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6"/>
  </p:notesMasterIdLst>
  <p:sldIdLst>
    <p:sldId id="256" r:id="rId2"/>
    <p:sldId id="348" r:id="rId3"/>
    <p:sldId id="337" r:id="rId4"/>
    <p:sldId id="338" r:id="rId5"/>
    <p:sldId id="321" r:id="rId6"/>
    <p:sldId id="322" r:id="rId7"/>
    <p:sldId id="323" r:id="rId8"/>
    <p:sldId id="324" r:id="rId9"/>
    <p:sldId id="325" r:id="rId10"/>
    <p:sldId id="326" r:id="rId11"/>
    <p:sldId id="327" r:id="rId12"/>
    <p:sldId id="328" r:id="rId13"/>
    <p:sldId id="339" r:id="rId14"/>
    <p:sldId id="329" r:id="rId15"/>
    <p:sldId id="330" r:id="rId16"/>
    <p:sldId id="331" r:id="rId17"/>
    <p:sldId id="332" r:id="rId18"/>
    <p:sldId id="340" r:id="rId19"/>
    <p:sldId id="333" r:id="rId20"/>
    <p:sldId id="334" r:id="rId21"/>
    <p:sldId id="335" r:id="rId22"/>
    <p:sldId id="296" r:id="rId23"/>
    <p:sldId id="294" r:id="rId24"/>
    <p:sldId id="342" r:id="rId25"/>
    <p:sldId id="343" r:id="rId26"/>
    <p:sldId id="349" r:id="rId27"/>
    <p:sldId id="295" r:id="rId28"/>
    <p:sldId id="297" r:id="rId29"/>
    <p:sldId id="344" r:id="rId30"/>
    <p:sldId id="298" r:id="rId31"/>
    <p:sldId id="345" r:id="rId32"/>
    <p:sldId id="299" r:id="rId33"/>
    <p:sldId id="300" r:id="rId34"/>
    <p:sldId id="301" r:id="rId35"/>
    <p:sldId id="302" r:id="rId36"/>
    <p:sldId id="303" r:id="rId37"/>
    <p:sldId id="304" r:id="rId38"/>
    <p:sldId id="305" r:id="rId39"/>
    <p:sldId id="306" r:id="rId40"/>
    <p:sldId id="341" r:id="rId41"/>
    <p:sldId id="346" r:id="rId42"/>
    <p:sldId id="347" r:id="rId43"/>
    <p:sldId id="307" r:id="rId44"/>
    <p:sldId id="320" r:id="rId45"/>
  </p:sldIdLst>
  <p:sldSz cx="9144000" cy="6858000" type="screen4x3"/>
  <p:notesSz cx="6858000" cy="9144000"/>
  <p:custDataLst>
    <p:tags r:id="rId4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enovo-win8" initials="l" lastIdx="2" clrIdx="0"/>
  <p:cmAuthor id="1" name="ebauer2" initials="ecb" lastIdx="5" clrIdx="1"/>
  <p:cmAuthor id="2" name="Murray, Kathy" initials="KM" lastIdx="28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749" autoAdjust="0"/>
  </p:normalViewPr>
  <p:slideViewPr>
    <p:cSldViewPr snapToGrid="0" snapToObjects="1">
      <p:cViewPr varScale="1">
        <p:scale>
          <a:sx n="95" d="100"/>
          <a:sy n="95" d="100"/>
        </p:scale>
        <p:origin x="163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gs" Target="tags/tag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F6EF60-3252-6041-B396-BE657E2FA7DA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06008-55BF-D24A-A030-1E0C01C55E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40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06008-55BF-D24A-A030-1E0C01C55ED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49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75A1C443-1A61-4680-983B-4BABDD043DA6}" type="datetime1">
              <a:rPr lang="en-US" smtClean="0"/>
              <a:pPr/>
              <a:t>9/8/2016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74B09C-25A3-4042-93AF-D17C0530C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74D3-5D60-496C-9DD0-82305ECE3872}" type="datetime1">
              <a:rPr lang="en-US" smtClean="0"/>
              <a:pPr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4B09C-25A3-4042-93AF-D17C0530C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6C0A6744-5F41-45AE-A29D-D257FB24C538}" type="datetime1">
              <a:rPr lang="en-US" smtClean="0"/>
              <a:pPr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1074B09C-25A3-4042-93AF-D17C0530C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A738B-24E7-4BBD-81BF-0B3BBA4A9E02}" type="datetime1">
              <a:rPr lang="en-US" smtClean="0"/>
              <a:pPr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074B09C-25A3-4042-93AF-D17C0530C2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DE238-EFC7-44FE-BCEE-8632A232A2E6}" type="datetime1">
              <a:rPr lang="en-US" smtClean="0"/>
              <a:pPr/>
              <a:t>9/8/2016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1074B09C-25A3-4042-93AF-D17C0530C2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4C71082-1E2E-443D-9030-2FCFCF183035}" type="datetime1">
              <a:rPr lang="en-US" smtClean="0"/>
              <a:pPr/>
              <a:t>9/8/2016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1074B09C-25A3-4042-93AF-D17C0530C2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E263F17-DBA2-4244-8704-F70E1206889A}" type="datetime1">
              <a:rPr lang="en-US" smtClean="0"/>
              <a:pPr/>
              <a:t>9/8/2016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1074B09C-25A3-4042-93AF-D17C0530C2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1812C-0002-4AF4-805B-EE438DEDA918}" type="datetime1">
              <a:rPr lang="en-US" smtClean="0"/>
              <a:pPr/>
              <a:t>9/8/2016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074B09C-25A3-4042-93AF-D17C0530C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79CF4-559D-435E-A797-8F8D3876FB9E}" type="datetime1">
              <a:rPr lang="en-US" smtClean="0"/>
              <a:pPr/>
              <a:t>9/8/2016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74B09C-25A3-4042-93AF-D17C0530C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7E0A1-04C6-48B3-94EB-B0752822C319}" type="datetime1">
              <a:rPr lang="en-US" smtClean="0"/>
              <a:pPr/>
              <a:t>9/8/2016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074B09C-25A3-4042-93AF-D17C0530C2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C1F5AE89-1F36-4F29-BD58-6C58B111478D}" type="datetime1">
              <a:rPr lang="en-US" smtClean="0"/>
              <a:pPr/>
              <a:t>9/8/2016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1074B09C-25A3-4042-93AF-D17C0530C2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037C55F-B7F9-4397-A7A6-691B6C4D9C0F}" type="datetime1">
              <a:rPr lang="en-US" smtClean="0"/>
              <a:pPr/>
              <a:t>9/8/2016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1074B09C-25A3-4042-93AF-D17C0530C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92"/>
            <a:ext cx="9143999" cy="858406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administrators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Self-Guided Educational Module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2484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Lesson 2 of 2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192" y="5986202"/>
            <a:ext cx="2353260" cy="7986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064" y="858006"/>
            <a:ext cx="6601968" cy="518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9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408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Grounds Staff</a:t>
            </a:r>
          </a:p>
          <a:p>
            <a:r>
              <a:rPr lang="en-US" sz="3200" dirty="0"/>
              <a:t>During normal daily activities, grounds staff will monitor for </a:t>
            </a:r>
            <a:r>
              <a:rPr lang="en-US" sz="3200" dirty="0" smtClean="0"/>
              <a:t>weeds</a:t>
            </a:r>
            <a:r>
              <a:rPr lang="en-US" sz="3200" dirty="0"/>
              <a:t>, rodents,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turf </a:t>
            </a:r>
            <a:r>
              <a:rPr lang="en-US" sz="3200" dirty="0"/>
              <a:t>and landscape pest activity or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damage venomous </a:t>
            </a:r>
            <a:r>
              <a:rPr lang="en-US" sz="3200" dirty="0"/>
              <a:t>pests, and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other outdoor </a:t>
            </a:r>
            <a:r>
              <a:rPr lang="en-US" sz="3200" dirty="0"/>
              <a:t>pests or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pest-conducive conditions</a:t>
            </a:r>
            <a:r>
              <a:rPr lang="en-US" sz="3200" dirty="0"/>
              <a:t>, and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upon </a:t>
            </a:r>
            <a:r>
              <a:rPr lang="en-US" sz="3200" dirty="0"/>
              <a:t>finding </a:t>
            </a:r>
            <a:r>
              <a:rPr lang="en-US" sz="3200" dirty="0" smtClean="0"/>
              <a:t>any, inform </a:t>
            </a:r>
            <a:r>
              <a:rPr lang="en-US" sz="3200" dirty="0"/>
              <a:t>the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IPM </a:t>
            </a:r>
            <a:r>
              <a:rPr lang="en-US" sz="3200" dirty="0" smtClean="0"/>
              <a:t>Coordinator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90"/>
          <a:stretch/>
        </p:blipFill>
        <p:spPr>
          <a:xfrm>
            <a:off x="6757283" y="2750711"/>
            <a:ext cx="1963045" cy="34209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7178" y="6356342"/>
            <a:ext cx="7234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Harvester ant trail across athletic </a:t>
            </a:r>
            <a:r>
              <a:rPr lang="en-US" i="1" dirty="0" smtClean="0"/>
              <a:t>field – Dawn H. Gouge, University of Arizona</a:t>
            </a:r>
            <a:endParaRPr lang="en-US" i="1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Monitoring and Reporting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067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Action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23672" y="1529420"/>
            <a:ext cx="8531352" cy="501037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800" dirty="0" smtClean="0"/>
              <a:t>When </a:t>
            </a:r>
            <a:r>
              <a:rPr lang="en-US" sz="2800" dirty="0"/>
              <a:t>pests of concern (or their droppings, nests, </a:t>
            </a:r>
            <a:r>
              <a:rPr lang="en-US" sz="2800" dirty="0" smtClean="0"/>
              <a:t>damage, etc</a:t>
            </a:r>
            <a:r>
              <a:rPr lang="en-US" sz="2800" dirty="0"/>
              <a:t>.) are observed, staff will contact the IPM Coordinator </a:t>
            </a:r>
            <a:r>
              <a:rPr lang="en-US" sz="2800" dirty="0" smtClean="0"/>
              <a:t>immediately </a:t>
            </a:r>
            <a:endParaRPr lang="en-US" sz="2800" dirty="0" smtClean="0"/>
          </a:p>
          <a:p>
            <a:pPr>
              <a:buFont typeface="Wingdings" pitchFamily="2" charset="2"/>
              <a:buChar char="q"/>
            </a:pPr>
            <a:r>
              <a:rPr lang="en-US" sz="2800" dirty="0" smtClean="0"/>
              <a:t>Any </a:t>
            </a:r>
            <a:r>
              <a:rPr lang="en-US" sz="2800" dirty="0"/>
              <a:t>items (such as cracks or gaps allowing pest entry into buildings or a wasp nest located on playground) that custodial and maintenance staff </a:t>
            </a:r>
            <a:r>
              <a:rPr lang="en-US" sz="2800" dirty="0" smtClean="0"/>
              <a:t>observe and can </a:t>
            </a:r>
            <a:r>
              <a:rPr lang="en-US" sz="2800" dirty="0"/>
              <a:t>resolve, should be corrected and reported to the IPM </a:t>
            </a:r>
            <a:r>
              <a:rPr lang="en-US" sz="2800" dirty="0" smtClean="0"/>
              <a:t>Coordinator  </a:t>
            </a:r>
          </a:p>
          <a:p>
            <a:pPr>
              <a:buFont typeface="Wingdings" pitchFamily="2" charset="2"/>
              <a:buChar char="q"/>
            </a:pPr>
            <a:r>
              <a:rPr lang="en-US" sz="2800" dirty="0" smtClean="0"/>
              <a:t>The </a:t>
            </a:r>
            <a:r>
              <a:rPr lang="en-US" sz="2800" dirty="0"/>
              <a:t>IPM Coordinator will keep records of these </a:t>
            </a:r>
            <a:r>
              <a:rPr lang="en-US" sz="2800" dirty="0" smtClean="0"/>
              <a:t>actions, pest sightings, time </a:t>
            </a:r>
            <a:r>
              <a:rPr lang="en-US" sz="2800" dirty="0"/>
              <a:t>invested, and money spent using Pest Logs or a similar reporting </a:t>
            </a:r>
            <a:r>
              <a:rPr lang="en-US" sz="2800" dirty="0" smtClean="0"/>
              <a:t>system </a:t>
            </a:r>
            <a:endParaRPr lang="en-US" sz="2800" dirty="0" smtClean="0"/>
          </a:p>
          <a:p>
            <a:pPr marL="0" indent="0">
              <a:buFont typeface="Wingdings" pitchFamily="2" charset="2"/>
              <a:buChar char="q"/>
            </a:pPr>
            <a:endParaRPr lang="en-US" sz="2800" dirty="0"/>
          </a:p>
          <a:p>
            <a:pPr marL="0" indent="0">
              <a:buFont typeface="Wingdings" pitchFamily="2" charset="2"/>
              <a:buChar char="q"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107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7" y="1600199"/>
            <a:ext cx="8314249" cy="5174312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en-US" sz="3200" dirty="0" smtClean="0"/>
              <a:t>Grounds: </a:t>
            </a:r>
            <a:r>
              <a:rPr lang="en-US" sz="3200" dirty="0"/>
              <a:t>When pests on grounds reach a threshold established by the IPM Coordinator, action will be </a:t>
            </a:r>
            <a:r>
              <a:rPr lang="en-US" sz="3200" dirty="0" smtClean="0"/>
              <a:t>taken  </a:t>
            </a:r>
            <a:endParaRPr lang="en-US" sz="3200" dirty="0"/>
          </a:p>
          <a:p>
            <a:pPr>
              <a:buFont typeface="Wingdings" pitchFamily="2" charset="2"/>
              <a:buChar char="q"/>
            </a:pPr>
            <a:r>
              <a:rPr lang="en-US" sz="3200" dirty="0"/>
              <a:t>Any </a:t>
            </a:r>
            <a:r>
              <a:rPr lang="en-US" sz="3200" dirty="0" smtClean="0"/>
              <a:t>condition </a:t>
            </a:r>
            <a:r>
              <a:rPr lang="en-US" sz="3200" dirty="0"/>
              <a:t>that grounds staff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observe that they can resolve </a:t>
            </a:r>
            <a:br>
              <a:rPr lang="en-US" sz="3200" dirty="0" smtClean="0"/>
            </a:br>
            <a:r>
              <a:rPr lang="en-US" sz="3200" dirty="0" smtClean="0"/>
              <a:t>should be corrected and reported </a:t>
            </a:r>
            <a:br>
              <a:rPr lang="en-US" sz="3200" dirty="0" smtClean="0"/>
            </a:br>
            <a:r>
              <a:rPr lang="en-US" sz="3200" dirty="0" smtClean="0"/>
              <a:t>to the IPM </a:t>
            </a:r>
            <a:r>
              <a:rPr lang="en-US" sz="3200" dirty="0" smtClean="0"/>
              <a:t>Coordinator 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The </a:t>
            </a:r>
            <a:r>
              <a:rPr lang="en-US" sz="3200" dirty="0"/>
              <a:t>IPM </a:t>
            </a:r>
            <a:r>
              <a:rPr lang="en-US" sz="3200" dirty="0" smtClean="0"/>
              <a:t>Coordinator </a:t>
            </a:r>
            <a:r>
              <a:rPr lang="en-US" sz="3200" dirty="0"/>
              <a:t>will keep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records </a:t>
            </a:r>
            <a:r>
              <a:rPr lang="en-US" sz="3200" dirty="0"/>
              <a:t>of </a:t>
            </a:r>
            <a:r>
              <a:rPr lang="en-US" sz="3200" dirty="0" smtClean="0"/>
              <a:t>these </a:t>
            </a:r>
            <a:r>
              <a:rPr lang="en-US" sz="3200" dirty="0"/>
              <a:t>actions using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Pest </a:t>
            </a:r>
            <a:r>
              <a:rPr lang="en-US" sz="3200" dirty="0"/>
              <a:t>Logs </a:t>
            </a:r>
            <a:r>
              <a:rPr lang="en-US" sz="3200" dirty="0" smtClean="0"/>
              <a:t>or a </a:t>
            </a:r>
            <a:r>
              <a:rPr lang="en-US" sz="3200" dirty="0" smtClean="0"/>
              <a:t>similar </a:t>
            </a:r>
            <a:br>
              <a:rPr lang="en-US" sz="3200" dirty="0" smtClean="0"/>
            </a:br>
            <a:r>
              <a:rPr lang="en-US" sz="3200" dirty="0" smtClean="0"/>
              <a:t>reporting system</a:t>
            </a:r>
            <a:endParaRPr lang="en-US" sz="3200" dirty="0"/>
          </a:p>
          <a:p>
            <a:pPr>
              <a:buFont typeface="Wingdings" pitchFamily="2" charset="2"/>
              <a:buChar char="q"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927" y="2796038"/>
            <a:ext cx="2098040" cy="3251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79108" y="6183812"/>
            <a:ext cx="3234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Wild honey </a:t>
            </a:r>
            <a:r>
              <a:rPr lang="en-US" i="1" dirty="0" smtClean="0"/>
              <a:t>bees -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Carl </a:t>
            </a:r>
            <a:r>
              <a:rPr lang="en-US" i="1" dirty="0" smtClean="0"/>
              <a:t>Olson, University of Arizona </a:t>
            </a:r>
            <a:endParaRPr lang="en-US" i="1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Action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908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64988" y="1600199"/>
            <a:ext cx="8248719" cy="5349241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800" dirty="0" smtClean="0"/>
              <a:t>If the action needed </a:t>
            </a:r>
            <a:r>
              <a:rPr lang="en-US" sz="2800" dirty="0"/>
              <a:t>cannot be readily accomplished as part of routine duties, </a:t>
            </a:r>
            <a:r>
              <a:rPr lang="en-US" sz="2800" dirty="0" smtClean="0"/>
              <a:t>the Coordinator will meet with staff or contractors to develop a plan of action with a proposed deadline for completion based on the severity of the risk or </a:t>
            </a:r>
            <a:r>
              <a:rPr lang="en-US" sz="2800" dirty="0" smtClean="0"/>
              <a:t>nuisance</a:t>
            </a:r>
            <a:endParaRPr lang="en-US" sz="2800" dirty="0" smtClean="0"/>
          </a:p>
          <a:p>
            <a:pPr>
              <a:buFont typeface="Wingdings" pitchFamily="2" charset="2"/>
              <a:buChar char="q"/>
            </a:pPr>
            <a:r>
              <a:rPr lang="en-US" sz="2800" dirty="0" smtClean="0"/>
              <a:t>The Coordinator will keep records of </a:t>
            </a:r>
            <a:br>
              <a:rPr lang="en-US" sz="2800" dirty="0" smtClean="0"/>
            </a:br>
            <a:r>
              <a:rPr lang="en-US" sz="2800" dirty="0" smtClean="0"/>
              <a:t>actions taken, work performed, time </a:t>
            </a:r>
            <a:br>
              <a:rPr lang="en-US" sz="2800" dirty="0" smtClean="0"/>
            </a:br>
            <a:r>
              <a:rPr lang="en-US" sz="2800" dirty="0" smtClean="0"/>
              <a:t>invested, and money </a:t>
            </a:r>
            <a:r>
              <a:rPr lang="en-US" sz="2800" dirty="0" smtClean="0"/>
              <a:t>spent </a:t>
            </a:r>
          </a:p>
          <a:p>
            <a:pPr>
              <a:buFont typeface="Wingdings" pitchFamily="2" charset="2"/>
              <a:buChar char="q"/>
            </a:pPr>
            <a:r>
              <a:rPr lang="en-US" sz="2800" dirty="0" smtClean="0"/>
              <a:t>The </a:t>
            </a:r>
            <a:r>
              <a:rPr lang="en-US" sz="2800" dirty="0" smtClean="0"/>
              <a:t>IPM </a:t>
            </a:r>
            <a:r>
              <a:rPr lang="en-US" sz="2800" dirty="0" smtClean="0"/>
              <a:t>Coordinator </a:t>
            </a:r>
            <a:r>
              <a:rPr lang="en-US" sz="2800" dirty="0" smtClean="0"/>
              <a:t>will share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records </a:t>
            </a:r>
            <a:r>
              <a:rPr lang="en-US" sz="2800" dirty="0" smtClean="0"/>
              <a:t>with </a:t>
            </a:r>
            <a:r>
              <a:rPr lang="en-US" sz="2800" dirty="0" smtClean="0"/>
              <a:t>the superintendent</a:t>
            </a:r>
            <a:endParaRPr lang="en-US" sz="2800" dirty="0" smtClean="0"/>
          </a:p>
          <a:p>
            <a:endParaRPr lang="en-US" sz="28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Action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955" y="3727175"/>
            <a:ext cx="1944093" cy="29161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Inspections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335409" cy="4495800"/>
          </a:xfrm>
        </p:spPr>
        <p:txBody>
          <a:bodyPr>
            <a:noAutofit/>
          </a:bodyPr>
          <a:lstStyle/>
          <a:p>
            <a:r>
              <a:rPr lang="en-US" sz="2700" dirty="0"/>
              <a:t>The IPM Coordinator will conduct an annual inspection using </a:t>
            </a:r>
            <a:r>
              <a:rPr lang="en-US" sz="2700" dirty="0" smtClean="0"/>
              <a:t>established inspection </a:t>
            </a:r>
            <a:r>
              <a:rPr lang="en-US" sz="2700" dirty="0" smtClean="0"/>
              <a:t>forms, during </a:t>
            </a:r>
            <a:r>
              <a:rPr lang="en-US" sz="2700" dirty="0"/>
              <a:t>the inspection he or she will also </a:t>
            </a:r>
            <a:r>
              <a:rPr lang="en-US" sz="2700" dirty="0" smtClean="0"/>
              <a:t>inspect, review </a:t>
            </a:r>
            <a:r>
              <a:rPr lang="en-US" sz="2700" dirty="0"/>
              <a:t>and identify</a:t>
            </a:r>
            <a:r>
              <a:rPr lang="en-US" sz="2700" dirty="0" smtClean="0"/>
              <a:t>:</a:t>
            </a:r>
          </a:p>
          <a:p>
            <a:pPr>
              <a:buNone/>
            </a:pPr>
            <a:r>
              <a:rPr lang="en-US" sz="2700" dirty="0" smtClean="0"/>
              <a:t>1</a:t>
            </a:r>
            <a:r>
              <a:rPr lang="en-US" sz="2700" dirty="0"/>
              <a:t>) Human behaviors that affect </a:t>
            </a:r>
            <a:r>
              <a:rPr lang="en-US" sz="2700" dirty="0" smtClean="0"/>
              <a:t>pests </a:t>
            </a:r>
            <a:r>
              <a:rPr lang="en-US" sz="2700" dirty="0"/>
              <a:t>(working conditions that encourage or support pests, food preparation procedures that provide food for pests, etc</a:t>
            </a:r>
            <a:r>
              <a:rPr lang="en-US" sz="2700" dirty="0" smtClean="0"/>
              <a:t>.)</a:t>
            </a:r>
            <a:endParaRPr lang="en-US" sz="2700" dirty="0"/>
          </a:p>
          <a:p>
            <a:pPr>
              <a:buNone/>
            </a:pPr>
            <a:r>
              <a:rPr lang="en-US" sz="2700" dirty="0"/>
              <a:t>2) Management activities (sealing, cleaning, setting out traps, treating pests, etc.) and </a:t>
            </a:r>
            <a:r>
              <a:rPr lang="en-US" sz="2700" dirty="0" smtClean="0"/>
              <a:t>the </a:t>
            </a:r>
            <a:r>
              <a:rPr lang="en-US" sz="2700" dirty="0"/>
              <a:t>effects on the pest </a:t>
            </a:r>
            <a:r>
              <a:rPr lang="en-US" sz="2700" dirty="0" smtClean="0"/>
              <a:t>population</a:t>
            </a:r>
            <a:endParaRPr lang="en-US" sz="2700" dirty="0"/>
          </a:p>
          <a:p>
            <a:pPr>
              <a:buNone/>
            </a:pPr>
            <a:r>
              <a:rPr lang="en-US" sz="2700" dirty="0"/>
              <a:t>3) Amount and types of pesticides used at each site, matched with pest monitoring records to document need and </a:t>
            </a:r>
            <a:r>
              <a:rPr lang="en-US" sz="2700" dirty="0" smtClean="0"/>
              <a:t>outcomes</a:t>
            </a:r>
            <a:endParaRPr lang="en-US" sz="2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467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Forms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205430" y="1615203"/>
            <a:ext cx="3303579" cy="4754879"/>
          </a:xfrm>
        </p:spPr>
        <p:txBody>
          <a:bodyPr>
            <a:noAutofit/>
          </a:bodyPr>
          <a:lstStyle/>
          <a:p>
            <a:r>
              <a:rPr lang="en-US" sz="2700" dirty="0" smtClean="0"/>
              <a:t>List </a:t>
            </a:r>
            <a:r>
              <a:rPr lang="en-US" sz="2700" dirty="0" smtClean="0"/>
              <a:t>forms </a:t>
            </a:r>
            <a:r>
              <a:rPr lang="en-US" sz="2700" dirty="0" smtClean="0"/>
              <a:t>and paperwork </a:t>
            </a:r>
            <a:r>
              <a:rPr lang="en-US" sz="2700" dirty="0" smtClean="0"/>
              <a:t>required </a:t>
            </a:r>
          </a:p>
          <a:p>
            <a:r>
              <a:rPr lang="en-US" sz="2700" dirty="0" smtClean="0"/>
              <a:t>Identify </a:t>
            </a:r>
            <a:r>
              <a:rPr lang="en-US" sz="2700" dirty="0" smtClean="0"/>
              <a:t>the purpose, who is responsible for filling it out, to whom it is submitted, and how </a:t>
            </a:r>
            <a:r>
              <a:rPr lang="en-US" sz="2700" dirty="0" smtClean="0"/>
              <a:t>records are filed </a:t>
            </a:r>
          </a:p>
          <a:p>
            <a:r>
              <a:rPr lang="en-US" sz="2700" dirty="0" smtClean="0"/>
              <a:t>Keeping </a:t>
            </a:r>
            <a:r>
              <a:rPr lang="en-US" sz="2700" dirty="0" smtClean="0"/>
              <a:t>good records saves time and </a:t>
            </a:r>
            <a:r>
              <a:rPr lang="en-US" sz="2700" dirty="0" smtClean="0"/>
              <a:t>money</a:t>
            </a:r>
            <a:endParaRPr lang="en-US" sz="27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305" y="54615"/>
            <a:ext cx="5764695" cy="675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25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Filling Procedures (Paper Files)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The IPM Coordinator collects and files hard copies of all of the above forms in a </a:t>
            </a:r>
            <a:r>
              <a:rPr lang="en-US" sz="2800" dirty="0" smtClean="0"/>
              <a:t>folder and/or maintains electronic files with backups in identified file cabinets and/or known electronic storage </a:t>
            </a:r>
            <a:r>
              <a:rPr lang="en-US" sz="2800" dirty="0" smtClean="0"/>
              <a:t>locations </a:t>
            </a:r>
            <a:endParaRPr lang="en-US" sz="2800" dirty="0"/>
          </a:p>
          <a:p>
            <a:r>
              <a:rPr lang="en-US" sz="2800" dirty="0"/>
              <a:t>When a </a:t>
            </a:r>
            <a:r>
              <a:rPr lang="en-US" sz="2800" dirty="0" smtClean="0"/>
              <a:t>pest report case </a:t>
            </a:r>
            <a:r>
              <a:rPr lang="en-US" sz="2800" dirty="0"/>
              <a:t>is closed (a pest management action is completed or a pest issue is resolved), the </a:t>
            </a:r>
            <a:r>
              <a:rPr lang="en-US" sz="2800" dirty="0" smtClean="0"/>
              <a:t>report, </a:t>
            </a:r>
            <a:r>
              <a:rPr lang="en-US" sz="2800" dirty="0"/>
              <a:t>along with the appropriate </a:t>
            </a:r>
            <a:r>
              <a:rPr lang="en-US" sz="2800" dirty="0" smtClean="0"/>
              <a:t>forms, </a:t>
            </a:r>
            <a:r>
              <a:rPr lang="en-US" sz="2800" dirty="0"/>
              <a:t>is filed alphabetically, by facility or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site </a:t>
            </a:r>
            <a:r>
              <a:rPr lang="en-US" sz="2800" dirty="0"/>
              <a:t>name, or by year in the filing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cabinet or electronic storage space </a:t>
            </a:r>
            <a:br>
              <a:rPr lang="en-US" sz="2800" dirty="0" smtClean="0"/>
            </a:br>
            <a:r>
              <a:rPr lang="en-US" sz="2800" dirty="0" smtClean="0"/>
              <a:t>established for the </a:t>
            </a:r>
            <a:r>
              <a:rPr lang="en-US" sz="2800" dirty="0" smtClean="0"/>
              <a:t>purpose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34"/>
          <a:stretch/>
        </p:blipFill>
        <p:spPr>
          <a:xfrm>
            <a:off x="6090699" y="5231958"/>
            <a:ext cx="2902226" cy="148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579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 Emergencies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54835" y="1600200"/>
            <a:ext cx="8789165" cy="5257800"/>
          </a:xfrm>
        </p:spPr>
        <p:txBody>
          <a:bodyPr>
            <a:noAutofit/>
          </a:bodyPr>
          <a:lstStyle/>
          <a:p>
            <a:r>
              <a:rPr lang="en-US" sz="3200" u="sng" dirty="0"/>
              <a:t>IMPORTANT:  If a pest emergency is declared, the area must be evacuated and cordoned off before taking any other </a:t>
            </a:r>
            <a:r>
              <a:rPr lang="en-US" sz="3200" u="sng" dirty="0" smtClean="0"/>
              <a:t>steps</a:t>
            </a:r>
            <a:endParaRPr lang="en-US" sz="3200" dirty="0" smtClean="0"/>
          </a:p>
          <a:p>
            <a:r>
              <a:rPr lang="en-US" sz="3200" dirty="0" smtClean="0"/>
              <a:t>When </a:t>
            </a:r>
            <a:r>
              <a:rPr lang="en-US" sz="3200" dirty="0"/>
              <a:t>the IPM Coordinator, after consultation with school faculty and administration, determines that the presence of a pest or pests immediately threatens the health or safety of students, staff, </a:t>
            </a:r>
            <a:r>
              <a:rPr lang="en-US" sz="3200" dirty="0" smtClean="0"/>
              <a:t>faculty, </a:t>
            </a:r>
            <a:r>
              <a:rPr lang="en-US" sz="3200" dirty="0"/>
              <a:t>or members of the public using the </a:t>
            </a:r>
            <a:r>
              <a:rPr lang="en-US" sz="3200" dirty="0" smtClean="0"/>
              <a:t>facility, </a:t>
            </a:r>
            <a:r>
              <a:rPr lang="en-US" sz="3200" dirty="0"/>
              <a:t>or the structural integrity of campus facilities, he or she may declare a pest </a:t>
            </a:r>
            <a:r>
              <a:rPr lang="en-US" sz="3200" dirty="0" smtClean="0"/>
              <a:t>emergency</a:t>
            </a:r>
            <a:endParaRPr lang="en-US" sz="3200" dirty="0" smtClean="0"/>
          </a:p>
          <a:p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268" y="135863"/>
            <a:ext cx="2075289" cy="138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22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Examples include (but are not limited to) venomous insects swarming, or a potentially rabid animal in an area frequented by </a:t>
            </a:r>
            <a:r>
              <a:rPr lang="en-US" sz="3200" dirty="0" smtClean="0"/>
              <a:t>people </a:t>
            </a:r>
            <a:endParaRPr lang="en-US" sz="3200" dirty="0" smtClean="0"/>
          </a:p>
          <a:p>
            <a:r>
              <a:rPr lang="en-US" sz="3200" dirty="0" smtClean="0"/>
              <a:t>The Coordinator will keep records of actions taken using Pest Logs or a similar reporting system and will immediately notify appropriate parties (e.g., the Principal, Facility Manager, Superintendent, etc.) of the </a:t>
            </a:r>
            <a:r>
              <a:rPr lang="en-US" sz="3200" dirty="0" smtClean="0"/>
              <a:t>evacuation</a:t>
            </a:r>
            <a:endParaRPr lang="en-US" sz="32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 Emergencies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478" y="217170"/>
            <a:ext cx="8531352" cy="990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Annual IPM Report (completed by IPM Coordinator)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94202"/>
            <a:ext cx="8610600" cy="4495800"/>
          </a:xfrm>
        </p:spPr>
        <p:txBody>
          <a:bodyPr>
            <a:noAutofit/>
          </a:bodyPr>
          <a:lstStyle/>
          <a:p>
            <a:r>
              <a:rPr lang="en-US" sz="3000" dirty="0" smtClean="0"/>
              <a:t>The IPM Coordinator will provide an annual IPM </a:t>
            </a:r>
            <a:r>
              <a:rPr lang="en-US" sz="3000" dirty="0" smtClean="0"/>
              <a:t>report</a:t>
            </a:r>
            <a:endParaRPr lang="en-US" sz="3000" dirty="0" smtClean="0"/>
          </a:p>
          <a:p>
            <a:r>
              <a:rPr lang="en-US" sz="3000" dirty="0" smtClean="0"/>
              <a:t>The report will include a summary of data gathered from Pest Logs, e-mails, Coordinator notes or other reporting systems, as well as costs for Pest Management Professionals and pesticides (including turf and landscape pesticides</a:t>
            </a:r>
            <a:r>
              <a:rPr lang="en-US" sz="3000" dirty="0" smtClean="0"/>
              <a:t>)  </a:t>
            </a:r>
          </a:p>
          <a:p>
            <a:r>
              <a:rPr lang="en-US" sz="3000" dirty="0" smtClean="0"/>
              <a:t>Costs </a:t>
            </a:r>
            <a:r>
              <a:rPr lang="en-US" sz="3000" dirty="0" smtClean="0"/>
              <a:t>for items such as sealants, new screens, door sweeps and other items that would not normally be considered part of pest management </a:t>
            </a:r>
            <a:r>
              <a:rPr lang="en-US" sz="3000" dirty="0" smtClean="0"/>
              <a:t>are best recorded </a:t>
            </a:r>
            <a:r>
              <a:rPr lang="en-US" sz="3000" dirty="0" smtClean="0"/>
              <a:t>as building maintenance </a:t>
            </a:r>
            <a:r>
              <a:rPr lang="en-US" sz="3000" dirty="0" smtClean="0"/>
              <a:t>costs </a:t>
            </a: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635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48850" y="1600199"/>
            <a:ext cx="8368390" cy="4973023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3200" dirty="0"/>
              <a:t>Describe key elements of coordinating an IPM policy and plan, including:		</a:t>
            </a:r>
          </a:p>
          <a:p>
            <a:pPr marL="0" lvl="0" indent="1027113">
              <a:buNone/>
            </a:pPr>
            <a:r>
              <a:rPr lang="en-US" sz="3200" dirty="0" smtClean="0"/>
              <a:t>Development, implementation </a:t>
            </a:r>
            <a:r>
              <a:rPr lang="en-US" sz="3200" dirty="0"/>
              <a:t>and </a:t>
            </a:r>
            <a:r>
              <a:rPr lang="en-US" sz="3200" dirty="0" smtClean="0"/>
              <a:t>maintenance</a:t>
            </a:r>
          </a:p>
          <a:p>
            <a:pPr marL="514350" lvl="0" indent="-514350">
              <a:buFont typeface="+mj-lt"/>
              <a:buAutoNum type="arabicPeriod" startAt="2"/>
            </a:pPr>
            <a:r>
              <a:rPr lang="en-US" sz="3200" b="1" dirty="0" smtClean="0"/>
              <a:t>Describe </a:t>
            </a:r>
            <a:br>
              <a:rPr lang="en-US" sz="3200" b="1" dirty="0" smtClean="0"/>
            </a:br>
            <a:r>
              <a:rPr lang="en-US" sz="3200" b="1" dirty="0" smtClean="0"/>
              <a:t>how to </a:t>
            </a:r>
            <a:br>
              <a:rPr lang="en-US" sz="3200" b="1" dirty="0" smtClean="0"/>
            </a:br>
            <a:r>
              <a:rPr lang="en-US" sz="3200" b="1" dirty="0" smtClean="0"/>
              <a:t>uniformly </a:t>
            </a:r>
            <a:br>
              <a:rPr lang="en-US" sz="3200" b="1" dirty="0" smtClean="0"/>
            </a:br>
            <a:r>
              <a:rPr lang="en-US" sz="3200" b="1" dirty="0" smtClean="0"/>
              <a:t>enforce IPM </a:t>
            </a:r>
            <a:br>
              <a:rPr lang="en-US" sz="3200" b="1" dirty="0" smtClean="0"/>
            </a:br>
            <a:r>
              <a:rPr lang="en-US" sz="3200" b="1" dirty="0" smtClean="0"/>
              <a:t>policies</a:t>
            </a:r>
          </a:p>
          <a:p>
            <a:pPr marL="514350" indent="-514350">
              <a:buFont typeface="+mj-lt"/>
              <a:buAutoNum type="arabicPeriod" startAt="2"/>
            </a:pPr>
            <a:endParaRPr lang="en-US" sz="3200" dirty="0"/>
          </a:p>
          <a:p>
            <a:pPr marL="514350" lvl="0" indent="-514350">
              <a:buFont typeface="+mj-lt"/>
              <a:buAutoNum type="arabicPeriod" startAt="2"/>
            </a:pPr>
            <a:endParaRPr lang="en-US" dirty="0"/>
          </a:p>
          <a:p>
            <a:pPr marL="514350" indent="-514350">
              <a:buFont typeface="+mj-lt"/>
              <a:buAutoNum type="arabicPeriod" startAt="2"/>
            </a:pP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Learning Objectives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965" y="3305446"/>
            <a:ext cx="5291357" cy="33647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85919" y="6429322"/>
            <a:ext cx="3779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prstClr val="black"/>
                </a:solidFill>
              </a:rPr>
              <a:t>Dawn H. Gouge, University of Arizona</a:t>
            </a:r>
            <a:endParaRPr lang="en-US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94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199"/>
            <a:ext cx="8153400" cy="512660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Include </a:t>
            </a:r>
            <a:r>
              <a:rPr lang="en-US" sz="3200" dirty="0"/>
              <a:t>in reports the steps taken for successful management and </a:t>
            </a:r>
            <a:r>
              <a:rPr lang="en-US" sz="3200" dirty="0" smtClean="0"/>
              <a:t>prevention </a:t>
            </a:r>
          </a:p>
          <a:p>
            <a:r>
              <a:rPr lang="en-US" sz="3200" dirty="0" smtClean="0"/>
              <a:t>The </a:t>
            </a:r>
            <a:r>
              <a:rPr lang="en-US" sz="3200" dirty="0" smtClean="0"/>
              <a:t>IPM Report should be incorporated </a:t>
            </a:r>
            <a:r>
              <a:rPr lang="en-US" sz="3200" dirty="0"/>
              <a:t>into </a:t>
            </a:r>
            <a:r>
              <a:rPr lang="en-US" sz="3200" dirty="0" smtClean="0"/>
              <a:t>any annual </a:t>
            </a:r>
            <a:br>
              <a:rPr lang="en-US" sz="3200" dirty="0" smtClean="0"/>
            </a:br>
            <a:r>
              <a:rPr lang="en-US" sz="3200" dirty="0" smtClean="0"/>
              <a:t>reports covering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pesticide </a:t>
            </a:r>
            <a:br>
              <a:rPr lang="en-US" sz="3200" dirty="0" smtClean="0"/>
            </a:br>
            <a:r>
              <a:rPr lang="en-US" sz="3200" dirty="0" smtClean="0"/>
              <a:t>applications</a:t>
            </a:r>
            <a:endParaRPr lang="en-US" sz="3200" dirty="0"/>
          </a:p>
          <a:p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258762"/>
            <a:ext cx="8531352" cy="990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Annual IPM Report (completed by IPM Coordinator)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070" y="3429000"/>
            <a:ext cx="4991605" cy="326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10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06730" y="1714500"/>
            <a:ext cx="8153400" cy="4495800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The report shall also include detailed information showing any reduction or increase in the amount or toxicity of pesticides used, compared to the previous </a:t>
            </a:r>
            <a:r>
              <a:rPr lang="en-US" sz="3200" dirty="0" smtClean="0"/>
              <a:t>year  </a:t>
            </a:r>
            <a:endParaRPr lang="en-US" sz="3200" dirty="0"/>
          </a:p>
          <a:p>
            <a:r>
              <a:rPr lang="en-US" sz="3200" dirty="0" smtClean="0"/>
              <a:t>This </a:t>
            </a:r>
            <a:r>
              <a:rPr lang="en-US" sz="3200" dirty="0"/>
              <a:t>information shall assist the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IPM </a:t>
            </a:r>
            <a:r>
              <a:rPr lang="en-US" sz="3200" dirty="0"/>
              <a:t>Coordinator and the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governing </a:t>
            </a:r>
            <a:r>
              <a:rPr lang="en-US" sz="3200" dirty="0"/>
              <a:t>body </a:t>
            </a:r>
            <a:r>
              <a:rPr lang="en-US" sz="3200" dirty="0" smtClean="0"/>
              <a:t>in determining </a:t>
            </a:r>
            <a:br>
              <a:rPr lang="en-US" sz="3200" dirty="0" smtClean="0"/>
            </a:br>
            <a:r>
              <a:rPr lang="en-US" sz="3200" dirty="0" smtClean="0"/>
              <a:t>the </a:t>
            </a:r>
            <a:r>
              <a:rPr lang="en-US" sz="3200" dirty="0"/>
              <a:t>success of the </a:t>
            </a:r>
            <a:r>
              <a:rPr lang="en-US" sz="3200" dirty="0" smtClean="0"/>
              <a:t>School IPM </a:t>
            </a:r>
            <a:br>
              <a:rPr lang="en-US" sz="3200" dirty="0" smtClean="0"/>
            </a:br>
            <a:r>
              <a:rPr lang="en-US" sz="3200" dirty="0" smtClean="0"/>
              <a:t>Plan </a:t>
            </a:r>
            <a:r>
              <a:rPr lang="en-US" sz="3200" dirty="0"/>
              <a:t>and </a:t>
            </a:r>
            <a:r>
              <a:rPr lang="en-US" sz="3200" dirty="0" smtClean="0"/>
              <a:t>program  </a:t>
            </a:r>
            <a:endParaRPr lang="en-US" sz="3200" dirty="0"/>
          </a:p>
          <a:p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6324" y="228600"/>
            <a:ext cx="8531352" cy="990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Annual IPM Report (completed by IPM Coordinator)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414" y="3188473"/>
            <a:ext cx="2345634" cy="351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0912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316" y="228600"/>
            <a:ext cx="7883732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Action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Thresholds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04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sz="3200" dirty="0"/>
              <a:t>Understand an </a:t>
            </a:r>
            <a:r>
              <a:rPr lang="en-US" sz="3200" u="sng" dirty="0"/>
              <a:t>acceptable pest threshold </a:t>
            </a:r>
            <a:r>
              <a:rPr lang="en-US" sz="3200" dirty="0" smtClean="0"/>
              <a:t> </a:t>
            </a:r>
            <a:r>
              <a:rPr lang="en-US" sz="3200" dirty="0"/>
              <a:t>is the number of pests that can be tolerated </a:t>
            </a:r>
            <a:r>
              <a:rPr lang="en-US" sz="3200" u="sng" dirty="0"/>
              <a:t>before</a:t>
            </a:r>
            <a:r>
              <a:rPr lang="en-US" sz="3200" dirty="0"/>
              <a:t> taking </a:t>
            </a:r>
            <a:r>
              <a:rPr lang="en-US" sz="3200" dirty="0" smtClean="0"/>
              <a:t>action</a:t>
            </a:r>
            <a:endParaRPr lang="en-US" sz="3200" dirty="0"/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For </a:t>
            </a:r>
            <a:r>
              <a:rPr lang="en-US" sz="3200" dirty="0"/>
              <a:t>some pests threatening health or property damage such as German cockroaches, rats, bats or squirrels the acceptable threshold is </a:t>
            </a:r>
            <a:r>
              <a:rPr lang="en-US" sz="3200" dirty="0" smtClean="0"/>
              <a:t>0</a:t>
            </a:r>
            <a:endParaRPr lang="en-US" sz="3200" dirty="0" smtClean="0"/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Acceptable </a:t>
            </a:r>
            <a:r>
              <a:rPr lang="en-US" sz="3200" dirty="0"/>
              <a:t>thresholds for </a:t>
            </a:r>
            <a:r>
              <a:rPr lang="en-US" sz="3200" dirty="0" smtClean="0"/>
              <a:t>other pests </a:t>
            </a:r>
            <a:r>
              <a:rPr lang="en-US" sz="3200" dirty="0"/>
              <a:t>will be determined by the IPM </a:t>
            </a:r>
            <a:r>
              <a:rPr lang="en-US" sz="3200" dirty="0" smtClean="0"/>
              <a:t>Coordinator and relevant </a:t>
            </a:r>
            <a:r>
              <a:rPr lang="en-US" sz="3200" dirty="0" smtClean="0"/>
              <a:t>Committee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4513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936" y="228600"/>
            <a:ext cx="8028111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Hiring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an Outside Contractor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177790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Many schools find it helpful or necessary to contract with a licensed professional </a:t>
            </a:r>
            <a:r>
              <a:rPr lang="en-US" sz="3200" dirty="0" smtClean="0"/>
              <a:t>company to provide IPM services for buildings and/or </a:t>
            </a:r>
            <a:r>
              <a:rPr lang="en-US" sz="3200" dirty="0" smtClean="0"/>
              <a:t>grounds</a:t>
            </a:r>
          </a:p>
          <a:p>
            <a:r>
              <a:rPr lang="en-US" sz="3200" dirty="0" smtClean="0"/>
              <a:t>The </a:t>
            </a:r>
            <a:r>
              <a:rPr lang="en-US" sz="3200" dirty="0"/>
              <a:t>Contractor’s work should compliment and support services provided by school staff and should be fully consistent with and integrated into and </a:t>
            </a:r>
            <a:r>
              <a:rPr lang="en-US" sz="3200" dirty="0" smtClean="0"/>
              <a:t>your IPM </a:t>
            </a:r>
            <a:r>
              <a:rPr lang="en-US" sz="3200" dirty="0" smtClean="0"/>
              <a:t>plan</a:t>
            </a:r>
            <a:endParaRPr lang="en-US" sz="3200" dirty="0" smtClean="0"/>
          </a:p>
          <a:p>
            <a:r>
              <a:rPr lang="en-US" sz="3200" dirty="0" smtClean="0"/>
              <a:t>IPM Service Agreements differ by district but a generic template is included in the School IPM Plan Template referenced </a:t>
            </a:r>
            <a:r>
              <a:rPr lang="en-US" sz="3200" dirty="0" smtClean="0"/>
              <a:t>earlier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092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Hiring an Outside Contractor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232648" cy="5509260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 smtClean="0"/>
              <a:t>When selecting a pest management service provider, it is advisable to solicit bids through a formal </a:t>
            </a:r>
            <a:r>
              <a:rPr lang="en-US" sz="3200" dirty="0"/>
              <a:t>Request for Proposal </a:t>
            </a:r>
            <a:r>
              <a:rPr lang="en-US" sz="3200" dirty="0" smtClean="0"/>
              <a:t>(RFP) </a:t>
            </a:r>
            <a:r>
              <a:rPr lang="en-US" sz="3200" dirty="0" smtClean="0"/>
              <a:t>process</a:t>
            </a:r>
          </a:p>
          <a:p>
            <a:r>
              <a:rPr lang="en-US" sz="3200" dirty="0" smtClean="0"/>
              <a:t>Criteria </a:t>
            </a:r>
            <a:r>
              <a:rPr lang="en-US" sz="3200" dirty="0" smtClean="0"/>
              <a:t>for selection should be based on the contractor’s ability to provide the services specified in the RFP that will support implementation of your IPM Plan rather than on the lowest </a:t>
            </a:r>
            <a:r>
              <a:rPr lang="en-US" sz="3200" dirty="0" smtClean="0"/>
              <a:t>bid </a:t>
            </a:r>
            <a:endParaRPr lang="en-US" sz="3200" dirty="0" smtClean="0"/>
          </a:p>
          <a:p>
            <a:r>
              <a:rPr lang="en-US" sz="3200" dirty="0" smtClean="0"/>
              <a:t>The </a:t>
            </a:r>
            <a:r>
              <a:rPr lang="en-US" sz="3200" dirty="0"/>
              <a:t>Contractor </a:t>
            </a:r>
            <a:r>
              <a:rPr lang="en-US" sz="3200" dirty="0" smtClean="0"/>
              <a:t>should provide </a:t>
            </a:r>
            <a:r>
              <a:rPr lang="en-US" sz="3200" dirty="0"/>
              <a:t>consulting and </a:t>
            </a:r>
            <a:r>
              <a:rPr lang="en-US" sz="3200" dirty="0" smtClean="0"/>
              <a:t>pest management </a:t>
            </a:r>
            <a:r>
              <a:rPr lang="en-US" sz="3200" dirty="0"/>
              <a:t>services </a:t>
            </a:r>
            <a:r>
              <a:rPr lang="en-US" sz="3200" dirty="0" smtClean="0"/>
              <a:t>in </a:t>
            </a:r>
            <a:r>
              <a:rPr lang="en-US" sz="3200" dirty="0"/>
              <a:t>accordance with </a:t>
            </a:r>
            <a:r>
              <a:rPr lang="en-US" sz="3200" dirty="0" smtClean="0"/>
              <a:t>an IPM Service Agreement and all attached Schedules</a:t>
            </a:r>
            <a:r>
              <a:rPr lang="en-US" sz="3200" dirty="0"/>
              <a:t>, in conformance with the </a:t>
            </a:r>
            <a:r>
              <a:rPr lang="en-US" sz="3200" dirty="0" smtClean="0"/>
              <a:t>(</a:t>
            </a:r>
            <a:r>
              <a:rPr lang="en-US" sz="3200" dirty="0"/>
              <a:t>RFP</a:t>
            </a:r>
            <a:r>
              <a:rPr lang="en-US" sz="3200" dirty="0" smtClean="0"/>
              <a:t>)</a:t>
            </a:r>
            <a:endParaRPr lang="en-US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0880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Hiring an Outside Contractor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4112787"/>
            <a:ext cx="3722204" cy="372220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00199"/>
            <a:ext cx="8253056" cy="591094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000" dirty="0" smtClean="0"/>
              <a:t>Develop </a:t>
            </a:r>
            <a:r>
              <a:rPr lang="en-US" sz="3000" dirty="0"/>
              <a:t>a written IPM </a:t>
            </a:r>
            <a:r>
              <a:rPr lang="en-US" sz="3000" dirty="0" smtClean="0"/>
              <a:t>service agreement specifying the services to be provided, access, communication and record-keeping protocols to be </a:t>
            </a:r>
            <a:r>
              <a:rPr lang="en-US" sz="3000" dirty="0" smtClean="0"/>
              <a:t>followed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000" dirty="0" smtClean="0"/>
              <a:t>Any </a:t>
            </a:r>
            <a:r>
              <a:rPr lang="en-US" sz="3000" dirty="0" smtClean="0"/>
              <a:t>pesticide applications should be approved by the IPM Coordinator, following all notice, communication and product selection protocols specified in your IPM </a:t>
            </a:r>
            <a:r>
              <a:rPr lang="en-US" sz="3000" dirty="0" smtClean="0"/>
              <a:t>Plan </a:t>
            </a:r>
            <a:endParaRPr lang="en-US" sz="3000" dirty="0" smtClean="0"/>
          </a:p>
        </p:txBody>
      </p:sp>
    </p:spTree>
    <p:extLst>
      <p:ext uri="{BB962C8B-B14F-4D97-AF65-F5344CB8AC3E}">
        <p14:creationId xmlns:p14="http://schemas.microsoft.com/office/powerpoint/2010/main" val="1925070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588769"/>
            <a:ext cx="8253056" cy="591094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000" dirty="0" smtClean="0"/>
              <a:t>Contractors </a:t>
            </a:r>
            <a:r>
              <a:rPr lang="en-US" sz="3000" dirty="0" smtClean="0"/>
              <a:t>should </a:t>
            </a:r>
            <a:r>
              <a:rPr lang="en-US" sz="3000" dirty="0" smtClean="0"/>
              <a:t>provide </a:t>
            </a:r>
            <a:r>
              <a:rPr lang="en-US" sz="3000" dirty="0" smtClean="0"/>
              <a:t>the following services:</a:t>
            </a:r>
            <a:endParaRPr lang="en-US" sz="3000" dirty="0"/>
          </a:p>
          <a:p>
            <a:r>
              <a:rPr lang="en-US" sz="3000" dirty="0" smtClean="0"/>
              <a:t>Inspection and pest </a:t>
            </a:r>
            <a:r>
              <a:rPr lang="en-US" sz="3000" dirty="0" smtClean="0"/>
              <a:t>monitoring</a:t>
            </a:r>
            <a:endParaRPr lang="en-US" sz="3000" dirty="0"/>
          </a:p>
          <a:p>
            <a:r>
              <a:rPr lang="en-US" sz="3000" dirty="0" smtClean="0"/>
              <a:t>Recommendations </a:t>
            </a:r>
            <a:r>
              <a:rPr lang="en-US" sz="3000" dirty="0"/>
              <a:t>for sanitation, maintenance, </a:t>
            </a:r>
            <a:r>
              <a:rPr lang="en-US" sz="3000" dirty="0" smtClean="0"/>
              <a:t>and storage deficiencies needed to address and prevent </a:t>
            </a:r>
            <a:r>
              <a:rPr lang="en-US" sz="3000" dirty="0" smtClean="0"/>
              <a:t>pests</a:t>
            </a:r>
            <a:endParaRPr lang="en-US" sz="3000" dirty="0"/>
          </a:p>
          <a:p>
            <a:r>
              <a:rPr lang="en-US" sz="3000" dirty="0" smtClean="0"/>
              <a:t>Use the least-risk pesticide management methods that are </a:t>
            </a:r>
            <a:r>
              <a:rPr lang="en-US" sz="3000" dirty="0" smtClean="0"/>
              <a:t>effective</a:t>
            </a:r>
            <a:endParaRPr lang="en-US" sz="3000" dirty="0" smtClean="0"/>
          </a:p>
          <a:p>
            <a:r>
              <a:rPr lang="en-US" sz="3000" dirty="0" smtClean="0"/>
              <a:t>Use pesticides </a:t>
            </a:r>
            <a:r>
              <a:rPr lang="en-US" sz="3000" dirty="0"/>
              <a:t>only where and when there is a </a:t>
            </a:r>
            <a:r>
              <a:rPr lang="en-US" sz="3000" dirty="0" smtClean="0"/>
              <a:t>demonstrated </a:t>
            </a:r>
            <a:r>
              <a:rPr lang="en-US" sz="3000" dirty="0"/>
              <a:t>need and a pest </a:t>
            </a:r>
            <a:r>
              <a:rPr lang="en-US" sz="3000" dirty="0" smtClean="0"/>
              <a:t>identified, </a:t>
            </a:r>
            <a:r>
              <a:rPr lang="en-US" sz="3000" dirty="0" smtClean="0"/>
              <a:t>and after approval by the IPM </a:t>
            </a:r>
            <a:r>
              <a:rPr lang="en-US" sz="3000" dirty="0" smtClean="0"/>
              <a:t>Coordinator</a:t>
            </a:r>
            <a:endParaRPr lang="en-US" sz="3000" dirty="0"/>
          </a:p>
          <a:p>
            <a:r>
              <a:rPr lang="en-US" sz="3000" dirty="0" smtClean="0"/>
              <a:t>Applying pesticides on a regular basis </a:t>
            </a:r>
            <a:r>
              <a:rPr lang="en-US" sz="3000" dirty="0"/>
              <a:t>or </a:t>
            </a:r>
            <a:r>
              <a:rPr lang="en-US" sz="3000" dirty="0" smtClean="0"/>
              <a:t>as </a:t>
            </a:r>
            <a:r>
              <a:rPr lang="en-US" sz="3000" dirty="0"/>
              <a:t>a </a:t>
            </a:r>
            <a:r>
              <a:rPr lang="en-US" sz="3000" dirty="0" smtClean="0"/>
              <a:t>preventive is only done on </a:t>
            </a:r>
            <a:r>
              <a:rPr lang="en-US" sz="3000" dirty="0" smtClean="0"/>
              <a:t>rare </a:t>
            </a:r>
            <a:r>
              <a:rPr lang="en-US" sz="3000" dirty="0" smtClean="0"/>
              <a:t>occasions to manage </a:t>
            </a:r>
            <a:r>
              <a:rPr lang="en-US" sz="3000" dirty="0" smtClean="0"/>
              <a:t>predictable hazardous </a:t>
            </a:r>
            <a:r>
              <a:rPr lang="en-US" sz="3000" dirty="0" smtClean="0"/>
              <a:t>pests such as disease vectors and high risk venomous </a:t>
            </a:r>
            <a:r>
              <a:rPr lang="en-US" sz="3000" dirty="0" smtClean="0"/>
              <a:t>pests</a:t>
            </a:r>
            <a:endParaRPr lang="en-US" sz="3000" dirty="0"/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Hiring an Outside Contractor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8666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Hiring an Outside Contractor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03858" y="1562418"/>
            <a:ext cx="8362190" cy="5257800"/>
          </a:xfrm>
        </p:spPr>
        <p:txBody>
          <a:bodyPr>
            <a:normAutofit fontScale="92500" lnSpcReduction="10000"/>
          </a:bodyPr>
          <a:lstStyle/>
          <a:p>
            <a:pPr fontAlgn="base" hangingPunct="0">
              <a:buFont typeface="Wingdings" panose="05000000000000000000" pitchFamily="2" charset="2"/>
              <a:buChar char="q"/>
            </a:pPr>
            <a:r>
              <a:rPr lang="en-US" dirty="0" smtClean="0"/>
              <a:t>The </a:t>
            </a:r>
            <a:r>
              <a:rPr lang="en-US" dirty="0"/>
              <a:t>Contractor’s work is intended to implement and support </a:t>
            </a:r>
            <a:r>
              <a:rPr lang="en-US" dirty="0" smtClean="0"/>
              <a:t>district </a:t>
            </a:r>
            <a:r>
              <a:rPr lang="en-US" dirty="0" smtClean="0"/>
              <a:t>objectives</a:t>
            </a:r>
            <a:endParaRPr lang="en-US" dirty="0"/>
          </a:p>
          <a:p>
            <a:pPr lvl="1">
              <a:buFont typeface="Wingdings" pitchFamily="2" charset="2"/>
              <a:buChar char="q"/>
            </a:pPr>
            <a:r>
              <a:rPr lang="en-US" dirty="0"/>
              <a:t>IPM practices should be incorporated into any contracted services for lawn care, gardening, landscaping, tree care and sports field installation and </a:t>
            </a:r>
            <a:r>
              <a:rPr lang="en-US" dirty="0" smtClean="0"/>
              <a:t>maintenance - Services should:</a:t>
            </a:r>
            <a:endParaRPr lang="en-US" dirty="0"/>
          </a:p>
          <a:p>
            <a:pPr marL="1108710" lvl="2" indent="-514350">
              <a:buFont typeface="+mj-lt"/>
              <a:buAutoNum type="arabicPeriod"/>
            </a:pPr>
            <a:r>
              <a:rPr lang="en-US" sz="2600" dirty="0" smtClean="0"/>
              <a:t>Sustain </a:t>
            </a:r>
            <a:r>
              <a:rPr lang="en-US" sz="2600" dirty="0"/>
              <a:t>a safe and healthy school environment for students, </a:t>
            </a:r>
            <a:r>
              <a:rPr lang="en-US" sz="2600" dirty="0" smtClean="0"/>
              <a:t>staff </a:t>
            </a:r>
            <a:r>
              <a:rPr lang="en-US" sz="2600" dirty="0"/>
              <a:t>and </a:t>
            </a:r>
            <a:r>
              <a:rPr lang="en-US" sz="2600" dirty="0" smtClean="0"/>
              <a:t>others</a:t>
            </a:r>
            <a:endParaRPr lang="en-US" sz="2600" dirty="0"/>
          </a:p>
          <a:p>
            <a:pPr marL="1108710" lvl="2" indent="-514350">
              <a:buFont typeface="+mj-lt"/>
              <a:buAutoNum type="arabicPeriod"/>
            </a:pPr>
            <a:r>
              <a:rPr lang="en-US" sz="2600" dirty="0" smtClean="0"/>
              <a:t>Protect </a:t>
            </a:r>
            <a:r>
              <a:rPr lang="en-US" sz="2600" dirty="0"/>
              <a:t>against any significant threat to public </a:t>
            </a:r>
            <a:r>
              <a:rPr lang="en-US" sz="2600" dirty="0" smtClean="0"/>
              <a:t>safety</a:t>
            </a:r>
            <a:endParaRPr lang="en-US" sz="2600" dirty="0"/>
          </a:p>
          <a:p>
            <a:pPr marL="1108710" lvl="2" indent="-514350">
              <a:buFont typeface="+mj-lt"/>
              <a:buAutoNum type="arabicPeriod"/>
            </a:pPr>
            <a:r>
              <a:rPr lang="en-US" sz="2600" dirty="0" smtClean="0"/>
              <a:t>Prevent </a:t>
            </a:r>
            <a:r>
              <a:rPr lang="en-US" sz="2600" dirty="0"/>
              <a:t>loss of or damage to school structures or </a:t>
            </a:r>
            <a:r>
              <a:rPr lang="en-US" sz="2600" dirty="0" smtClean="0"/>
              <a:t>property</a:t>
            </a:r>
            <a:endParaRPr lang="en-US" sz="2600" dirty="0"/>
          </a:p>
          <a:p>
            <a:pPr marL="1108710" lvl="2" indent="-514350">
              <a:buFont typeface="+mj-lt"/>
              <a:buAutoNum type="arabicPeriod"/>
            </a:pPr>
            <a:r>
              <a:rPr lang="en-US" sz="2600" dirty="0" smtClean="0"/>
              <a:t>Reduce </a:t>
            </a:r>
            <a:r>
              <a:rPr lang="en-US" sz="2600" dirty="0"/>
              <a:t>the likelihood of pests spreading into areas beyond school </a:t>
            </a:r>
            <a:r>
              <a:rPr lang="en-US" sz="2600" dirty="0" smtClean="0"/>
              <a:t>sites</a:t>
            </a:r>
            <a:endParaRPr lang="en-US" sz="2600" dirty="0" smtClean="0"/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en-US" sz="3200" dirty="0"/>
              <a:t>Pesticides applied primarily for aesthetic purposes should be </a:t>
            </a:r>
            <a:r>
              <a:rPr lang="en-US" sz="3200" dirty="0" smtClean="0"/>
              <a:t>avoided</a:t>
            </a:r>
            <a:endParaRPr lang="en-US" sz="3200" dirty="0"/>
          </a:p>
          <a:p>
            <a:pPr marL="834390" lvl="1" indent="-514350">
              <a:buFont typeface="+mj-lt"/>
              <a:buAutoNum type="arabicPeriod"/>
            </a:pPr>
            <a:endParaRPr lang="en-US" sz="29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2963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6. Pesticide Applications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65" y="4706510"/>
            <a:ext cx="3227235" cy="215149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59626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Any pesticide application (this includes weed control products, </a:t>
            </a:r>
            <a:r>
              <a:rPr lang="en-US" sz="3200" dirty="0" smtClean="0"/>
              <a:t>baits </a:t>
            </a:r>
            <a:r>
              <a:rPr lang="en-US" sz="3200" dirty="0"/>
              <a:t>and all professional and over-the-counter products) on school property </a:t>
            </a:r>
            <a:r>
              <a:rPr lang="en-US" sz="3200" dirty="0" smtClean="0"/>
              <a:t>should be </a:t>
            </a:r>
            <a:r>
              <a:rPr lang="en-US" sz="3200" dirty="0"/>
              <a:t>made by a licensed commercial or public pesticide applicator, sanctioned by the IPM </a:t>
            </a:r>
            <a:r>
              <a:rPr lang="en-US" sz="3200" dirty="0" smtClean="0"/>
              <a:t>Coordinator - </a:t>
            </a:r>
            <a:r>
              <a:rPr lang="en-US" sz="3200" dirty="0" smtClean="0"/>
              <a:t>State laws differ, but this is the safest </a:t>
            </a:r>
            <a:r>
              <a:rPr lang="en-US" sz="3200" dirty="0" smtClean="0"/>
              <a:t>approach</a:t>
            </a:r>
            <a:endParaRPr lang="en-US" sz="3200" dirty="0" smtClean="0"/>
          </a:p>
          <a:p>
            <a:r>
              <a:rPr lang="en-US" sz="3200" dirty="0" smtClean="0"/>
              <a:t>Pesticide use requires </a:t>
            </a:r>
            <a:r>
              <a:rPr lang="en-US" sz="3200" dirty="0" smtClean="0"/>
              <a:t>notification, </a:t>
            </a:r>
            <a:br>
              <a:rPr lang="en-US" sz="3200" dirty="0" smtClean="0"/>
            </a:br>
            <a:r>
              <a:rPr lang="en-US" sz="3200" dirty="0" smtClean="0"/>
              <a:t>posting, record keeping </a:t>
            </a:r>
            <a:br>
              <a:rPr lang="en-US" sz="3200" dirty="0" smtClean="0"/>
            </a:br>
            <a:r>
              <a:rPr lang="en-US" sz="3200" dirty="0" smtClean="0"/>
              <a:t>and </a:t>
            </a:r>
            <a:r>
              <a:rPr lang="en-US" sz="3200" dirty="0" smtClean="0"/>
              <a:t>reporting</a:t>
            </a:r>
            <a:endParaRPr lang="en-US" sz="3200" dirty="0" smtClean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181821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Pesticide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Applications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356456" y="1517074"/>
            <a:ext cx="8882543" cy="4973023"/>
          </a:xfrm>
        </p:spPr>
        <p:txBody>
          <a:bodyPr>
            <a:noAutofit/>
          </a:bodyPr>
          <a:lstStyle/>
          <a:p>
            <a:r>
              <a:rPr lang="en-US" sz="2600" dirty="0"/>
              <a:t>The IPM Coordinator or designee shall keep a copy of the following pesticide product information on file </a:t>
            </a:r>
            <a:r>
              <a:rPr lang="en-US" sz="2600" dirty="0" smtClean="0"/>
              <a:t>at </a:t>
            </a:r>
            <a:r>
              <a:rPr lang="en-US" sz="2600" dirty="0"/>
              <a:t>the </a:t>
            </a:r>
            <a:r>
              <a:rPr lang="en-US" sz="2600" u="sng" dirty="0"/>
              <a:t>school </a:t>
            </a:r>
            <a:r>
              <a:rPr lang="en-US" sz="2600" dirty="0"/>
              <a:t>where the application occurred, and at the office of the IPM Coordinator for at least four years following the application </a:t>
            </a:r>
            <a:r>
              <a:rPr lang="en-US" sz="2600" dirty="0" smtClean="0"/>
              <a:t>date, </a:t>
            </a:r>
            <a:r>
              <a:rPr lang="en-US" sz="2600" dirty="0" smtClean="0"/>
              <a:t>or longer as state law or district policy requires:</a:t>
            </a:r>
            <a:endParaRPr lang="en-US" sz="2600" dirty="0"/>
          </a:p>
          <a:p>
            <a:pPr lvl="1"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dirty="0"/>
              <a:t>A copy of the </a:t>
            </a:r>
            <a:r>
              <a:rPr lang="en-US" dirty="0" smtClean="0"/>
              <a:t>label</a:t>
            </a:r>
            <a:endParaRPr lang="en-US" dirty="0"/>
          </a:p>
          <a:p>
            <a:pPr lvl="1"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dirty="0"/>
              <a:t>A copy of the </a:t>
            </a:r>
            <a:r>
              <a:rPr lang="en-US" dirty="0" smtClean="0"/>
              <a:t>Safety Data </a:t>
            </a:r>
            <a:r>
              <a:rPr lang="en-US" dirty="0" smtClean="0"/>
              <a:t>Sheet</a:t>
            </a:r>
            <a:endParaRPr lang="en-US" dirty="0"/>
          </a:p>
          <a:p>
            <a:pPr lvl="1"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dirty="0"/>
              <a:t>The brand name and signal </a:t>
            </a:r>
            <a:r>
              <a:rPr lang="en-US" dirty="0" smtClean="0"/>
              <a:t>word</a:t>
            </a:r>
            <a:endParaRPr lang="en-US" dirty="0"/>
          </a:p>
          <a:p>
            <a:pPr lvl="1"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dirty="0"/>
              <a:t>US EPA registration number of the </a:t>
            </a:r>
            <a:r>
              <a:rPr lang="en-US" dirty="0" smtClean="0"/>
              <a:t>product</a:t>
            </a:r>
            <a:endParaRPr lang="en-US" dirty="0"/>
          </a:p>
          <a:p>
            <a:pPr lvl="1"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dirty="0"/>
              <a:t>The approximate amount and concentration of product </a:t>
            </a:r>
            <a:r>
              <a:rPr lang="en-US" dirty="0" smtClean="0"/>
              <a:t>applied</a:t>
            </a:r>
            <a:endParaRPr lang="en-US" dirty="0"/>
          </a:p>
          <a:p>
            <a:pPr lvl="1"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dirty="0"/>
              <a:t>The date and location(s) of the </a:t>
            </a:r>
            <a:r>
              <a:rPr lang="en-US" dirty="0" smtClean="0"/>
              <a:t>application</a:t>
            </a:r>
            <a:endParaRPr lang="en-US" dirty="0"/>
          </a:p>
          <a:p>
            <a:endParaRPr lang="en-US" sz="2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665" y="3654371"/>
            <a:ext cx="2265383" cy="145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253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Implement an IPM Plan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220456" cy="449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Implement an IPM Plan to:</a:t>
            </a:r>
          </a:p>
          <a:p>
            <a:r>
              <a:rPr lang="en-US" sz="3200" dirty="0" smtClean="0"/>
              <a:t>Manage pests effectively </a:t>
            </a:r>
            <a:br>
              <a:rPr lang="en-US" sz="3200" dirty="0" smtClean="0"/>
            </a:br>
            <a:r>
              <a:rPr lang="en-US" sz="3200" dirty="0" smtClean="0"/>
              <a:t>and </a:t>
            </a:r>
            <a:r>
              <a:rPr lang="en-US" sz="3200" dirty="0" smtClean="0"/>
              <a:t>economically</a:t>
            </a:r>
            <a:endParaRPr lang="en-US" sz="3200" dirty="0" smtClean="0"/>
          </a:p>
          <a:p>
            <a:r>
              <a:rPr lang="en-US" sz="3200" dirty="0" smtClean="0"/>
              <a:t>Minimize the risk associated </a:t>
            </a:r>
            <a:br>
              <a:rPr lang="en-US" sz="3200" dirty="0" smtClean="0"/>
            </a:br>
            <a:r>
              <a:rPr lang="en-US" sz="3200" dirty="0" smtClean="0"/>
              <a:t>with pests and pest </a:t>
            </a:r>
            <a:br>
              <a:rPr lang="en-US" sz="3200" dirty="0" smtClean="0"/>
            </a:br>
            <a:r>
              <a:rPr lang="en-US" sz="3200" dirty="0" smtClean="0"/>
              <a:t>management </a:t>
            </a:r>
            <a:r>
              <a:rPr lang="en-US" sz="3200" dirty="0" smtClean="0"/>
              <a:t>practices -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Pesticide </a:t>
            </a:r>
            <a:r>
              <a:rPr lang="en-US" sz="3200" dirty="0"/>
              <a:t>exposure risk is a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function </a:t>
            </a:r>
            <a:r>
              <a:rPr lang="en-US" sz="3200" dirty="0"/>
              <a:t>of formulation,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placement</a:t>
            </a:r>
            <a:r>
              <a:rPr lang="en-US" sz="3200" dirty="0"/>
              <a:t>, and timing of </a:t>
            </a:r>
            <a:r>
              <a:rPr lang="en-US" sz="3200" dirty="0" smtClean="0"/>
              <a:t>application </a:t>
            </a:r>
            <a:endParaRPr lang="en-US" sz="3200" dirty="0" smtClean="0"/>
          </a:p>
          <a:p>
            <a:r>
              <a:rPr lang="en-US" sz="3200" dirty="0" smtClean="0"/>
              <a:t>Maintain a safe, healthy, and beautiful </a:t>
            </a:r>
            <a:r>
              <a:rPr lang="en-US" sz="3200" dirty="0" smtClean="0"/>
              <a:t>facility</a:t>
            </a:r>
            <a:endParaRPr lang="en-US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096" y="1600200"/>
            <a:ext cx="2773695" cy="417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407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531352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Notification and Posting for Non-emergencies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15912" y="1516698"/>
            <a:ext cx="8477014" cy="4935675"/>
          </a:xfrm>
        </p:spPr>
        <p:txBody>
          <a:bodyPr>
            <a:noAutofit/>
          </a:bodyPr>
          <a:lstStyle/>
          <a:p>
            <a:r>
              <a:rPr lang="en-US" sz="3000" dirty="0" smtClean="0"/>
              <a:t>Pesticides </a:t>
            </a:r>
            <a:r>
              <a:rPr lang="en-US" sz="3000" dirty="0"/>
              <a:t>should only be used in conjunction with other prevention and pest management methods and only if needed to effectively manage </a:t>
            </a:r>
            <a:r>
              <a:rPr lang="en-US" sz="3000" dirty="0" smtClean="0"/>
              <a:t>pest-associated </a:t>
            </a:r>
            <a:r>
              <a:rPr lang="en-US" sz="3000" dirty="0" smtClean="0"/>
              <a:t>risks</a:t>
            </a:r>
            <a:endParaRPr lang="en-US" sz="3000" dirty="0" smtClean="0"/>
          </a:p>
          <a:p>
            <a:r>
              <a:rPr lang="en-US" sz="3000" dirty="0" smtClean="0"/>
              <a:t>Documentation </a:t>
            </a:r>
            <a:r>
              <a:rPr lang="en-US" sz="3000" dirty="0"/>
              <a:t>of </a:t>
            </a:r>
            <a:r>
              <a:rPr lang="en-US" sz="3000" dirty="0" smtClean="0"/>
              <a:t>need should be a </a:t>
            </a:r>
            <a:r>
              <a:rPr lang="en-US" sz="3000" dirty="0"/>
              <a:t>pre-requisite to the approval of any application of a </a:t>
            </a:r>
            <a:r>
              <a:rPr lang="en-US" sz="3000" dirty="0" smtClean="0"/>
              <a:t>pesticide -documentation </a:t>
            </a:r>
            <a:r>
              <a:rPr lang="en-US" sz="3000" dirty="0" smtClean="0"/>
              <a:t>should remain </a:t>
            </a:r>
            <a:r>
              <a:rPr lang="en-US" sz="3000" dirty="0"/>
              <a:t>on file with the IPM </a:t>
            </a:r>
            <a:r>
              <a:rPr lang="en-US" sz="3000" dirty="0" smtClean="0"/>
              <a:t>Coordinator</a:t>
            </a:r>
            <a:endParaRPr lang="en-US" sz="3000" dirty="0" smtClean="0"/>
          </a:p>
          <a:p>
            <a:pPr marL="0" indent="0">
              <a:buNone/>
            </a:pP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90" y="4818490"/>
            <a:ext cx="2039510" cy="203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3297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531352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Notification and Posting for Non-emergencies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15912" y="1562418"/>
            <a:ext cx="8477014" cy="4935675"/>
          </a:xfrm>
        </p:spPr>
        <p:txBody>
          <a:bodyPr>
            <a:noAutofit/>
          </a:bodyPr>
          <a:lstStyle/>
          <a:p>
            <a:r>
              <a:rPr lang="en-US" sz="3000" dirty="0" smtClean="0"/>
              <a:t>The IPM Coordinator will give </a:t>
            </a:r>
            <a:r>
              <a:rPr lang="en-US" sz="3000" dirty="0" smtClean="0"/>
              <a:t>notice </a:t>
            </a:r>
            <a:r>
              <a:rPr lang="en-US" sz="3000" dirty="0" smtClean="0"/>
              <a:t>of a proposed pesticide application to all staff and parents at least </a:t>
            </a:r>
            <a:r>
              <a:rPr lang="en-US" sz="3000" dirty="0" smtClean="0"/>
              <a:t>72</a:t>
            </a:r>
            <a:r>
              <a:rPr lang="en-US" sz="3000" dirty="0" smtClean="0"/>
              <a:t> </a:t>
            </a:r>
            <a:r>
              <a:rPr lang="en-US" sz="3000" dirty="0" smtClean="0"/>
              <a:t>hours before the application occurs or in accordance </a:t>
            </a:r>
            <a:br>
              <a:rPr lang="en-US" sz="3000" dirty="0" smtClean="0"/>
            </a:br>
            <a:r>
              <a:rPr lang="en-US" sz="3000" dirty="0" smtClean="0"/>
              <a:t>with state 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laws</a:t>
            </a:r>
            <a:endParaRPr lang="en-US" sz="3000" dirty="0"/>
          </a:p>
          <a:p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260" y="3087123"/>
            <a:ext cx="5500315" cy="366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5167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 notice </a:t>
            </a:r>
            <a:r>
              <a:rPr lang="en-US" sz="3200" dirty="0" smtClean="0"/>
              <a:t>should identify </a:t>
            </a:r>
            <a:r>
              <a:rPr lang="en-US" sz="3200" dirty="0"/>
              <a:t>the trade name of the product, active ingredient, type of pesticide product and formulation, EPA registration number of the product, the expected location of the application, the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expected </a:t>
            </a:r>
            <a:r>
              <a:rPr lang="en-US" sz="3200" dirty="0"/>
              <a:t>date of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application, </a:t>
            </a:r>
            <a:r>
              <a:rPr lang="en-US" sz="3200" dirty="0"/>
              <a:t>and the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reason </a:t>
            </a:r>
            <a:r>
              <a:rPr lang="en-US" sz="3200" dirty="0"/>
              <a:t>for the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application</a:t>
            </a:r>
            <a:r>
              <a:rPr lang="en-US" sz="3200" dirty="0"/>
              <a:t>.</a:t>
            </a:r>
          </a:p>
          <a:p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531352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Notification and Posting for Non-emergencies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516" y="4187782"/>
            <a:ext cx="3713259" cy="247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327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3870" y="1596639"/>
            <a:ext cx="8332304" cy="5791339"/>
          </a:xfrm>
        </p:spPr>
        <p:txBody>
          <a:bodyPr>
            <a:noAutofit/>
          </a:bodyPr>
          <a:lstStyle/>
          <a:p>
            <a:r>
              <a:rPr lang="en-US" sz="2800" dirty="0"/>
              <a:t>The IPM Coordinator (or </a:t>
            </a:r>
            <a:r>
              <a:rPr lang="en-US" sz="2800" dirty="0" smtClean="0"/>
              <a:t>a designee) should</a:t>
            </a:r>
            <a:br>
              <a:rPr lang="en-US" sz="2800" dirty="0" smtClean="0"/>
            </a:br>
            <a:r>
              <a:rPr lang="en-US" sz="2800" dirty="0" smtClean="0"/>
              <a:t>place </a:t>
            </a:r>
            <a:r>
              <a:rPr lang="en-US" sz="2800" dirty="0"/>
              <a:t>warning signs around pesticide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application </a:t>
            </a:r>
            <a:r>
              <a:rPr lang="en-US" sz="2800" dirty="0"/>
              <a:t>areas </a:t>
            </a:r>
            <a:r>
              <a:rPr lang="en-US" sz="2800" dirty="0" smtClean="0"/>
              <a:t>beginning </a:t>
            </a:r>
            <a:r>
              <a:rPr lang="en-US" sz="2800" dirty="0" smtClean="0"/>
              <a:t>72</a:t>
            </a:r>
            <a:r>
              <a:rPr lang="en-US" sz="2800" dirty="0" smtClean="0"/>
              <a:t> </a:t>
            </a:r>
            <a:r>
              <a:rPr lang="en-US" sz="2800" dirty="0"/>
              <a:t>hours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before </a:t>
            </a:r>
            <a:r>
              <a:rPr lang="en-US" sz="2800" dirty="0"/>
              <a:t>the application occurs and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removed 48 </a:t>
            </a:r>
            <a:r>
              <a:rPr lang="en-US" sz="2800" dirty="0"/>
              <a:t>hours after the </a:t>
            </a:r>
            <a:r>
              <a:rPr lang="en-US" sz="2800" dirty="0" smtClean="0"/>
              <a:t>application </a:t>
            </a:r>
            <a:br>
              <a:rPr lang="en-US" sz="2800" dirty="0" smtClean="0"/>
            </a:br>
            <a:r>
              <a:rPr lang="en-US" sz="2800" dirty="0" smtClean="0"/>
              <a:t>(or in accordance with state law)</a:t>
            </a:r>
            <a:endParaRPr lang="en-US" sz="2800" dirty="0"/>
          </a:p>
          <a:p>
            <a:r>
              <a:rPr lang="en-US" sz="2800" dirty="0"/>
              <a:t>A </a:t>
            </a:r>
            <a:r>
              <a:rPr lang="en-US" sz="2800" dirty="0" smtClean="0"/>
              <a:t>sign should bear </a:t>
            </a:r>
            <a:r>
              <a:rPr lang="en-US" sz="2800" dirty="0"/>
              <a:t>the words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“</a:t>
            </a:r>
            <a:r>
              <a:rPr lang="en-US" sz="2800" dirty="0"/>
              <a:t>Warning: </a:t>
            </a:r>
            <a:r>
              <a:rPr lang="en-US" sz="2800" dirty="0" smtClean="0"/>
              <a:t>pesticide-treated </a:t>
            </a:r>
            <a:r>
              <a:rPr lang="en-US" sz="2800" dirty="0"/>
              <a:t>area</a:t>
            </a:r>
            <a:r>
              <a:rPr lang="en-US" sz="2800" dirty="0" smtClean="0"/>
              <a:t>” </a:t>
            </a:r>
            <a:r>
              <a:rPr lang="en-US" sz="2800" dirty="0"/>
              <a:t>and give the expected or actual date and time </a:t>
            </a:r>
            <a:r>
              <a:rPr lang="en-US" sz="2800" dirty="0" smtClean="0"/>
              <a:t>of the </a:t>
            </a:r>
            <a:r>
              <a:rPr lang="en-US" sz="2800" dirty="0"/>
              <a:t>application, </a:t>
            </a:r>
            <a:r>
              <a:rPr lang="en-US" sz="2800" dirty="0" smtClean="0"/>
              <a:t>reentry </a:t>
            </a:r>
            <a:r>
              <a:rPr lang="en-US" sz="2800" dirty="0"/>
              <a:t>time, and provide the name and telephone number of a contact person </a:t>
            </a:r>
            <a:r>
              <a:rPr lang="en-US" sz="2800" dirty="0" smtClean="0"/>
              <a:t>(applicator </a:t>
            </a:r>
            <a:r>
              <a:rPr lang="en-US" sz="2800" dirty="0"/>
              <a:t>and/or the IPM Coordinator</a:t>
            </a:r>
            <a:r>
              <a:rPr lang="en-US" sz="2800" dirty="0" smtClean="0"/>
              <a:t>)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0966" y="1741204"/>
            <a:ext cx="1598115" cy="213356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531352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Notification and Posting for Non-emergencies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4038" y="3962367"/>
            <a:ext cx="3154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Pesticide application posting -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Shujuan Li, University of Arizona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9337075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531352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Notification and Posting for Emergencies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200" u="sng" dirty="0"/>
              <a:t>If a pest emergency is declared, the area must be evacuated and cordoned off before taking any other </a:t>
            </a:r>
            <a:r>
              <a:rPr lang="en-US" sz="3200" u="sng" dirty="0" smtClean="0"/>
              <a:t>steps</a:t>
            </a:r>
            <a:endParaRPr lang="en-US" sz="3200" u="sng" dirty="0" smtClean="0"/>
          </a:p>
          <a:p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264" y="3230102"/>
            <a:ext cx="4886095" cy="324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06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531352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Notification and Posting for Emergencies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970" y="5162412"/>
            <a:ext cx="2526030" cy="173717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If a pest emergency makes it </a:t>
            </a:r>
            <a:r>
              <a:rPr lang="en-US" sz="3200" dirty="0" smtClean="0"/>
              <a:t>impractical </a:t>
            </a:r>
            <a:r>
              <a:rPr lang="en-US" sz="3200" dirty="0"/>
              <a:t>to give a </a:t>
            </a:r>
            <a:r>
              <a:rPr lang="en-US" sz="3200" dirty="0" smtClean="0"/>
              <a:t>notice before </a:t>
            </a:r>
            <a:r>
              <a:rPr lang="en-US" sz="3200" dirty="0"/>
              <a:t>the pesticide application occurs, the IPM Coordinator </a:t>
            </a:r>
            <a:r>
              <a:rPr lang="en-US" sz="3200" dirty="0" smtClean="0"/>
              <a:t>should </a:t>
            </a:r>
            <a:r>
              <a:rPr lang="en-US" sz="3200" dirty="0"/>
              <a:t>send the notice to the school principal no later than 24 hours after the </a:t>
            </a:r>
            <a:r>
              <a:rPr lang="en-US" sz="3200" dirty="0" smtClean="0"/>
              <a:t>application</a:t>
            </a:r>
            <a:endParaRPr lang="en-US" sz="3200" dirty="0"/>
          </a:p>
          <a:p>
            <a:r>
              <a:rPr lang="en-US" sz="3200" dirty="0"/>
              <a:t>The Coordinator or designee </a:t>
            </a:r>
            <a:r>
              <a:rPr lang="en-US" sz="3200" dirty="0" smtClean="0"/>
              <a:t>should </a:t>
            </a:r>
            <a:r>
              <a:rPr lang="en-US" sz="3200" dirty="0"/>
              <a:t>place notification signs around the area as soon as </a:t>
            </a:r>
            <a:r>
              <a:rPr lang="en-US" sz="3200" dirty="0" smtClean="0"/>
              <a:t>it is practical </a:t>
            </a:r>
            <a:r>
              <a:rPr lang="en-US" sz="3200" dirty="0"/>
              <a:t>but no later than at the time the application </a:t>
            </a:r>
            <a:r>
              <a:rPr lang="en-US" sz="3200" dirty="0" smtClean="0"/>
              <a:t>occurs</a:t>
            </a: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298576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7" y="228600"/>
            <a:ext cx="8531351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Record Keeping of Pesticide Applications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56456" y="1585654"/>
            <a:ext cx="8460973" cy="6255326"/>
          </a:xfrm>
        </p:spPr>
        <p:txBody>
          <a:bodyPr>
            <a:noAutofit/>
          </a:bodyPr>
          <a:lstStyle/>
          <a:p>
            <a:r>
              <a:rPr lang="en-US" sz="3200" dirty="0"/>
              <a:t>The IPM Coordinator or designee shall keep a copy of </a:t>
            </a:r>
            <a:r>
              <a:rPr lang="en-US" sz="3200" dirty="0" smtClean="0"/>
              <a:t>emergency pesticide </a:t>
            </a:r>
            <a:r>
              <a:rPr lang="en-US" sz="3200" dirty="0"/>
              <a:t>product information on file at the head custodian’s office at the </a:t>
            </a:r>
            <a:r>
              <a:rPr lang="en-US" sz="3200" u="sng" dirty="0"/>
              <a:t>school </a:t>
            </a:r>
            <a:r>
              <a:rPr lang="en-US" sz="3200" dirty="0"/>
              <a:t>where the application occurred, and at the office of the IPM Coordinator for </a:t>
            </a:r>
            <a:r>
              <a:rPr lang="en-US" sz="3200" dirty="0" smtClean="0"/>
              <a:t>the minimum time required by state law following </a:t>
            </a:r>
            <a:r>
              <a:rPr lang="en-US" sz="3200" dirty="0"/>
              <a:t>the application date: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3200" dirty="0" smtClean="0"/>
              <a:t>The same information </a:t>
            </a:r>
            <a:br>
              <a:rPr lang="en-US" sz="3200" dirty="0" smtClean="0"/>
            </a:br>
            <a:r>
              <a:rPr lang="en-US" sz="3200" dirty="0" smtClean="0"/>
              <a:t>should be recorded as </a:t>
            </a:r>
            <a:br>
              <a:rPr lang="en-US" sz="3200" dirty="0" smtClean="0"/>
            </a:br>
            <a:r>
              <a:rPr lang="en-US" sz="3200" dirty="0" smtClean="0"/>
              <a:t>listed on slide </a:t>
            </a:r>
            <a:r>
              <a:rPr lang="en-US" sz="3200" dirty="0" smtClean="0"/>
              <a:t>29 </a:t>
            </a:r>
            <a:endParaRPr lang="en-US" sz="3200" dirty="0"/>
          </a:p>
          <a:p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08" y="4651672"/>
            <a:ext cx="3105147" cy="207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594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21208" y="1585278"/>
            <a:ext cx="8531352" cy="4579302"/>
          </a:xfrm>
        </p:spPr>
        <p:txBody>
          <a:bodyPr>
            <a:no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en-US" sz="2600" dirty="0"/>
              <a:t>The pest condition that prompted the </a:t>
            </a:r>
            <a:r>
              <a:rPr lang="en-US" sz="2600" dirty="0" smtClean="0"/>
              <a:t>application</a:t>
            </a:r>
            <a:endParaRPr lang="en-US" sz="26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2600" dirty="0"/>
              <a:t>The type of application and whether the application proved </a:t>
            </a:r>
            <a:r>
              <a:rPr lang="en-US" sz="2600" dirty="0" smtClean="0"/>
              <a:t>effective</a:t>
            </a:r>
            <a:endParaRPr lang="en-US" sz="26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2600" dirty="0"/>
              <a:t>The pesticide applicator’s license or certification </a:t>
            </a:r>
            <a:r>
              <a:rPr lang="en-US" sz="2600" dirty="0" smtClean="0"/>
              <a:t>numbers </a:t>
            </a:r>
            <a:endParaRPr lang="en-US" sz="26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2600" dirty="0"/>
              <a:t>The name(s) and contact information of the person(s</a:t>
            </a:r>
            <a:r>
              <a:rPr lang="en-US" sz="2600" dirty="0" smtClean="0"/>
              <a:t>) </a:t>
            </a:r>
            <a:r>
              <a:rPr lang="en-US" sz="2600" dirty="0"/>
              <a:t>applying the </a:t>
            </a:r>
            <a:r>
              <a:rPr lang="en-US" sz="2600" dirty="0" smtClean="0"/>
              <a:t>pesticide</a:t>
            </a:r>
            <a:endParaRPr lang="en-US" sz="26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2600" dirty="0"/>
              <a:t>The dates on which notices of the application were </a:t>
            </a:r>
            <a:r>
              <a:rPr lang="en-US" sz="2600" dirty="0" smtClean="0"/>
              <a:t>given</a:t>
            </a:r>
            <a:endParaRPr lang="en-US" sz="26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2600" dirty="0"/>
              <a:t>The dates and times for the placement and removal of warning </a:t>
            </a:r>
            <a:r>
              <a:rPr lang="en-US" sz="2600" dirty="0" smtClean="0"/>
              <a:t>signs</a:t>
            </a:r>
            <a:endParaRPr lang="en-US" sz="26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2600" dirty="0"/>
              <a:t>Copies of all required notices given, including the dates the IPM Coordinator gave the </a:t>
            </a:r>
            <a:r>
              <a:rPr lang="en-US" sz="2600" dirty="0" smtClean="0"/>
              <a:t>notices</a:t>
            </a:r>
            <a:endParaRPr lang="en-US" sz="2600" dirty="0"/>
          </a:p>
          <a:p>
            <a:pPr>
              <a:buFont typeface="Wingdings" pitchFamily="2" charset="2"/>
              <a:buChar char="q"/>
            </a:pP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2647" y="228600"/>
            <a:ext cx="8531351" cy="990600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Additional Pesticide Application Information to Record: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5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894" y="228600"/>
            <a:ext cx="8422105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Annual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Report of Pesticide Applications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449524" cy="561213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At the beginning of each academic year, the IPM Coordinator should provide an annual report of </a:t>
            </a:r>
            <a:r>
              <a:rPr lang="en-US" dirty="0" smtClean="0"/>
              <a:t>pesticide </a:t>
            </a:r>
            <a:r>
              <a:rPr lang="en-US" dirty="0" smtClean="0"/>
              <a:t>applications made the previous year to the </a:t>
            </a:r>
            <a:r>
              <a:rPr lang="en-US" dirty="0" smtClean="0"/>
              <a:t>superintendent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The report </a:t>
            </a:r>
            <a:r>
              <a:rPr lang="en-US" dirty="0" smtClean="0"/>
              <a:t>may contain </a:t>
            </a:r>
            <a:r>
              <a:rPr lang="en-US" dirty="0"/>
              <a:t>the </a:t>
            </a:r>
            <a:r>
              <a:rPr lang="en-US" dirty="0" smtClean="0"/>
              <a:t>following:</a:t>
            </a:r>
            <a:endParaRPr lang="en-US" dirty="0"/>
          </a:p>
          <a:p>
            <a:pPr lvl="0">
              <a:buFont typeface="Wingdings" pitchFamily="2" charset="2"/>
              <a:buChar char="q"/>
            </a:pPr>
            <a:r>
              <a:rPr lang="en-US" dirty="0"/>
              <a:t>The brand name, signal </a:t>
            </a:r>
            <a:r>
              <a:rPr lang="en-US" dirty="0" smtClean="0"/>
              <a:t>word, </a:t>
            </a:r>
            <a:r>
              <a:rPr lang="en-US" dirty="0"/>
              <a:t>and </a:t>
            </a:r>
            <a:r>
              <a:rPr lang="en-US" dirty="0" smtClean="0"/>
              <a:t>U.S. EPA </a:t>
            </a:r>
            <a:r>
              <a:rPr lang="en-US" dirty="0"/>
              <a:t>registration number of the </a:t>
            </a:r>
            <a:r>
              <a:rPr lang="en-US" dirty="0" smtClean="0"/>
              <a:t>products applied</a:t>
            </a:r>
            <a:endParaRPr lang="en-US" dirty="0"/>
          </a:p>
          <a:p>
            <a:pPr lvl="0">
              <a:buFont typeface="Wingdings" pitchFamily="2" charset="2"/>
              <a:buChar char="q"/>
            </a:pPr>
            <a:r>
              <a:rPr lang="en-US" dirty="0"/>
              <a:t>The approximate amount and concentration of </a:t>
            </a:r>
            <a:r>
              <a:rPr lang="en-US" dirty="0" smtClean="0"/>
              <a:t>products</a:t>
            </a:r>
            <a:endParaRPr lang="en-US" dirty="0"/>
          </a:p>
          <a:p>
            <a:pPr lvl="0">
              <a:buFont typeface="Wingdings" pitchFamily="2" charset="2"/>
              <a:buChar char="q"/>
            </a:pPr>
            <a:r>
              <a:rPr lang="en-US" dirty="0"/>
              <a:t>The location(s) and date(s) of the </a:t>
            </a:r>
            <a:r>
              <a:rPr lang="en-US" dirty="0" smtClean="0"/>
              <a:t>applications</a:t>
            </a:r>
            <a:endParaRPr lang="en-US" dirty="0"/>
          </a:p>
          <a:p>
            <a:pPr lvl="0">
              <a:buFont typeface="Wingdings" pitchFamily="2" charset="2"/>
              <a:buChar char="q"/>
            </a:pPr>
            <a:r>
              <a:rPr lang="en-US" dirty="0"/>
              <a:t>The prevention or management steps taken </a:t>
            </a:r>
            <a:r>
              <a:rPr lang="en-US" dirty="0" smtClean="0"/>
              <a:t>and reason for pesticide applications</a:t>
            </a: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The type of application and </a:t>
            </a:r>
            <a:r>
              <a:rPr lang="en-US" dirty="0" smtClean="0"/>
              <a:t>how effective it proved to be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14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610600" cy="990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Pesticides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05431" y="1600200"/>
            <a:ext cx="8938569" cy="5066392"/>
          </a:xfrm>
        </p:spPr>
        <p:txBody>
          <a:bodyPr>
            <a:noAutofit/>
          </a:bodyPr>
          <a:lstStyle/>
          <a:p>
            <a:r>
              <a:rPr lang="en-US" sz="2800" dirty="0"/>
              <a:t>Note:  All pesticides used must meet all applicable EPA requirements and be used in strict accordance with label </a:t>
            </a:r>
            <a:r>
              <a:rPr lang="en-US" sz="2800" dirty="0" smtClean="0"/>
              <a:t>instructions </a:t>
            </a:r>
          </a:p>
          <a:p>
            <a:r>
              <a:rPr lang="en-US" sz="2800" dirty="0" smtClean="0"/>
              <a:t>Illegal </a:t>
            </a:r>
            <a:r>
              <a:rPr lang="en-US" sz="2800" dirty="0" smtClean="0"/>
              <a:t>pesticides are frequently found in </a:t>
            </a:r>
            <a:r>
              <a:rPr lang="en-US" sz="2800" dirty="0" smtClean="0"/>
              <a:t>schools, often </a:t>
            </a:r>
            <a:r>
              <a:rPr lang="en-US" sz="2800" dirty="0" smtClean="0"/>
              <a:t>brought in by staff who have brought them from home </a:t>
            </a:r>
            <a:r>
              <a:rPr lang="en-US" sz="2800" dirty="0" smtClean="0"/>
              <a:t>(sometimes after </a:t>
            </a:r>
            <a:r>
              <a:rPr lang="en-US" sz="2800" dirty="0" smtClean="0"/>
              <a:t>having them for many years), or purchased from stores or internet </a:t>
            </a:r>
            <a:r>
              <a:rPr lang="en-US" sz="2800" dirty="0" smtClean="0"/>
              <a:t>sites </a:t>
            </a:r>
          </a:p>
          <a:p>
            <a:r>
              <a:rPr lang="en-US" sz="2800" dirty="0" smtClean="0"/>
              <a:t>Extreme </a:t>
            </a:r>
            <a:r>
              <a:rPr lang="en-US" sz="2800" dirty="0" smtClean="0"/>
              <a:t>caution should be used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when </a:t>
            </a:r>
            <a:r>
              <a:rPr lang="en-US" sz="2800" dirty="0" smtClean="0"/>
              <a:t>items are found as they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may </a:t>
            </a:r>
            <a:r>
              <a:rPr lang="en-US" sz="2800" dirty="0" smtClean="0"/>
              <a:t>contain high-risk </a:t>
            </a:r>
            <a:r>
              <a:rPr lang="en-US" sz="2800" dirty="0" smtClean="0"/>
              <a:t>ingredients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2222" y="4782725"/>
            <a:ext cx="3067050" cy="15906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26180" y="6379949"/>
            <a:ext cx="5726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Illegal </a:t>
            </a:r>
            <a:r>
              <a:rPr lang="en-US" i="1" dirty="0" smtClean="0"/>
              <a:t>pesticide – Dawn H. Gouge, University of Arizona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989339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Plan Implementation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0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Monitoring </a:t>
            </a:r>
            <a:r>
              <a:rPr lang="en-US" sz="3200" dirty="0"/>
              <a:t>– Reporting – Action </a:t>
            </a:r>
            <a:r>
              <a:rPr lang="en-US" sz="3200" dirty="0" smtClean="0"/>
              <a:t>Protocol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Monitoring is an important requirement and the backbone of an IPM </a:t>
            </a:r>
            <a:r>
              <a:rPr lang="en-US" sz="3200" dirty="0" smtClean="0"/>
              <a:t>program</a:t>
            </a:r>
            <a:endParaRPr lang="en-US" sz="3200" dirty="0" smtClean="0"/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Information gathered will </a:t>
            </a:r>
            <a:br>
              <a:rPr lang="en-US" sz="3200" dirty="0" smtClean="0"/>
            </a:br>
            <a:r>
              <a:rPr lang="en-US" sz="3200" dirty="0" smtClean="0"/>
              <a:t>be recorded, reported, and </a:t>
            </a:r>
            <a:br>
              <a:rPr lang="en-US" sz="3200" dirty="0" smtClean="0"/>
            </a:br>
            <a:r>
              <a:rPr lang="en-US" sz="3200" dirty="0" smtClean="0"/>
              <a:t>maintained </a:t>
            </a:r>
            <a:br>
              <a:rPr lang="en-US" sz="3200" dirty="0" smtClean="0"/>
            </a:br>
            <a:r>
              <a:rPr lang="en-US" sz="3200" dirty="0" smtClean="0"/>
              <a:t>by appropriate </a:t>
            </a:r>
            <a:br>
              <a:rPr lang="en-US" sz="3200" dirty="0" smtClean="0"/>
            </a:br>
            <a:r>
              <a:rPr lang="en-US" sz="3200" dirty="0" smtClean="0"/>
              <a:t>parties</a:t>
            </a:r>
            <a:endParaRPr lang="en-US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978" y="2883252"/>
            <a:ext cx="2770632" cy="36941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6520" y="6124286"/>
            <a:ext cx="3598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UV light </a:t>
            </a:r>
            <a:r>
              <a:rPr lang="en-US" i="1" dirty="0" smtClean="0"/>
              <a:t>trap and catch-card – </a:t>
            </a:r>
            <a:br>
              <a:rPr lang="en-US" i="1" dirty="0" smtClean="0"/>
            </a:br>
            <a:r>
              <a:rPr lang="en-US" i="1" dirty="0" smtClean="0"/>
              <a:t>Dawn H. Gouge, University of Arizona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304" y="4397301"/>
            <a:ext cx="2529840" cy="189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690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610600" cy="990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Pesticide Selection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11137"/>
            <a:ext cx="8408836" cy="5066392"/>
          </a:xfrm>
        </p:spPr>
        <p:txBody>
          <a:bodyPr>
            <a:noAutofit/>
          </a:bodyPr>
          <a:lstStyle/>
          <a:p>
            <a:r>
              <a:rPr lang="en-US" sz="2800" dirty="0" smtClean="0"/>
              <a:t>Although human </a:t>
            </a:r>
            <a:r>
              <a:rPr lang="en-US" sz="2800" dirty="0"/>
              <a:t>and environmental risk is affected by how, when and where pesticides are used, </a:t>
            </a:r>
            <a:r>
              <a:rPr lang="en-US" sz="2800" dirty="0" smtClean="0"/>
              <a:t>product active </a:t>
            </a:r>
            <a:r>
              <a:rPr lang="en-US" sz="2800" dirty="0"/>
              <a:t>ingredients are also an important </a:t>
            </a:r>
            <a:r>
              <a:rPr lang="en-US" sz="2800" dirty="0" smtClean="0"/>
              <a:t>factor</a:t>
            </a:r>
          </a:p>
          <a:p>
            <a:r>
              <a:rPr lang="en-US" sz="2800" dirty="0" smtClean="0"/>
              <a:t>Consider </a:t>
            </a:r>
            <a:r>
              <a:rPr lang="en-US" sz="2800" dirty="0" smtClean="0"/>
              <a:t>selecting </a:t>
            </a:r>
            <a:r>
              <a:rPr lang="en-US" sz="2800" dirty="0"/>
              <a:t>products </a:t>
            </a:r>
            <a:r>
              <a:rPr lang="en-US" sz="2800" dirty="0" smtClean="0"/>
              <a:t>that </a:t>
            </a:r>
            <a:r>
              <a:rPr lang="en-US" sz="2800" dirty="0"/>
              <a:t>(a) lack a signal word or </a:t>
            </a:r>
            <a:r>
              <a:rPr lang="en-US" sz="2800" dirty="0" smtClean="0"/>
              <a:t>have the signal word “</a:t>
            </a:r>
            <a:r>
              <a:rPr lang="en-US" sz="2800" dirty="0"/>
              <a:t>caution” on the </a:t>
            </a:r>
            <a:r>
              <a:rPr lang="en-US" sz="2800" dirty="0" smtClean="0"/>
              <a:t>label, (</a:t>
            </a:r>
            <a:r>
              <a:rPr lang="en-US" sz="2800" dirty="0"/>
              <a:t>b) </a:t>
            </a:r>
            <a:r>
              <a:rPr lang="en-US" sz="2800" dirty="0" smtClean="0"/>
              <a:t>do </a:t>
            </a:r>
            <a:r>
              <a:rPr lang="en-US" sz="2800" dirty="0"/>
              <a:t>not contain </a:t>
            </a:r>
            <a:r>
              <a:rPr lang="en-US" sz="2800" dirty="0" smtClean="0"/>
              <a:t>an </a:t>
            </a:r>
            <a:r>
              <a:rPr lang="en-US" sz="2800" dirty="0"/>
              <a:t>ingredient </a:t>
            </a:r>
            <a:r>
              <a:rPr lang="en-US" sz="2800" dirty="0" smtClean="0"/>
              <a:t>classified </a:t>
            </a:r>
            <a:r>
              <a:rPr lang="en-US" sz="2800" dirty="0"/>
              <a:t>as a </a:t>
            </a:r>
            <a:r>
              <a:rPr lang="en-US" sz="2800" dirty="0" smtClean="0"/>
              <a:t>known or </a:t>
            </a:r>
            <a:r>
              <a:rPr lang="en-US" sz="2800" dirty="0"/>
              <a:t>probable human carcinogen under the </a:t>
            </a:r>
            <a:r>
              <a:rPr lang="en-US" sz="2800" dirty="0" smtClean="0"/>
              <a:t>U.S. EPA 1986 </a:t>
            </a:r>
            <a:r>
              <a:rPr lang="en-US" sz="2800" i="1" dirty="0"/>
              <a:t>Guidelines for Carcinogen Risk </a:t>
            </a:r>
            <a:r>
              <a:rPr lang="en-US" sz="2800" i="1" dirty="0" smtClean="0"/>
              <a:t>Assessment,</a:t>
            </a:r>
            <a:r>
              <a:rPr lang="en-US" sz="2800" dirty="0" smtClean="0"/>
              <a:t> </a:t>
            </a:r>
            <a:r>
              <a:rPr lang="en-US" sz="2800" dirty="0"/>
              <a:t>and (c) </a:t>
            </a:r>
            <a:r>
              <a:rPr lang="en-US" sz="2800" dirty="0" smtClean="0"/>
              <a:t>do </a:t>
            </a:r>
            <a:r>
              <a:rPr lang="en-US" sz="2800" dirty="0"/>
              <a:t>not contain </a:t>
            </a:r>
            <a:r>
              <a:rPr lang="en-US" sz="2800" dirty="0" smtClean="0"/>
              <a:t>an ingredient classified </a:t>
            </a:r>
            <a:r>
              <a:rPr lang="en-US" sz="2800" dirty="0"/>
              <a:t>as carcinogenic </a:t>
            </a:r>
            <a:r>
              <a:rPr lang="en-US" sz="2800" dirty="0" smtClean="0"/>
              <a:t>or </a:t>
            </a:r>
            <a:r>
              <a:rPr lang="en-US" sz="2800" dirty="0"/>
              <a:t>likely to be carcinogenic to humans under the </a:t>
            </a:r>
            <a:r>
              <a:rPr lang="en-US" sz="2800" dirty="0" smtClean="0"/>
              <a:t>U.S. EPA 2003 </a:t>
            </a:r>
            <a:r>
              <a:rPr lang="en-US" sz="2800" dirty="0"/>
              <a:t>Draft </a:t>
            </a:r>
            <a:r>
              <a:rPr lang="en-US" sz="2800" i="1" dirty="0"/>
              <a:t>Final Guidelines for Carcinogen Risk </a:t>
            </a:r>
            <a:r>
              <a:rPr lang="en-US" sz="2800" i="1" dirty="0" smtClean="0"/>
              <a:t>Assessment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889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610600" cy="990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Pesticide Selection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05431" y="1600200"/>
            <a:ext cx="8938569" cy="5066392"/>
          </a:xfrm>
        </p:spPr>
        <p:txBody>
          <a:bodyPr>
            <a:noAutofit/>
          </a:bodyPr>
          <a:lstStyle/>
          <a:p>
            <a:r>
              <a:rPr lang="en-US" sz="2800" dirty="0" smtClean="0"/>
              <a:t>Seek guidance from reliable sources to develop a list of pre-approved pesticides to be used </a:t>
            </a:r>
            <a:r>
              <a:rPr lang="en-US" sz="2800" dirty="0"/>
              <a:t>if </a:t>
            </a:r>
            <a:r>
              <a:rPr lang="en-US" sz="2800" dirty="0" smtClean="0"/>
              <a:t>needed, by properly trained and authorized applicators, for common or expected pest </a:t>
            </a:r>
            <a:r>
              <a:rPr lang="en-US" sz="2800" dirty="0" smtClean="0"/>
              <a:t>issues </a:t>
            </a:r>
            <a:endParaRPr lang="en-US" sz="2800" dirty="0" smtClean="0"/>
          </a:p>
          <a:p>
            <a:r>
              <a:rPr lang="en-US" sz="2800" dirty="0" smtClean="0"/>
              <a:t>Selected products must be legal for use in your state for the intended purpose according to federal and state </a:t>
            </a:r>
            <a:r>
              <a:rPr lang="en-US" sz="2800" dirty="0" smtClean="0"/>
              <a:t>regulations</a:t>
            </a:r>
            <a:endParaRPr lang="en-US" sz="2800" dirty="0" smtClean="0"/>
          </a:p>
          <a:p>
            <a:r>
              <a:rPr lang="en-US" sz="2800" dirty="0" smtClean="0"/>
              <a:t>Select products based on human health risk (risk of exposure x toxicity), environmental impacts, and efficacy against the target </a:t>
            </a:r>
            <a:r>
              <a:rPr lang="en-US" sz="2800" dirty="0" smtClean="0"/>
              <a:t>pest </a:t>
            </a:r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669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610600" cy="990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Pesticide Selection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7680" y="1600200"/>
            <a:ext cx="8473440" cy="5066392"/>
          </a:xfrm>
        </p:spPr>
        <p:txBody>
          <a:bodyPr>
            <a:noAutofit/>
          </a:bodyPr>
          <a:lstStyle/>
          <a:p>
            <a:r>
              <a:rPr lang="en-US" sz="2800" dirty="0" smtClean="0"/>
              <a:t>Establish and enforce strict policies to prohibit staff or volunteers from storing or using unauthorized pest control </a:t>
            </a:r>
            <a:r>
              <a:rPr lang="en-US" sz="2800" dirty="0" smtClean="0"/>
              <a:t>products</a:t>
            </a:r>
            <a:endParaRPr lang="en-US" sz="2800" dirty="0" smtClean="0"/>
          </a:p>
          <a:p>
            <a:r>
              <a:rPr lang="en-US" sz="2800" dirty="0" smtClean="0"/>
              <a:t>If unauthorized products are found use extreme caution before handling </a:t>
            </a:r>
            <a:r>
              <a:rPr lang="en-US" sz="2800" dirty="0" smtClean="0"/>
              <a:t>them, contact </a:t>
            </a:r>
            <a:r>
              <a:rPr lang="en-US" sz="2800" dirty="0" smtClean="0"/>
              <a:t>local or state authorities before attempting to remove them, especially if </a:t>
            </a:r>
            <a:r>
              <a:rPr lang="en-US" sz="2800" dirty="0" smtClean="0"/>
              <a:t>the product </a:t>
            </a:r>
            <a:r>
              <a:rPr lang="en-US" sz="2800" dirty="0" smtClean="0"/>
              <a:t>is unrecognized, unlabeled,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or </a:t>
            </a:r>
            <a:r>
              <a:rPr lang="en-US" sz="2800" dirty="0" smtClean="0"/>
              <a:t>in </a:t>
            </a:r>
            <a:r>
              <a:rPr lang="en-US" sz="2800" dirty="0" smtClean="0"/>
              <a:t>an </a:t>
            </a:r>
            <a:r>
              <a:rPr lang="en-US" sz="2800" dirty="0" smtClean="0"/>
              <a:t>old, leaking, rusty or </a:t>
            </a:r>
            <a:br>
              <a:rPr lang="en-US" sz="2800" dirty="0" smtClean="0"/>
            </a:br>
            <a:r>
              <a:rPr lang="en-US" sz="2800" dirty="0" smtClean="0"/>
              <a:t>fragile </a:t>
            </a:r>
            <a:r>
              <a:rPr lang="en-US" sz="2800" dirty="0" smtClean="0"/>
              <a:t>container </a:t>
            </a:r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052" y="4560570"/>
            <a:ext cx="2610393" cy="19577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10945" y="5663073"/>
            <a:ext cx="37221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Legacy pesticides </a:t>
            </a:r>
            <a:r>
              <a:rPr lang="en-US" i="1" dirty="0"/>
              <a:t/>
            </a:r>
            <a:br>
              <a:rPr lang="en-US" i="1" dirty="0"/>
            </a:br>
            <a:r>
              <a:rPr lang="en-US" i="1" dirty="0" smtClean="0"/>
              <a:t>contaminating storage area</a:t>
            </a:r>
          </a:p>
          <a:p>
            <a:r>
              <a:rPr lang="en-US" i="1" dirty="0" smtClean="0"/>
              <a:t>Jerry Jochim </a:t>
            </a:r>
            <a:r>
              <a:rPr lang="en-US" i="1" dirty="0"/>
              <a:t>-  Monroe </a:t>
            </a:r>
          </a:p>
          <a:p>
            <a:r>
              <a:rPr lang="en-US" i="1" dirty="0"/>
              <a:t>County Community School Corporation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933866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2094" y="1658982"/>
            <a:ext cx="8531352" cy="4495800"/>
          </a:xfrm>
        </p:spPr>
        <p:txBody>
          <a:bodyPr>
            <a:noAutofit/>
          </a:bodyPr>
          <a:lstStyle/>
          <a:p>
            <a:r>
              <a:rPr lang="en-US" sz="2700" dirty="0" smtClean="0"/>
              <a:t>The </a:t>
            </a:r>
            <a:r>
              <a:rPr lang="en-US" sz="2700" dirty="0"/>
              <a:t>National Pesticide 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Information </a:t>
            </a:r>
            <a:r>
              <a:rPr lang="en-US" sz="2700" dirty="0"/>
              <a:t>Center 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can </a:t>
            </a:r>
            <a:r>
              <a:rPr lang="en-US" sz="2700" dirty="0"/>
              <a:t>be contacted 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at 1.800.858.7378 </a:t>
            </a:r>
            <a:br>
              <a:rPr lang="en-US" sz="2700" dirty="0" smtClean="0"/>
            </a:br>
            <a:r>
              <a:rPr lang="en-US" sz="2700" dirty="0" smtClean="0"/>
              <a:t>or </a:t>
            </a:r>
            <a:br>
              <a:rPr lang="en-US" sz="2700" dirty="0" smtClean="0"/>
            </a:br>
            <a:r>
              <a:rPr lang="en-US" sz="2700" dirty="0" smtClean="0">
                <a:solidFill>
                  <a:srgbClr val="002060"/>
                </a:solidFill>
              </a:rPr>
              <a:t>http</a:t>
            </a:r>
            <a:r>
              <a:rPr lang="en-US" sz="2700" dirty="0">
                <a:solidFill>
                  <a:srgbClr val="002060"/>
                </a:solidFill>
              </a:rPr>
              <a:t>://npic.orst.edu</a:t>
            </a:r>
            <a:r>
              <a:rPr lang="en-US" sz="2700" dirty="0" smtClean="0"/>
              <a:t>/ </a:t>
            </a:r>
            <a:br>
              <a:rPr lang="en-US" sz="2700" dirty="0" smtClean="0"/>
            </a:br>
            <a:r>
              <a:rPr lang="en-US" sz="2700" dirty="0" smtClean="0"/>
              <a:t>for </a:t>
            </a:r>
            <a:r>
              <a:rPr lang="en-US" sz="2700" dirty="0"/>
              <a:t>assistance in 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determining </a:t>
            </a:r>
            <a:r>
              <a:rPr lang="en-US" sz="2700" dirty="0"/>
              <a:t>a 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pesticide active </a:t>
            </a:r>
            <a:br>
              <a:rPr lang="en-US" sz="2700" dirty="0" smtClean="0"/>
            </a:br>
            <a:r>
              <a:rPr lang="en-US" sz="2700" dirty="0" smtClean="0"/>
              <a:t>ingredient </a:t>
            </a:r>
            <a:r>
              <a:rPr lang="en-US" sz="2700" dirty="0"/>
              <a:t>cancer 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classification </a:t>
            </a:r>
            <a:endParaRPr lang="en-US" sz="2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610600" cy="990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Pesticide Selection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495" y="2056173"/>
            <a:ext cx="5068563" cy="467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05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References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725929"/>
            <a:ext cx="8153400" cy="4943213"/>
          </a:xfrm>
        </p:spPr>
        <p:txBody>
          <a:bodyPr>
            <a:normAutofit fontScale="92500" lnSpcReduction="20000"/>
          </a:bodyPr>
          <a:lstStyle/>
          <a:p>
            <a:pPr lvl="0">
              <a:buClr>
                <a:srgbClr val="DD8047"/>
              </a:buClr>
            </a:pPr>
            <a:r>
              <a:rPr lang="en-US" dirty="0">
                <a:solidFill>
                  <a:prstClr val="black"/>
                </a:solidFill>
              </a:rPr>
              <a:t>School IPM Plan Template by Gouge et al. </a:t>
            </a:r>
            <a:r>
              <a:rPr lang="en-US" dirty="0">
                <a:solidFill>
                  <a:srgbClr val="000099"/>
                </a:solidFill>
              </a:rPr>
              <a:t>https://</a:t>
            </a:r>
            <a:r>
              <a:rPr lang="en-US" dirty="0" smtClean="0">
                <a:solidFill>
                  <a:srgbClr val="000099"/>
                </a:solidFill>
              </a:rPr>
              <a:t>extension.arizona.edu/sites/extension.arizona.edu/files/pubs/az1669-2015.pdf </a:t>
            </a:r>
          </a:p>
          <a:p>
            <a:pPr lvl="0">
              <a:buClr>
                <a:srgbClr val="DD8047"/>
              </a:buClr>
            </a:pPr>
            <a:r>
              <a:rPr lang="en-US" dirty="0" smtClean="0"/>
              <a:t>Model </a:t>
            </a:r>
            <a:r>
              <a:rPr lang="en-US" dirty="0" smtClean="0"/>
              <a:t>Pesticide Safety and IPM Guidance Policy for School Districts by EPA Center of Expertise </a:t>
            </a:r>
            <a:r>
              <a:rPr lang="en-US" dirty="0"/>
              <a:t>for School IPM </a:t>
            </a:r>
            <a:r>
              <a:rPr lang="en-US" dirty="0">
                <a:solidFill>
                  <a:srgbClr val="000099"/>
                </a:solidFill>
              </a:rPr>
              <a:t>http://</a:t>
            </a:r>
            <a:r>
              <a:rPr lang="en-US" dirty="0" smtClean="0">
                <a:solidFill>
                  <a:srgbClr val="000099"/>
                </a:solidFill>
              </a:rPr>
              <a:t>www.epa.gov/pestwise/publications/ipm/Model-School-IPM-Policy.pdf </a:t>
            </a:r>
          </a:p>
          <a:p>
            <a:r>
              <a:rPr lang="en-US" dirty="0" smtClean="0"/>
              <a:t>How to Develop an Integrated Pest Management (IPM) Policy and Plan for Your School District. PENN STATE. Retrieved from </a:t>
            </a:r>
            <a:r>
              <a:rPr lang="en-US" dirty="0" smtClean="0">
                <a:solidFill>
                  <a:srgbClr val="000099"/>
                </a:solidFill>
              </a:rPr>
              <a:t>http://extension.psu.edu/pests/ipm/schools/facilitiesmanagers/resourcespaschools/faq/ipmschoolplan 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557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421624" cy="990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Program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Organization: Roles and Responsibilities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654296"/>
          </a:xfrm>
        </p:spPr>
        <p:txBody>
          <a:bodyPr>
            <a:noAutofit/>
          </a:bodyPr>
          <a:lstStyle/>
          <a:p>
            <a:r>
              <a:rPr lang="en-US" sz="3200" dirty="0" smtClean="0"/>
              <a:t>Effective </a:t>
            </a:r>
            <a:r>
              <a:rPr lang="en-US" sz="3200" dirty="0"/>
              <a:t>communication, </a:t>
            </a:r>
            <a:r>
              <a:rPr lang="en-US" sz="3200" dirty="0" smtClean="0"/>
              <a:t>education, </a:t>
            </a:r>
            <a:r>
              <a:rPr lang="en-US" sz="3200" dirty="0"/>
              <a:t>and cooperation between school staff, </a:t>
            </a:r>
            <a:r>
              <a:rPr lang="en-US" sz="3200" dirty="0" smtClean="0"/>
              <a:t>students, </a:t>
            </a:r>
            <a:r>
              <a:rPr lang="en-US" sz="3200" dirty="0"/>
              <a:t>and </a:t>
            </a:r>
            <a:r>
              <a:rPr lang="en-US" sz="3200" dirty="0" smtClean="0"/>
              <a:t>parents is </a:t>
            </a:r>
            <a:r>
              <a:rPr lang="en-US" sz="3200" dirty="0" smtClean="0"/>
              <a:t>vital</a:t>
            </a:r>
            <a:endParaRPr lang="en-US" sz="3200" dirty="0"/>
          </a:p>
          <a:p>
            <a:r>
              <a:rPr lang="en-US" sz="3200" dirty="0" smtClean="0"/>
              <a:t>Develop </a:t>
            </a:r>
            <a:r>
              <a:rPr lang="en-US" sz="3200" dirty="0"/>
              <a:t>and use an effective command and communication system to ensure that pest management and prevention protocols are implemented according to your IPM </a:t>
            </a:r>
            <a:r>
              <a:rPr lang="en-US" sz="3200" dirty="0" smtClean="0"/>
              <a:t>plan</a:t>
            </a:r>
            <a:endParaRPr lang="en-US" sz="3200" dirty="0"/>
          </a:p>
          <a:p>
            <a:r>
              <a:rPr lang="en-US" sz="3200" dirty="0" smtClean="0"/>
              <a:t>As part of your IPM Plan, create a table to identify all roles and </a:t>
            </a:r>
            <a:r>
              <a:rPr lang="en-US" sz="3200" dirty="0" smtClean="0"/>
              <a:t>responsibilities</a:t>
            </a:r>
            <a:endParaRPr lang="en-US" sz="3200" dirty="0" smtClean="0"/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49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Example Table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86950"/>
          <a:stretch/>
        </p:blipFill>
        <p:spPr>
          <a:xfrm>
            <a:off x="619125" y="1181100"/>
            <a:ext cx="7905750" cy="5867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54509"/>
          <a:stretch/>
        </p:blipFill>
        <p:spPr>
          <a:xfrm>
            <a:off x="612648" y="1706880"/>
            <a:ext cx="7905750" cy="20452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00621">
            <a:off x="4528933" y="3580259"/>
            <a:ext cx="3818241" cy="37597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42901" y="4403135"/>
            <a:ext cx="292932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Responsibility table from  </a:t>
            </a:r>
            <a:br>
              <a:rPr lang="en-US" i="1" dirty="0" smtClean="0"/>
            </a:br>
            <a:r>
              <a:rPr lang="en-US" i="1" dirty="0" smtClean="0"/>
              <a:t>School IPM </a:t>
            </a:r>
            <a:r>
              <a:rPr lang="en-US" i="1" dirty="0"/>
              <a:t>Plan Template</a:t>
            </a:r>
            <a:br>
              <a:rPr lang="en-US" i="1" dirty="0"/>
            </a:br>
            <a:r>
              <a:rPr lang="en-US" i="1" dirty="0">
                <a:solidFill>
                  <a:srgbClr val="002060"/>
                </a:solidFill>
              </a:rPr>
              <a:t>https://extension.arizona.edu</a:t>
            </a:r>
            <a:r>
              <a:rPr lang="en-US" i="1" dirty="0" smtClean="0">
                <a:solidFill>
                  <a:srgbClr val="002060"/>
                </a:solidFill>
              </a:rPr>
              <a:t>/</a:t>
            </a:r>
            <a:br>
              <a:rPr lang="en-US" i="1" dirty="0" smtClean="0">
                <a:solidFill>
                  <a:srgbClr val="002060"/>
                </a:solidFill>
              </a:rPr>
            </a:br>
            <a:r>
              <a:rPr lang="en-US" i="1" dirty="0" smtClean="0">
                <a:solidFill>
                  <a:srgbClr val="002060"/>
                </a:solidFill>
              </a:rPr>
              <a:t>sites/extension.arizona.edu/</a:t>
            </a:r>
            <a:br>
              <a:rPr lang="en-US" i="1" dirty="0" smtClean="0">
                <a:solidFill>
                  <a:srgbClr val="002060"/>
                </a:solidFill>
              </a:rPr>
            </a:br>
            <a:r>
              <a:rPr lang="en-US" i="1" dirty="0" smtClean="0">
                <a:solidFill>
                  <a:srgbClr val="002060"/>
                </a:solidFill>
              </a:rPr>
              <a:t>files/pubs/az1669-2015.pdf</a:t>
            </a:r>
            <a:r>
              <a:rPr lang="en-US" i="1" dirty="0"/>
              <a:t/>
            </a:r>
            <a:br>
              <a:rPr lang="en-US" i="1" dirty="0"/>
            </a:b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26334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Training/Education and Responsibilities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School IPM Coordinator</a:t>
            </a:r>
          </a:p>
          <a:p>
            <a:r>
              <a:rPr lang="en-US" sz="3200" dirty="0" smtClean="0"/>
              <a:t>Custodial/Maintenance Staff/Public Works Staff</a:t>
            </a:r>
          </a:p>
          <a:p>
            <a:r>
              <a:rPr lang="en-US" sz="3200" dirty="0" smtClean="0"/>
              <a:t>Grounds Department</a:t>
            </a:r>
          </a:p>
          <a:p>
            <a:r>
              <a:rPr lang="en-US" sz="3200" dirty="0" smtClean="0"/>
              <a:t>Kitchen Staff</a:t>
            </a:r>
          </a:p>
          <a:p>
            <a:r>
              <a:rPr lang="en-US" sz="3200" dirty="0" smtClean="0"/>
              <a:t>Faculty</a:t>
            </a:r>
          </a:p>
          <a:p>
            <a:r>
              <a:rPr lang="en-US" sz="3200" dirty="0" smtClean="0"/>
              <a:t>School Principal</a:t>
            </a:r>
          </a:p>
          <a:p>
            <a:r>
              <a:rPr lang="en-US" sz="3200" dirty="0" smtClean="0"/>
              <a:t>Nurses</a:t>
            </a:r>
          </a:p>
          <a:p>
            <a:r>
              <a:rPr lang="en-US" sz="3200" dirty="0" smtClean="0"/>
              <a:t>Others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973" t="3459" r="3633" b="4087"/>
          <a:stretch/>
        </p:blipFill>
        <p:spPr>
          <a:xfrm>
            <a:off x="4642165" y="2883408"/>
            <a:ext cx="4264090" cy="31668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93237" y="6024671"/>
            <a:ext cx="3694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IPM Coordinator training school </a:t>
            </a:r>
            <a:r>
              <a:rPr lang="en-US" i="1" dirty="0" smtClean="0"/>
              <a:t>staff -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Marc </a:t>
            </a:r>
            <a:r>
              <a:rPr lang="en-US" i="1" dirty="0" smtClean="0"/>
              <a:t>Lame, Indiana University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6088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All Facility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U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sers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I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nfluence Pest Levels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326079" cy="50290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All </a:t>
            </a:r>
            <a:r>
              <a:rPr lang="en-US" sz="3200" dirty="0" smtClean="0"/>
              <a:t>Staff and Faculty</a:t>
            </a:r>
            <a:endParaRPr lang="en-US" sz="3200" dirty="0" smtClean="0"/>
          </a:p>
          <a:p>
            <a:r>
              <a:rPr lang="en-US" sz="3200" dirty="0"/>
              <a:t>After a brief (15 – 20 minute) training by the IPM Coordinator (or designee) on pests and pest-conducive conditions, staff will be encouraged to report pests or pest-conducive conditions they observe during the normal course of their daily </a:t>
            </a:r>
            <a:r>
              <a:rPr lang="en-US" sz="3200" dirty="0" smtClean="0"/>
              <a:t>work</a:t>
            </a:r>
          </a:p>
          <a:p>
            <a:r>
              <a:rPr lang="en-US" sz="3200" dirty="0" smtClean="0"/>
              <a:t>Any </a:t>
            </a:r>
            <a:r>
              <a:rPr lang="en-US" sz="3200" dirty="0"/>
              <a:t>pests or pest-conducive </a:t>
            </a:r>
            <a:r>
              <a:rPr lang="en-US" sz="3200" dirty="0" smtClean="0"/>
              <a:t>condition </a:t>
            </a:r>
            <a:r>
              <a:rPr lang="en-US" sz="3200" dirty="0"/>
              <a:t>will be reported to the IPM Coordinator </a:t>
            </a:r>
            <a:r>
              <a:rPr lang="en-US" sz="3200" dirty="0" smtClean="0"/>
              <a:t>orally</a:t>
            </a:r>
            <a:r>
              <a:rPr lang="en-US" sz="3200" dirty="0"/>
              <a:t>, </a:t>
            </a:r>
            <a:r>
              <a:rPr lang="en-US" sz="3200" dirty="0" smtClean="0"/>
              <a:t>by </a:t>
            </a:r>
            <a:r>
              <a:rPr lang="en-US" sz="3200" dirty="0"/>
              <a:t>e-mail, using Pest Logs, or </a:t>
            </a:r>
            <a:r>
              <a:rPr lang="en-US" sz="3200" dirty="0" smtClean="0"/>
              <a:t>by written </a:t>
            </a:r>
            <a:r>
              <a:rPr lang="en-US" sz="3200" dirty="0" smtClean="0"/>
              <a:t>letter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614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7" y="1600200"/>
            <a:ext cx="8153401" cy="449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IPM Coordinator and Custodial/Maintenance Staff/Public Works Staff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/>
              <a:t>During the normal course of their daily work, the IPM Coordinator and custodial/ maintenance staff will monitor structures and building perimeters for </a:t>
            </a:r>
            <a:r>
              <a:rPr lang="en-US" sz="3200" dirty="0" smtClean="0"/>
              <a:t>pest-conducive conditions inside and outside the building, sanitation levels, pest damages, human behaviors that affect pests, and placement and contents of monitoring </a:t>
            </a:r>
            <a:r>
              <a:rPr lang="en-US" sz="3200" dirty="0" smtClean="0"/>
              <a:t>traps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Monitoring and Reporting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0842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5"/>
  <p:tag name="TPFULLVERSION" val="5.1.0.2296"/>
  <p:tag name="PPTVERSION" val="14"/>
  <p:tag name="TPOS" val="2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chool IPM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School IPM theme.thmx</Template>
  <TotalTime>13635</TotalTime>
  <Words>2532</Words>
  <Application>Microsoft Office PowerPoint</Application>
  <PresentationFormat>On-screen Show (4:3)</PresentationFormat>
  <Paragraphs>231</Paragraphs>
  <Slides>44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Calibri</vt:lpstr>
      <vt:lpstr>Tw Cen MT</vt:lpstr>
      <vt:lpstr>Wingdings</vt:lpstr>
      <vt:lpstr>Wingdings 2</vt:lpstr>
      <vt:lpstr>School IPM theme</vt:lpstr>
      <vt:lpstr>administrators</vt:lpstr>
      <vt:lpstr>Learning Objectives</vt:lpstr>
      <vt:lpstr>Implement an IPM Plan</vt:lpstr>
      <vt:lpstr>Plan Implementation</vt:lpstr>
      <vt:lpstr>Program Organization: Roles and Responsibilities</vt:lpstr>
      <vt:lpstr>Example Table</vt:lpstr>
      <vt:lpstr>Training/Education and Responsibilities</vt:lpstr>
      <vt:lpstr>All Facility Users Influence Pest Levels</vt:lpstr>
      <vt:lpstr>Monitoring and Reporting</vt:lpstr>
      <vt:lpstr>Monitoring and Reporting</vt:lpstr>
      <vt:lpstr>Action</vt:lpstr>
      <vt:lpstr>Action</vt:lpstr>
      <vt:lpstr>Action</vt:lpstr>
      <vt:lpstr>Inspections</vt:lpstr>
      <vt:lpstr>Forms</vt:lpstr>
      <vt:lpstr>Filling Procedures (Paper Files)</vt:lpstr>
      <vt:lpstr>Pest Emergencies</vt:lpstr>
      <vt:lpstr>Pest Emergencies</vt:lpstr>
      <vt:lpstr>Annual IPM Report (completed by IPM Coordinator)</vt:lpstr>
      <vt:lpstr>Annual IPM Report (completed by IPM Coordinator)</vt:lpstr>
      <vt:lpstr>Annual IPM Report (completed by IPM Coordinator)</vt:lpstr>
      <vt:lpstr>Action Thresholds</vt:lpstr>
      <vt:lpstr>Hiring an Outside Contractor</vt:lpstr>
      <vt:lpstr>Hiring an Outside Contractor</vt:lpstr>
      <vt:lpstr>Hiring an Outside Contractor</vt:lpstr>
      <vt:lpstr>Hiring an Outside Contractor</vt:lpstr>
      <vt:lpstr>Hiring an Outside Contractor</vt:lpstr>
      <vt:lpstr>6. Pesticide Applications</vt:lpstr>
      <vt:lpstr>Pesticide Applications</vt:lpstr>
      <vt:lpstr>Notification and Posting for Non-emergencies</vt:lpstr>
      <vt:lpstr>Notification and Posting for Non-emergencies</vt:lpstr>
      <vt:lpstr>Notification and Posting for Non-emergencies</vt:lpstr>
      <vt:lpstr>Notification and Posting for Non-emergencies</vt:lpstr>
      <vt:lpstr>Notification and Posting for Emergencies</vt:lpstr>
      <vt:lpstr>Notification and Posting for Emergencies</vt:lpstr>
      <vt:lpstr>Record Keeping of Pesticide Applications</vt:lpstr>
      <vt:lpstr>Additional Pesticide Application Information to Record:</vt:lpstr>
      <vt:lpstr>Annual Report of Pesticide Applications</vt:lpstr>
      <vt:lpstr>Pesticides</vt:lpstr>
      <vt:lpstr>Pesticide Selection</vt:lpstr>
      <vt:lpstr>Pesticide Selection</vt:lpstr>
      <vt:lpstr>Pesticide Selection</vt:lpstr>
      <vt:lpstr>Pesticide Selection</vt:lpstr>
      <vt:lpstr>References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 administrators</dc:title>
  <dc:creator>Lucy</dc:creator>
  <cp:lastModifiedBy>Anon</cp:lastModifiedBy>
  <cp:revision>279</cp:revision>
  <dcterms:created xsi:type="dcterms:W3CDTF">2014-11-19T18:59:51Z</dcterms:created>
  <dcterms:modified xsi:type="dcterms:W3CDTF">2016-09-11T21:56:18Z</dcterms:modified>
</cp:coreProperties>
</file>