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336" r:id="rId4"/>
    <p:sldId id="337" r:id="rId5"/>
    <p:sldId id="303" r:id="rId6"/>
    <p:sldId id="260" r:id="rId7"/>
    <p:sldId id="335" r:id="rId8"/>
    <p:sldId id="270" r:id="rId9"/>
    <p:sldId id="346" r:id="rId10"/>
    <p:sldId id="271" r:id="rId11"/>
    <p:sldId id="272" r:id="rId12"/>
    <p:sldId id="349" r:id="rId13"/>
    <p:sldId id="355" r:id="rId14"/>
    <p:sldId id="273" r:id="rId15"/>
    <p:sldId id="353" r:id="rId16"/>
    <p:sldId id="350" r:id="rId17"/>
    <p:sldId id="275" r:id="rId18"/>
    <p:sldId id="348" r:id="rId19"/>
    <p:sldId id="278" r:id="rId20"/>
    <p:sldId id="276" r:id="rId21"/>
    <p:sldId id="351" r:id="rId22"/>
    <p:sldId id="320" r:id="rId23"/>
    <p:sldId id="314" r:id="rId24"/>
    <p:sldId id="321" r:id="rId25"/>
    <p:sldId id="333" r:id="rId26"/>
    <p:sldId id="313" r:id="rId27"/>
    <p:sldId id="261" r:id="rId28"/>
    <p:sldId id="262" r:id="rId29"/>
    <p:sldId id="352" r:id="rId30"/>
    <p:sldId id="354" r:id="rId31"/>
    <p:sldId id="308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-win8" initials="l" lastIdx="1" clrIdx="0"/>
  <p:cmAuthor id="1" name="Shaku Nair" initials="SN" lastIdx="4" clrIdx="1">
    <p:extLst/>
  </p:cmAuthor>
  <p:cmAuthor id="2" name="Gregg Smith" initials="GS" lastIdx="39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94660"/>
  </p:normalViewPr>
  <p:slideViewPr>
    <p:cSldViewPr>
      <p:cViewPr varScale="1">
        <p:scale>
          <a:sx n="73" d="100"/>
          <a:sy n="73" d="100"/>
        </p:scale>
        <p:origin x="3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F2E1-2B31-4A0D-BFE3-8D5745B6AE5A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9774F-5990-42FF-B09B-0C2FFE551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1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D73E889-7337-4531-A0CE-ED2DD68DF7A0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CBDD-A3F2-449A-BC25-01050CC3D950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007B8A-E246-4BBE-8468-FF68D0AF0CAF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A839-FAC0-4037-9D71-BB105EF683C1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D1AE-2BC5-4444-A6D2-28596ADD4E13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237AD9-C575-4A3A-9017-9DBE31E36C07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414888-1CC2-4045-A623-5C75C2701C77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BFC76-4A08-4D51-BD2C-CC04CA8F12BC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AFA1-E481-4D43-8EBC-CB3776F99BEF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2B4E-3A31-4756-80C5-4725D40E8D26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DB3300-8CD2-4561-A455-C3A807CFE56F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F5F862-635C-43E8-90A9-489D5E95FE31}" type="datetime1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D834B8-2FFF-43A0-AE9C-8D5F8FD2F8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Facility Manager IPM PLAN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Policy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In-Person Education Module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1 of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4" y="1549401"/>
            <a:ext cx="6629400" cy="441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40" y="6042261"/>
            <a:ext cx="2353260" cy="79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General Information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School/District name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Address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City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Zip Code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Telephone number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E-mail address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Website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Prepared by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Date prepared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95" y="28956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1524000"/>
          </a:xfrm>
        </p:spPr>
        <p:txBody>
          <a:bodyPr>
            <a:noAutofit/>
          </a:bodyPr>
          <a:lstStyle/>
          <a:p>
            <a:pPr marL="320040" indent="-32004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3. The IPM Coordinator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94871"/>
            <a:ext cx="4114801" cy="29107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531352" cy="4953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The district should appoint an IPM Coordinator</a:t>
            </a:r>
            <a:br>
              <a:rPr lang="en-US" sz="3000" dirty="0" smtClean="0"/>
            </a:br>
            <a:endParaRPr lang="en-US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/>
              <a:t>The IPM Coordinator must be trained to: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Oversee staff</a:t>
            </a:r>
            <a:endParaRPr lang="en-US" sz="3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000" dirty="0" smtClean="0"/>
              <a:t>Oversee and coordinate </a:t>
            </a:r>
            <a:br>
              <a:rPr lang="en-US" sz="3000" dirty="0" smtClean="0"/>
            </a:br>
            <a:r>
              <a:rPr lang="en-US" sz="3000" dirty="0" smtClean="0"/>
              <a:t>the activities of the </a:t>
            </a:r>
            <a:br>
              <a:rPr lang="en-US" sz="3000" dirty="0" smtClean="0"/>
            </a:br>
            <a:r>
              <a:rPr lang="en-US" sz="3000" dirty="0" smtClean="0"/>
              <a:t>IPM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97305"/>
            <a:ext cx="4486147" cy="275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 Coordinator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Manage pest control contractors 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Communicate with principals and district </a:t>
            </a:r>
            <a:br>
              <a:rPr lang="en-US" sz="3200" dirty="0" smtClean="0"/>
            </a:br>
            <a:r>
              <a:rPr lang="en-US" sz="3200" dirty="0" smtClean="0"/>
              <a:t>administration regarding posting and </a:t>
            </a:r>
            <a:br>
              <a:rPr lang="en-US" sz="3200" dirty="0" smtClean="0"/>
            </a:br>
            <a:r>
              <a:rPr lang="en-US" sz="3200" dirty="0" smtClean="0"/>
              <a:t>notification, recordkeeping and education</a:t>
            </a:r>
            <a:endParaRPr lang="en-US" sz="3200" dirty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Ensure compliance with </a:t>
            </a:r>
            <a:br>
              <a:rPr lang="en-US" sz="3200" dirty="0" smtClean="0"/>
            </a:br>
            <a:r>
              <a:rPr lang="en-US" sz="3200" dirty="0" smtClean="0"/>
              <a:t>the IPM policy and </a:t>
            </a:r>
            <a:br>
              <a:rPr lang="en-US" sz="3200" dirty="0" smtClean="0"/>
            </a:br>
            <a:r>
              <a:rPr lang="en-US" sz="3200" dirty="0" smtClean="0"/>
              <a:t>plan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 Coordinator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School facility managers, or individuals who have facility management leadership are good candidates for the IPM coordinator role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Initial training and continuing education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681" r="4167" b="15127"/>
          <a:stretch/>
        </p:blipFill>
        <p:spPr>
          <a:xfrm>
            <a:off x="3048000" y="4172551"/>
            <a:ext cx="5334000" cy="23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20040" indent="-32004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4. The IPM Committee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 wrap="square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committee - individuals who have interests or who are involved in activities related to pest management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Environmental health and safety or related committees may be </a:t>
            </a:r>
            <a:br>
              <a:rPr lang="en-US" sz="3200" dirty="0" smtClean="0"/>
            </a:br>
            <a:r>
              <a:rPr lang="en-US" sz="3200" dirty="0" smtClean="0"/>
              <a:t>used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coordinator </a:t>
            </a:r>
            <a:br>
              <a:rPr lang="en-US" sz="3200" dirty="0" smtClean="0"/>
            </a:br>
            <a:r>
              <a:rPr lang="en-US" sz="3200" dirty="0" smtClean="0"/>
              <a:t>can organize </a:t>
            </a:r>
            <a:br>
              <a:rPr lang="en-US" sz="3200" dirty="0" smtClean="0"/>
            </a:br>
            <a:r>
              <a:rPr lang="en-US" sz="3200" dirty="0" smtClean="0"/>
              <a:t>communications and </a:t>
            </a:r>
            <a:br>
              <a:rPr lang="en-US" sz="3200" dirty="0" smtClean="0"/>
            </a:br>
            <a:r>
              <a:rPr lang="en-US" sz="3200" dirty="0" smtClean="0"/>
              <a:t>meetings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5255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20040" indent="-32004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 Committee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wrap="square">
            <a:noAutofit/>
          </a:bodyPr>
          <a:lstStyle/>
          <a:p>
            <a:pPr>
              <a:buNone/>
            </a:pPr>
            <a:r>
              <a:rPr lang="en-US" sz="3200" dirty="0" smtClean="0"/>
              <a:t>The committee: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Makes policy recommendations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Provides a forum for </a:t>
            </a:r>
            <a:br>
              <a:rPr lang="en-US" sz="3200" dirty="0" smtClean="0"/>
            </a:br>
            <a:r>
              <a:rPr lang="en-US" sz="3200" dirty="0" smtClean="0"/>
              <a:t>communication and </a:t>
            </a:r>
            <a:br>
              <a:rPr lang="en-US" sz="3200" dirty="0" smtClean="0"/>
            </a:br>
            <a:r>
              <a:rPr lang="en-US" sz="3200" dirty="0" smtClean="0"/>
              <a:t>information exchange </a:t>
            </a:r>
            <a:br>
              <a:rPr lang="en-US" sz="3200" dirty="0" smtClean="0"/>
            </a:br>
            <a:r>
              <a:rPr lang="en-US" sz="3200" dirty="0" smtClean="0"/>
              <a:t>use IPM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95752"/>
            <a:ext cx="3839547" cy="38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IPM Committee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226552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Members can include: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chool nurses</a:t>
            </a:r>
          </a:p>
          <a:p>
            <a:pPr lvl="1"/>
            <a:r>
              <a:rPr lang="en-US" dirty="0" smtClean="0"/>
              <a:t>Food service staff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Custodians</a:t>
            </a:r>
          </a:p>
          <a:p>
            <a:pPr lvl="1"/>
            <a:r>
              <a:rPr lang="en-US" dirty="0" smtClean="0"/>
              <a:t>School athletic </a:t>
            </a:r>
            <a:br>
              <a:rPr lang="en-US" dirty="0" smtClean="0"/>
            </a:br>
            <a:r>
              <a:rPr lang="en-US" dirty="0" smtClean="0"/>
              <a:t>department staff</a:t>
            </a:r>
          </a:p>
          <a:p>
            <a:pPr lvl="1"/>
            <a:r>
              <a:rPr lang="en-US" dirty="0" smtClean="0"/>
              <a:t>Landscape and grounds staff</a:t>
            </a:r>
          </a:p>
          <a:p>
            <a:pPr lvl="1"/>
            <a:r>
              <a:rPr lang="en-US" dirty="0" smtClean="0"/>
              <a:t>Superintendent</a:t>
            </a:r>
          </a:p>
          <a:p>
            <a:pPr lvl="1"/>
            <a:r>
              <a:rPr lang="en-US" dirty="0" smtClean="0"/>
              <a:t>Pest management professionals</a:t>
            </a:r>
          </a:p>
          <a:p>
            <a:pPr lvl="1"/>
            <a:r>
              <a:rPr lang="en-US" dirty="0" smtClean="0"/>
              <a:t>PTO/PTA members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48" y="2006600"/>
            <a:ext cx="40767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20040" indent="-32004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5. Identification and Description of Your School   Pest Problem(s)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Pest identification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Inventory pest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r="13148" b="30574"/>
          <a:stretch/>
        </p:blipFill>
        <p:spPr>
          <a:xfrm>
            <a:off x="1143000" y="2917620"/>
            <a:ext cx="7548154" cy="3635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Identification and Description of Your School   Pest Problem(s)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Determine the most common pest problem(s) </a:t>
            </a:r>
            <a:br>
              <a:rPr lang="en-US" sz="3200" dirty="0" smtClean="0"/>
            </a:br>
            <a:r>
              <a:rPr lang="en-US" sz="3200" dirty="0" smtClean="0"/>
              <a:t>Ask questions with every pest sighting: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Is it a new or continuing problem?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What specific </a:t>
            </a:r>
            <a:r>
              <a:rPr lang="en-US" sz="3200" dirty="0" smtClean="0"/>
              <a:t>areas?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What time of </a:t>
            </a:r>
            <a:r>
              <a:rPr lang="en-US" sz="3200" dirty="0" smtClean="0"/>
              <a:t>year?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Structural </a:t>
            </a:r>
            <a:r>
              <a:rPr lang="en-US" sz="3200" dirty="0" smtClean="0"/>
              <a:t>deficiencies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or </a:t>
            </a:r>
            <a:r>
              <a:rPr lang="en-US" sz="3200" dirty="0" smtClean="0"/>
              <a:t>sanitation problems?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07" y="3649717"/>
            <a:ext cx="3807641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20040" indent="-320040"/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Identification and Description of Your School   Pest Problem(s)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64515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plan should encourage non-pesticide pest management methods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371248" cy="3850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290" y="5105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Door in need of vertical sweeps – Dawn H. Gouge, University of Arizona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78952" cy="4495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/>
              <a:t>Describe key elements of an IPM policy and plan and their relationship to an IPM program including:		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Writing IPM policies and plans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Securing formal approval of an IPM policy and plan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Implementing and maintaining an IPM policy and plan including recordkeeping and evaluation</a:t>
            </a:r>
          </a:p>
          <a:p>
            <a:pPr lvl="0">
              <a:buNone/>
            </a:pPr>
            <a:r>
              <a:rPr lang="en-US" sz="3200" b="1" dirty="0" smtClean="0"/>
              <a:t>	</a:t>
            </a:r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20040" indent="-320040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6. Describe Your School IPM Information Flow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Type of reporting system and information required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Who will be responsible for responding to sanitation and </a:t>
            </a:r>
            <a:br>
              <a:rPr lang="en-US" sz="3200" dirty="0" smtClean="0"/>
            </a:br>
            <a:r>
              <a:rPr lang="en-US" sz="3200" dirty="0" smtClean="0"/>
              <a:t>building repair </a:t>
            </a:r>
            <a:br>
              <a:rPr lang="en-US" sz="3200" dirty="0" smtClean="0"/>
            </a:br>
            <a:r>
              <a:rPr lang="en-US" sz="3200" dirty="0" smtClean="0"/>
              <a:t>problems 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Documentation of </a:t>
            </a:r>
            <a:br>
              <a:rPr lang="en-US" sz="3200" dirty="0" smtClean="0"/>
            </a:br>
            <a:r>
              <a:rPr lang="en-US" sz="3200" dirty="0" smtClean="0"/>
              <a:t>pesticide </a:t>
            </a:r>
            <a:br>
              <a:rPr lang="en-US" sz="3200" dirty="0" smtClean="0"/>
            </a:br>
            <a:r>
              <a:rPr lang="en-US" sz="3200" dirty="0" smtClean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80676"/>
            <a:ext cx="51054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Information Flow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Education plan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Pest management records: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Pesticide use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Non-chemical actions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Service reports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Pest-sighting logbook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Posting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Notification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Emergency waivers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2" y="3276600"/>
            <a:ext cx="4446301" cy="3436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302752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/>
              <a:t>Additional documents: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Safety Data Sheets (SDSs)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Pesticide product labels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Manufacturer </a:t>
            </a:r>
            <a:br>
              <a:rPr lang="en-US" sz="2800" dirty="0" smtClean="0"/>
            </a:br>
            <a:r>
              <a:rPr lang="en-US" sz="2800" dirty="0" smtClean="0"/>
              <a:t>information </a:t>
            </a:r>
            <a:br>
              <a:rPr lang="en-US" sz="2800" dirty="0" smtClean="0"/>
            </a:br>
            <a:r>
              <a:rPr lang="en-US" sz="2800" dirty="0" smtClean="0"/>
              <a:t>about inert </a:t>
            </a:r>
            <a:br>
              <a:rPr lang="en-US" sz="2800" dirty="0" smtClean="0"/>
            </a:br>
            <a:r>
              <a:rPr lang="en-US" sz="2800" dirty="0" smtClean="0"/>
              <a:t>ingredients</a:t>
            </a:r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Information Flow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3276600"/>
            <a:ext cx="4648200" cy="3352800"/>
            <a:chOff x="4648200" y="3657600"/>
            <a:chExt cx="3679952" cy="2759964"/>
          </a:xfrm>
        </p:grpSpPr>
        <p:grpSp>
          <p:nvGrpSpPr>
            <p:cNvPr id="7" name="Group 6"/>
            <p:cNvGrpSpPr/>
            <p:nvPr/>
          </p:nvGrpSpPr>
          <p:grpSpPr>
            <a:xfrm>
              <a:off x="4648200" y="3657600"/>
              <a:ext cx="3679952" cy="2759964"/>
              <a:chOff x="4648200" y="3657600"/>
              <a:chExt cx="3679952" cy="275996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3657600"/>
                <a:ext cx="3679952" cy="27599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12858" t="19314" r="70587" b="61372"/>
              <a:stretch/>
            </p:blipFill>
            <p:spPr>
              <a:xfrm>
                <a:off x="5438832" y="4038601"/>
                <a:ext cx="838200" cy="762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8" name="Down Arrow 7"/>
            <p:cNvSpPr/>
            <p:nvPr/>
          </p:nvSpPr>
          <p:spPr>
            <a:xfrm>
              <a:off x="5551718" y="4245428"/>
              <a:ext cx="419100" cy="45720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Information Flow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Continued - Pesticide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Application Notification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9805">
            <a:off x="5337028" y="2407181"/>
            <a:ext cx="3622261" cy="449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531352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Parents </a:t>
            </a:r>
            <a:r>
              <a:rPr lang="en-US" sz="2800" dirty="0" smtClean="0"/>
              <a:t>and staff </a:t>
            </a:r>
            <a:r>
              <a:rPr lang="en-US" sz="2800" dirty="0" smtClean="0"/>
              <a:t>notification </a:t>
            </a:r>
            <a:r>
              <a:rPr lang="en-US" sz="2800" dirty="0" smtClean="0"/>
              <a:t>of </a:t>
            </a:r>
            <a:r>
              <a:rPr lang="en-US" sz="2800" dirty="0" smtClean="0"/>
              <a:t>pesticide applications</a:t>
            </a:r>
            <a:endParaRPr lang="en-US" sz="2800" dirty="0" smtClean="0"/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State </a:t>
            </a:r>
            <a:r>
              <a:rPr lang="en-US" sz="2800" dirty="0" smtClean="0"/>
              <a:t>law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Facility </a:t>
            </a:r>
            <a:r>
              <a:rPr lang="en-US" sz="2800" dirty="0" smtClean="0"/>
              <a:t>Managers should </a:t>
            </a:r>
            <a:r>
              <a:rPr lang="en-US" sz="2800" dirty="0" smtClean="0"/>
              <a:t>review </a:t>
            </a:r>
            <a:br>
              <a:rPr lang="en-US" sz="2800" dirty="0" smtClean="0"/>
            </a:br>
            <a:r>
              <a:rPr lang="en-US" sz="2800" dirty="0" smtClean="0"/>
              <a:t>legal </a:t>
            </a:r>
            <a:r>
              <a:rPr lang="en-US" sz="2800" dirty="0" smtClean="0"/>
              <a:t>requirements as </a:t>
            </a:r>
            <a:r>
              <a:rPr lang="en-US" sz="2800" dirty="0" smtClean="0"/>
              <a:t>they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write the </a:t>
            </a:r>
            <a:r>
              <a:rPr lang="en-US" sz="2800" dirty="0" smtClean="0"/>
              <a:t>IPM Plan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/>
              <a:t>Methods of notification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419600" cy="449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Signs should be posted on facility doors and near the site of </a:t>
            </a:r>
            <a:r>
              <a:rPr lang="en-US" sz="3200" dirty="0" smtClean="0"/>
              <a:t>applications</a:t>
            </a: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Pesticide Application Notification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2438" r="10448" b="7960"/>
          <a:stretch>
            <a:fillRect/>
          </a:stretch>
        </p:blipFill>
        <p:spPr>
          <a:xfrm rot="5400000">
            <a:off x="4659404" y="2373404"/>
            <a:ext cx="4590365" cy="34644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575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Pesticides in Use sign posted </a:t>
            </a:r>
            <a:br>
              <a:rPr lang="en-US" i="1" dirty="0" smtClean="0"/>
            </a:br>
            <a:r>
              <a:rPr lang="en-US" i="1" dirty="0" smtClean="0"/>
              <a:t>– Dawn H. Gouge, University of Arizona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Outdoor application areas </a:t>
            </a:r>
            <a:r>
              <a:rPr lang="en-US" sz="3200" dirty="0" smtClean="0"/>
              <a:t>flagged </a:t>
            </a:r>
            <a:endParaRPr lang="en-US" sz="3200" dirty="0" smtClean="0"/>
          </a:p>
          <a:p>
            <a:pPr lv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3200" dirty="0" smtClean="0"/>
              <a:t>Signs</a:t>
            </a: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Pesticide Application Notification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6588115" cy="3733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577" y="4800600"/>
            <a:ext cx="1754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Pesticide Application sign posted </a:t>
            </a:r>
            <a:br>
              <a:rPr lang="en-US" i="1" dirty="0" smtClean="0"/>
            </a:br>
            <a:r>
              <a:rPr lang="en-US" i="1" dirty="0" smtClean="0"/>
              <a:t>– Janet Hurley, Texas AgriLife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7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7. Pre-approved or Preferred List of Pesticides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Pesticide guidance</a:t>
            </a:r>
            <a:endParaRPr lang="en-US" sz="3200" dirty="0" smtClean="0"/>
          </a:p>
          <a:p>
            <a:r>
              <a:rPr lang="en-US" sz="3200" dirty="0" smtClean="0"/>
              <a:t>The objective is to </a:t>
            </a:r>
            <a:br>
              <a:rPr lang="en-US" sz="3200" dirty="0" smtClean="0"/>
            </a:br>
            <a:r>
              <a:rPr lang="en-US" sz="3200" dirty="0" smtClean="0"/>
              <a:t>identify low-risk, </a:t>
            </a:r>
          </a:p>
          <a:p>
            <a:pPr marL="336550" indent="0">
              <a:buNone/>
            </a:pPr>
            <a:r>
              <a:rPr lang="en-US" sz="3200" dirty="0"/>
              <a:t>e</a:t>
            </a:r>
            <a:r>
              <a:rPr lang="en-US" sz="3200" dirty="0" smtClean="0"/>
              <a:t>ffective options  </a:t>
            </a:r>
          </a:p>
          <a:p>
            <a:endParaRPr lang="en-US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265">
            <a:off x="4882599" y="1398442"/>
            <a:ext cx="4356905" cy="553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41" y="548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Green Category pesticide guide for schools in Texas</a:t>
            </a:r>
            <a:br>
              <a:rPr lang="en-US" i="1" dirty="0" smtClean="0"/>
            </a:br>
            <a:r>
              <a:rPr lang="en-US" i="1" dirty="0" smtClean="0"/>
              <a:t>– Janet Hurley, Texas AgriLife Extension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Secure Formal Approval of an IPM Policy and Plan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Document endorsement </a:t>
            </a:r>
            <a:r>
              <a:rPr lang="en-US" sz="3200" dirty="0" smtClean="0"/>
              <a:t>of the IPM Policy/Plan by: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district Environmental Health Committee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</a:t>
            </a:r>
            <a:r>
              <a:rPr lang="en-US" sz="3200" dirty="0"/>
              <a:t>D</a:t>
            </a:r>
            <a:r>
              <a:rPr lang="en-US" sz="3200" dirty="0" smtClean="0"/>
              <a:t>istrict </a:t>
            </a:r>
            <a:r>
              <a:rPr lang="en-US" sz="3200" dirty="0" smtClean="0"/>
              <a:t>Superintendent</a:t>
            </a:r>
            <a:endParaRPr lang="en-US" sz="3200" dirty="0" smtClean="0"/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School Board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The State Department of Education </a:t>
            </a:r>
            <a:br>
              <a:rPr lang="en-US" sz="3200" dirty="0" smtClean="0"/>
            </a:br>
            <a:r>
              <a:rPr lang="en-US" sz="3200" dirty="0" smtClean="0"/>
              <a:t>or Tribal </a:t>
            </a:r>
            <a:r>
              <a:rPr lang="en-US" sz="3200" dirty="0" smtClean="0"/>
              <a:t>Council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PTO/PTA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04" y="4724400"/>
            <a:ext cx="2223683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11600"/>
            <a:ext cx="4419600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Maintain the IPM Policy and Plan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Evaluate IPM plan </a:t>
            </a:r>
            <a:r>
              <a:rPr lang="en-US" sz="3200" dirty="0" smtClean="0"/>
              <a:t>annually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Is the IPM plan working?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What changes are necessary?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New technology?</a:t>
            </a:r>
            <a:endParaRPr lang="en-US" sz="3200" dirty="0" smtClean="0"/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Have federal, state or </a:t>
            </a:r>
            <a:br>
              <a:rPr lang="en-US" sz="3200" dirty="0" smtClean="0"/>
            </a:br>
            <a:r>
              <a:rPr lang="en-US" sz="3200" dirty="0" smtClean="0"/>
              <a:t>local rules changed?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Facility Management should keep records of: </a:t>
            </a:r>
          </a:p>
          <a:p>
            <a:r>
              <a:rPr lang="en-US" dirty="0" smtClean="0"/>
              <a:t>Number </a:t>
            </a:r>
            <a:r>
              <a:rPr lang="en-US" dirty="0" smtClean="0"/>
              <a:t>of pests or </a:t>
            </a:r>
            <a:r>
              <a:rPr lang="en-US" dirty="0" smtClean="0"/>
              <a:t>indicators </a:t>
            </a:r>
            <a:r>
              <a:rPr lang="en-US" dirty="0" smtClean="0"/>
              <a:t>of pest activity </a:t>
            </a:r>
            <a:endParaRPr lang="en-US" dirty="0" smtClean="0"/>
          </a:p>
          <a:p>
            <a:r>
              <a:rPr lang="en-US" dirty="0" smtClean="0"/>
              <a:t>Pest </a:t>
            </a:r>
            <a:r>
              <a:rPr lang="en-US" dirty="0" smtClean="0"/>
              <a:t>logs  </a:t>
            </a:r>
          </a:p>
          <a:p>
            <a:r>
              <a:rPr lang="en-US" sz="2900" dirty="0" smtClean="0"/>
              <a:t>Weaknesses </a:t>
            </a:r>
            <a:r>
              <a:rPr lang="en-US" sz="2900" dirty="0" smtClean="0"/>
              <a:t>in sanitation, cluttering and behavior </a:t>
            </a:r>
            <a:r>
              <a:rPr lang="en-US" sz="2900" dirty="0" smtClean="0"/>
              <a:t>problems</a:t>
            </a:r>
            <a:endParaRPr lang="en-US" sz="2900" dirty="0" smtClean="0"/>
          </a:p>
          <a:p>
            <a:r>
              <a:rPr lang="en-US" dirty="0" smtClean="0"/>
              <a:t>Logs can be part of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existing </a:t>
            </a:r>
            <a:r>
              <a:rPr lang="en-US" dirty="0" smtClean="0"/>
              <a:t>electronic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work-order </a:t>
            </a:r>
            <a:r>
              <a:rPr lang="en-US" dirty="0" smtClean="0"/>
              <a:t>system</a:t>
            </a:r>
            <a:endParaRPr lang="en-US" sz="2900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Additional Documents: Pest-Sighting Logs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4" y="3581400"/>
            <a:ext cx="3890963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226552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Successful transition from a conventional pesticide-based program to an IPM program 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Establishes IPM long-term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District </a:t>
            </a:r>
            <a:r>
              <a:rPr lang="en-US" sz="3200" dirty="0"/>
              <a:t>commitment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IPM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1. School IPM Policy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20" y="3733800"/>
            <a:ext cx="4000443" cy="266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7" y="1887319"/>
            <a:ext cx="41529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Additional Documents: Pesticide Application Logs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15869"/>
            <a:ext cx="4267200" cy="4495800"/>
          </a:xfrm>
        </p:spPr>
        <p:txBody>
          <a:bodyPr>
            <a:noAutofit/>
          </a:bodyPr>
          <a:lstStyle/>
          <a:p>
            <a:r>
              <a:rPr lang="en-US" sz="3100" dirty="0" smtClean="0"/>
              <a:t>Records of pesticide use shall </a:t>
            </a:r>
            <a:r>
              <a:rPr lang="en-US" sz="3100" dirty="0" smtClean="0"/>
              <a:t>meet </a:t>
            </a:r>
            <a:r>
              <a:rPr lang="en-US" sz="3100" dirty="0" smtClean="0"/>
              <a:t>the requirements of applicable regulatory agencies</a:t>
            </a:r>
          </a:p>
          <a:p>
            <a:r>
              <a:rPr lang="en-US" sz="3100" dirty="0" smtClean="0"/>
              <a:t>The objective is to </a:t>
            </a:r>
            <a:br>
              <a:rPr lang="en-US" sz="3100" dirty="0" smtClean="0"/>
            </a:br>
            <a:r>
              <a:rPr lang="en-US" sz="3100" dirty="0" smtClean="0"/>
              <a:t>create records </a:t>
            </a:r>
            <a:r>
              <a:rPr lang="en-US" sz="3100" dirty="0" smtClean="0"/>
              <a:t>that can </a:t>
            </a:r>
            <a:br>
              <a:rPr lang="en-US" sz="3100" dirty="0" smtClean="0"/>
            </a:br>
            <a:r>
              <a:rPr lang="en-US" sz="3100" dirty="0" smtClean="0"/>
              <a:t>be evaluated</a:t>
            </a:r>
            <a:endParaRPr lang="en-US" sz="3100" dirty="0" smtClean="0"/>
          </a:p>
          <a:p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0008" y="606200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Pesticide application records – Rite in </a:t>
            </a:r>
            <a:r>
              <a:rPr lang="en-US" i="1" dirty="0"/>
              <a:t>the Rain, JL DARLING </a:t>
            </a:r>
            <a:r>
              <a:rPr lang="en-US" i="1" dirty="0" smtClean="0"/>
              <a:t>LLC, </a:t>
            </a:r>
            <a:r>
              <a:rPr lang="en-US" i="1" dirty="0"/>
              <a:t>WA </a:t>
            </a:r>
          </a:p>
        </p:txBody>
      </p:sp>
    </p:spTree>
    <p:extLst>
      <p:ext uri="{BB962C8B-B14F-4D97-AF65-F5344CB8AC3E}">
        <p14:creationId xmlns:p14="http://schemas.microsoft.com/office/powerpoint/2010/main" val="934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610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In this lesson you learned</a:t>
            </a:r>
          </a:p>
          <a:p>
            <a:pPr>
              <a:buFont typeface="+mj-lt"/>
              <a:buAutoNum type="arabicPeriod"/>
            </a:pPr>
            <a:r>
              <a:rPr lang="en-US" sz="3000" dirty="0" smtClean="0"/>
              <a:t>How to describe key elements of an IPM Policy and Plan and their relationship to an IPM Program including: 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000" dirty="0" smtClean="0"/>
              <a:t>Writing IPM policies and plans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000" dirty="0" smtClean="0"/>
              <a:t>Secure formal approval of an IPM policy and plan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000" dirty="0" smtClean="0"/>
              <a:t>Implementing and maintaining an IPM policy and plan</a:t>
            </a:r>
          </a:p>
          <a:p>
            <a:pPr marL="0" lvl="0" indent="0">
              <a:buNone/>
            </a:pPr>
            <a:r>
              <a:rPr lang="en-US" sz="3000" b="1" dirty="0" smtClean="0"/>
              <a:t>Next you will learn about other facility manager responsibilities</a:t>
            </a:r>
            <a:r>
              <a:rPr lang="en-US" sz="3000" dirty="0" smtClean="0"/>
              <a:t>!</a:t>
            </a:r>
            <a:endParaRPr lang="en-US" sz="3000" b="1" dirty="0" smtClean="0"/>
          </a:p>
          <a:p>
            <a:pPr lvl="0">
              <a:buNone/>
            </a:pPr>
            <a:r>
              <a:rPr lang="en-US" sz="3100" b="1" dirty="0" smtClean="0"/>
              <a:t>	</a:t>
            </a:r>
            <a:endParaRPr lang="en-US" sz="3100" dirty="0" smtClean="0"/>
          </a:p>
          <a:p>
            <a:pPr lvl="0">
              <a:buNone/>
            </a:pPr>
            <a:r>
              <a:rPr lang="en-US" sz="3100" dirty="0" smtClean="0"/>
              <a:t>		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461248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to Develop an Integrated Pest Management (IPM) Policy and Plan for Your School District. PENN STATE. Retrieved from </a:t>
            </a:r>
            <a:r>
              <a:rPr lang="en-US" dirty="0" smtClean="0">
                <a:solidFill>
                  <a:srgbClr val="0033CC"/>
                </a:solidFill>
              </a:rPr>
              <a:t>http://extension.psu.edu/pests/ipm/schools/facilitiesmanagers/resourcespaschools/faq/ipmschoolplan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Center for Environmental Health. (2009). Healthy Housing Reference Manual. Retrieved from </a:t>
            </a:r>
            <a:r>
              <a:rPr lang="en-US" dirty="0" smtClean="0">
                <a:solidFill>
                  <a:srgbClr val="0033CC"/>
                </a:solidFill>
              </a:rPr>
              <a:t>http://www.cdc.gov/nceh/publications/books/housing/figure_cha04.htm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Jersey Department of Environmental Protection Pesticide Control Program. How to Do… IPM at School A How to Manual for New Jersey Schools. Retrieved from </a:t>
            </a:r>
            <a:r>
              <a:rPr lang="en-US" dirty="0" smtClean="0">
                <a:solidFill>
                  <a:srgbClr val="0033CC"/>
                </a:solidFill>
              </a:rPr>
              <a:t>http://www.state.nj.us/dep/enforcement/pcp/bpc/ipm/How_to_Do_IPM.pdf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Policy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34400" cy="3352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District intent to implement and practice IPM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School board-approved IPM policy</a:t>
            </a:r>
            <a:endParaRPr lang="en-US" sz="32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17800"/>
            <a:ext cx="601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Implementing pest prevention is important </a:t>
            </a:r>
          </a:p>
          <a:p>
            <a:pPr marL="0" indent="0">
              <a:buNone/>
            </a:pPr>
            <a:r>
              <a:rPr lang="en-US" sz="3200" dirty="0" smtClean="0"/>
              <a:t>IPM components include: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Sanitation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Pest exclusion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Habitat modification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000" dirty="0" smtClean="0"/>
              <a:t>Pesticides necessary </a:t>
            </a:r>
            <a:br>
              <a:rPr lang="en-US" sz="3000" dirty="0" smtClean="0"/>
            </a:br>
            <a:r>
              <a:rPr lang="en-US" sz="3000" dirty="0" smtClean="0"/>
              <a:t>based on inspection </a:t>
            </a:r>
            <a:br>
              <a:rPr lang="en-US" sz="3000" dirty="0" smtClean="0"/>
            </a:br>
            <a:r>
              <a:rPr lang="en-US" sz="3000" dirty="0" smtClean="0"/>
              <a:t>and monitoring</a:t>
            </a:r>
          </a:p>
          <a:p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5048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Policy Continued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17" y="3886200"/>
            <a:ext cx="44577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11111" r="20506"/>
          <a:stretch/>
        </p:blipFill>
        <p:spPr>
          <a:xfrm rot="4313241">
            <a:off x="5374898" y="1204069"/>
            <a:ext cx="2559180" cy="440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Policy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The policy can include provisions for addressing: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lutter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S</a:t>
            </a:r>
            <a:r>
              <a:rPr lang="en-US" dirty="0" smtClean="0"/>
              <a:t>anitation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Maintenance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coordinator is </a:t>
            </a:r>
            <a:br>
              <a:rPr lang="en-US" sz="3200" dirty="0" smtClean="0"/>
            </a:br>
            <a:r>
              <a:rPr lang="en-US" sz="3200" dirty="0" smtClean="0"/>
              <a:t>responsible for day-to-day interpretation of the IPM policy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policy guides development of a detailed IPM </a:t>
            </a:r>
            <a:r>
              <a:rPr lang="en-US" sz="3200" b="1" u="sng" dirty="0" smtClean="0"/>
              <a:t>plan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2. IPM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Plan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Template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The IPM plan is a blueprint detailing how your district or school will manage pests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Guidance </a:t>
            </a:r>
            <a:r>
              <a:rPr lang="en-US" sz="3200" dirty="0"/>
              <a:t>document </a:t>
            </a:r>
            <a:r>
              <a:rPr lang="en-US" sz="2600" dirty="0" smtClean="0">
                <a:solidFill>
                  <a:srgbClr val="002060"/>
                </a:solidFill>
              </a:rPr>
              <a:t>http</a:t>
            </a:r>
            <a:r>
              <a:rPr lang="en-US" sz="2600" dirty="0">
                <a:solidFill>
                  <a:srgbClr val="002060"/>
                </a:solidFill>
              </a:rPr>
              <a:t>://</a:t>
            </a:r>
            <a:r>
              <a:rPr lang="en-US" sz="2600" dirty="0" smtClean="0">
                <a:solidFill>
                  <a:srgbClr val="002060"/>
                </a:solidFill>
              </a:rPr>
              <a:t>extension.arizona.edu/sites/extension.arizona.edu/files/pubs/az1669-2015.pdf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plan is managed by the IPM </a:t>
            </a:r>
            <a:br>
              <a:rPr lang="en-US" sz="3200" dirty="0" smtClean="0"/>
            </a:br>
            <a:r>
              <a:rPr lang="en-US" sz="3200" dirty="0" smtClean="0"/>
              <a:t>Coordinator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Your plan will be a living </a:t>
            </a:r>
            <a:br>
              <a:rPr lang="en-US" sz="3200" dirty="0" smtClean="0"/>
            </a:br>
            <a:r>
              <a:rPr lang="en-US" sz="3200" dirty="0" smtClean="0"/>
              <a:t>(changing) document updated </a:t>
            </a:r>
            <a:br>
              <a:rPr lang="en-US" sz="3200" dirty="0" smtClean="0"/>
            </a:br>
            <a:r>
              <a:rPr lang="en-US" sz="3200" dirty="0" smtClean="0"/>
              <a:t>annually or more often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9408">
            <a:off x="6101078" y="3977104"/>
            <a:ext cx="2639513" cy="328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Your IPM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Plan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Should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nclude: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1352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Your school IPM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General information about your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School IPM coordinator contact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List of environmental </a:t>
            </a:r>
            <a:r>
              <a:rPr lang="en-US" sz="2800" dirty="0"/>
              <a:t>h</a:t>
            </a:r>
            <a:r>
              <a:rPr lang="en-US" sz="2800" dirty="0" smtClean="0"/>
              <a:t>ealth </a:t>
            </a:r>
            <a:r>
              <a:rPr lang="en-US" sz="2800" dirty="0"/>
              <a:t>c</a:t>
            </a:r>
            <a:r>
              <a:rPr lang="en-US" sz="2800" dirty="0" smtClean="0"/>
              <a:t>ommittee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Identification and description of common pests and chemical and non-chemical </a:t>
            </a:r>
            <a:br>
              <a:rPr lang="en-US" sz="2800" dirty="0" smtClean="0"/>
            </a:br>
            <a:r>
              <a:rPr lang="en-US" sz="2800" dirty="0" smtClean="0"/>
              <a:t>measures used to manage </a:t>
            </a:r>
            <a:br>
              <a:rPr lang="en-US" sz="2800" dirty="0" smtClean="0"/>
            </a:br>
            <a:r>
              <a:rPr lang="en-US" sz="2800" dirty="0" smtClean="0"/>
              <a:t>those pests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316228"/>
            <a:ext cx="3554900" cy="236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Your IPM Plan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hould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nclude: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1352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Description of your school IPM information flow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A list of pre-approved or preferred pesticide(s)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7D834B8-2FFF-43A0-AE9C-8D5F8FD2F8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739431"/>
            <a:ext cx="5834822" cy="38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5636</TotalTime>
  <Words>798</Words>
  <Application>Microsoft Office PowerPoint</Application>
  <PresentationFormat>On-screen Show (4:3)</PresentationFormat>
  <Paragraphs>205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Tw Cen MT</vt:lpstr>
      <vt:lpstr>Wingdings</vt:lpstr>
      <vt:lpstr>Wingdings 2</vt:lpstr>
      <vt:lpstr>Median</vt:lpstr>
      <vt:lpstr>Facility Manager IPM PLAN  and Policy</vt:lpstr>
      <vt:lpstr>Learning Objectives</vt:lpstr>
      <vt:lpstr>1. School IPM Policy </vt:lpstr>
      <vt:lpstr>Policy Continued</vt:lpstr>
      <vt:lpstr>PowerPoint Presentation</vt:lpstr>
      <vt:lpstr>Policy Continued</vt:lpstr>
      <vt:lpstr>2. IPM Plan Template</vt:lpstr>
      <vt:lpstr> Your IPM Plan Should Include: </vt:lpstr>
      <vt:lpstr> Your IPM Plan Should Include: </vt:lpstr>
      <vt:lpstr> General Information </vt:lpstr>
      <vt:lpstr>3. The IPM Coordinator</vt:lpstr>
      <vt:lpstr>IPM Coordinator Continued</vt:lpstr>
      <vt:lpstr>IPM Coordinator Continued</vt:lpstr>
      <vt:lpstr>4. The IPM Committee</vt:lpstr>
      <vt:lpstr>IPM Committee Continued</vt:lpstr>
      <vt:lpstr>IPM Committee Continued</vt:lpstr>
      <vt:lpstr>5. Identification and Description of Your School   Pest Problem(s)</vt:lpstr>
      <vt:lpstr>Identification and Description of Your School   Pest Problem(s) Continued</vt:lpstr>
      <vt:lpstr>Identification and Description of Your School   Pest Problem(s) Continued</vt:lpstr>
      <vt:lpstr>6. Describe Your School IPM Information Flow </vt:lpstr>
      <vt:lpstr>Information Flow Continued</vt:lpstr>
      <vt:lpstr>Information Flow Continued</vt:lpstr>
      <vt:lpstr>Information Flow Continued - Pesticide Application Notification </vt:lpstr>
      <vt:lpstr>Pesticide Application Notification Continued</vt:lpstr>
      <vt:lpstr>Pesticide Application Notification Continued</vt:lpstr>
      <vt:lpstr>7. Pre-approved or Preferred List of Pesticides</vt:lpstr>
      <vt:lpstr>Secure Formal Approval of an IPM Policy and Plan</vt:lpstr>
      <vt:lpstr>Maintain the IPM Policy and Plan</vt:lpstr>
      <vt:lpstr>Additional Documents: Pest-Sighting Logs</vt:lpstr>
      <vt:lpstr>Additional Documents: Pesticide Application Logs</vt:lpstr>
      <vt:lpstr>Check In!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Manager</dc:title>
  <dc:creator>Employee</dc:creator>
  <cp:lastModifiedBy>Anon</cp:lastModifiedBy>
  <cp:revision>311</cp:revision>
  <dcterms:created xsi:type="dcterms:W3CDTF">2014-03-13T15:31:47Z</dcterms:created>
  <dcterms:modified xsi:type="dcterms:W3CDTF">2016-10-26T15:55:35Z</dcterms:modified>
</cp:coreProperties>
</file>