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86" r:id="rId2"/>
    <p:sldId id="263" r:id="rId3"/>
    <p:sldId id="472" r:id="rId4"/>
    <p:sldId id="418" r:id="rId5"/>
    <p:sldId id="452" r:id="rId6"/>
    <p:sldId id="464" r:id="rId7"/>
    <p:sldId id="455" r:id="rId8"/>
    <p:sldId id="465" r:id="rId9"/>
    <p:sldId id="466" r:id="rId10"/>
    <p:sldId id="467" r:id="rId11"/>
    <p:sldId id="470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59" r:id="rId23"/>
    <p:sldId id="460" r:id="rId24"/>
    <p:sldId id="461" r:id="rId25"/>
    <p:sldId id="463" r:id="rId26"/>
    <p:sldId id="457" r:id="rId27"/>
    <p:sldId id="483" r:id="rId28"/>
    <p:sldId id="451" r:id="rId29"/>
    <p:sldId id="462" r:id="rId30"/>
    <p:sldId id="453" r:id="rId31"/>
    <p:sldId id="485" r:id="rId32"/>
    <p:sldId id="484" r:id="rId33"/>
    <p:sldId id="458" r:id="rId34"/>
  </p:sldIdLst>
  <p:sldSz cx="9144000" cy="6858000" type="screen4x3"/>
  <p:notesSz cx="7077075" cy="9393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19" autoAdjust="0"/>
  </p:normalViewPr>
  <p:slideViewPr>
    <p:cSldViewPr snapToGrid="0" showGuide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mannion\Documents\Pests\Whiteflies\ficus\Research%20(Holly)\trapping\sticky%20whitefly%20data%20shee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graph!$B$43</c:f>
              <c:strCache>
                <c:ptCount val="1"/>
                <c:pt idx="0">
                  <c:v>Up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</c:spPr>
          </c:marker>
          <c:cat>
            <c:numRef>
              <c:f>(graph!$C$42:$AK$42,graph!$AL$42:$AN$42,graph!$AO$42,graph!$AP$42,graph!$AQ$42,graph!$AR$42:$AS$42,graph!$AT$42,graph!$AU$42,graph!$AV$42,graph!$AW$42:$AX$42,graph!$AY$42)</c:f>
              <c:numCache>
                <c:formatCode>d\-mmm</c:formatCode>
                <c:ptCount val="49"/>
                <c:pt idx="0">
                  <c:v>39875</c:v>
                </c:pt>
                <c:pt idx="1">
                  <c:v>39882</c:v>
                </c:pt>
                <c:pt idx="2">
                  <c:v>39889</c:v>
                </c:pt>
                <c:pt idx="3">
                  <c:v>39896</c:v>
                </c:pt>
                <c:pt idx="4">
                  <c:v>39903</c:v>
                </c:pt>
                <c:pt idx="5">
                  <c:v>39910</c:v>
                </c:pt>
                <c:pt idx="6">
                  <c:v>39917</c:v>
                </c:pt>
                <c:pt idx="7">
                  <c:v>39924</c:v>
                </c:pt>
                <c:pt idx="8">
                  <c:v>39931</c:v>
                </c:pt>
                <c:pt idx="9">
                  <c:v>39938</c:v>
                </c:pt>
                <c:pt idx="10">
                  <c:v>39945</c:v>
                </c:pt>
                <c:pt idx="11">
                  <c:v>39952</c:v>
                </c:pt>
                <c:pt idx="12">
                  <c:v>39959</c:v>
                </c:pt>
                <c:pt idx="13">
                  <c:v>39966</c:v>
                </c:pt>
                <c:pt idx="14">
                  <c:v>39973</c:v>
                </c:pt>
                <c:pt idx="15">
                  <c:v>39979</c:v>
                </c:pt>
                <c:pt idx="16">
                  <c:v>39986</c:v>
                </c:pt>
                <c:pt idx="17">
                  <c:v>39994</c:v>
                </c:pt>
                <c:pt idx="18">
                  <c:v>40001</c:v>
                </c:pt>
                <c:pt idx="19">
                  <c:v>40008</c:v>
                </c:pt>
                <c:pt idx="20">
                  <c:v>40015</c:v>
                </c:pt>
                <c:pt idx="21">
                  <c:v>40022</c:v>
                </c:pt>
                <c:pt idx="22">
                  <c:v>40029</c:v>
                </c:pt>
                <c:pt idx="23">
                  <c:v>40036</c:v>
                </c:pt>
                <c:pt idx="24">
                  <c:v>40043</c:v>
                </c:pt>
                <c:pt idx="25">
                  <c:v>40050</c:v>
                </c:pt>
                <c:pt idx="26">
                  <c:v>40057</c:v>
                </c:pt>
                <c:pt idx="27">
                  <c:v>40064</c:v>
                </c:pt>
                <c:pt idx="28">
                  <c:v>40071</c:v>
                </c:pt>
                <c:pt idx="29">
                  <c:v>40078</c:v>
                </c:pt>
                <c:pt idx="30">
                  <c:v>40085</c:v>
                </c:pt>
                <c:pt idx="31">
                  <c:v>40092</c:v>
                </c:pt>
                <c:pt idx="32">
                  <c:v>40099</c:v>
                </c:pt>
                <c:pt idx="33">
                  <c:v>40106</c:v>
                </c:pt>
                <c:pt idx="34">
                  <c:v>40113</c:v>
                </c:pt>
                <c:pt idx="35">
                  <c:v>40127</c:v>
                </c:pt>
                <c:pt idx="36">
                  <c:v>40134</c:v>
                </c:pt>
                <c:pt idx="37">
                  <c:v>40141</c:v>
                </c:pt>
                <c:pt idx="38">
                  <c:v>40148</c:v>
                </c:pt>
                <c:pt idx="39">
                  <c:v>40155</c:v>
                </c:pt>
                <c:pt idx="40">
                  <c:v>40162</c:v>
                </c:pt>
                <c:pt idx="41">
                  <c:v>40169</c:v>
                </c:pt>
                <c:pt idx="42">
                  <c:v>40176</c:v>
                </c:pt>
                <c:pt idx="43">
                  <c:v>40183</c:v>
                </c:pt>
                <c:pt idx="44">
                  <c:v>40190</c:v>
                </c:pt>
                <c:pt idx="45">
                  <c:v>40197</c:v>
                </c:pt>
                <c:pt idx="46">
                  <c:v>40204</c:v>
                </c:pt>
                <c:pt idx="47">
                  <c:v>40211</c:v>
                </c:pt>
                <c:pt idx="48">
                  <c:v>40218</c:v>
                </c:pt>
              </c:numCache>
            </c:numRef>
          </c:cat>
          <c:val>
            <c:numRef>
              <c:f>(graph!$C$43:$AK$43,graph!$AL$43:$AN$43,graph!$AO$43,graph!$AP$43,graph!$AQ$43,graph!$AR$43:$AS$43,graph!$AT$43,graph!$AU$43,graph!$AV$43,graph!$AW$43:$AX$43,graph!$AY$43)</c:f>
              <c:numCache>
                <c:formatCode>General</c:formatCode>
                <c:ptCount val="49"/>
                <c:pt idx="0">
                  <c:v>0.5</c:v>
                </c:pt>
                <c:pt idx="1">
                  <c:v>0</c:v>
                </c:pt>
                <c:pt idx="2" formatCode="0.0">
                  <c:v>0.875000000000003</c:v>
                </c:pt>
                <c:pt idx="3" formatCode="0.0">
                  <c:v>1.125</c:v>
                </c:pt>
                <c:pt idx="4" formatCode="0.0">
                  <c:v>4.25</c:v>
                </c:pt>
                <c:pt idx="5" formatCode="0.0">
                  <c:v>2.8749999999999991</c:v>
                </c:pt>
                <c:pt idx="6" formatCode="0.0">
                  <c:v>5.875</c:v>
                </c:pt>
                <c:pt idx="7">
                  <c:v>2.5</c:v>
                </c:pt>
                <c:pt idx="8" formatCode="0.0">
                  <c:v>6.375</c:v>
                </c:pt>
                <c:pt idx="9">
                  <c:v>8</c:v>
                </c:pt>
                <c:pt idx="10" formatCode="0.0">
                  <c:v>10.625</c:v>
                </c:pt>
                <c:pt idx="11" formatCode="0.0">
                  <c:v>2.3749999999999991</c:v>
                </c:pt>
                <c:pt idx="12" formatCode="0.0">
                  <c:v>1.7500000000000031</c:v>
                </c:pt>
                <c:pt idx="13" formatCode="0.0">
                  <c:v>27.75</c:v>
                </c:pt>
                <c:pt idx="14" formatCode="0.0">
                  <c:v>58</c:v>
                </c:pt>
                <c:pt idx="15" formatCode="0.0">
                  <c:v>29.125</c:v>
                </c:pt>
                <c:pt idx="16" formatCode="0.0">
                  <c:v>15.625</c:v>
                </c:pt>
                <c:pt idx="17" formatCode="0.0">
                  <c:v>46.375</c:v>
                </c:pt>
                <c:pt idx="18" formatCode="0.0">
                  <c:v>31.125</c:v>
                </c:pt>
                <c:pt idx="19" formatCode="0.0">
                  <c:v>33.125000000000163</c:v>
                </c:pt>
                <c:pt idx="20" formatCode="0.0">
                  <c:v>34.5</c:v>
                </c:pt>
                <c:pt idx="21" formatCode="0.0">
                  <c:v>139.125</c:v>
                </c:pt>
                <c:pt idx="22" formatCode="0.0">
                  <c:v>471.75</c:v>
                </c:pt>
                <c:pt idx="23">
                  <c:v>273</c:v>
                </c:pt>
                <c:pt idx="24" formatCode="0.00">
                  <c:v>50.25</c:v>
                </c:pt>
                <c:pt idx="25" formatCode="0.00">
                  <c:v>141</c:v>
                </c:pt>
                <c:pt idx="26">
                  <c:v>816.375</c:v>
                </c:pt>
                <c:pt idx="27">
                  <c:v>481.125</c:v>
                </c:pt>
                <c:pt idx="28">
                  <c:v>328</c:v>
                </c:pt>
                <c:pt idx="29">
                  <c:v>114.375</c:v>
                </c:pt>
                <c:pt idx="30">
                  <c:v>478</c:v>
                </c:pt>
                <c:pt idx="31" formatCode="0.0">
                  <c:v>1338.875</c:v>
                </c:pt>
                <c:pt idx="32" formatCode="0.0">
                  <c:v>773.625</c:v>
                </c:pt>
                <c:pt idx="33" formatCode="0.0">
                  <c:v>33</c:v>
                </c:pt>
                <c:pt idx="34" formatCode="0.0">
                  <c:v>33.875</c:v>
                </c:pt>
                <c:pt idx="35">
                  <c:v>1124.125</c:v>
                </c:pt>
                <c:pt idx="36">
                  <c:v>75.874999999999986</c:v>
                </c:pt>
                <c:pt idx="37">
                  <c:v>55.5</c:v>
                </c:pt>
                <c:pt idx="38">
                  <c:v>5.375</c:v>
                </c:pt>
                <c:pt idx="39">
                  <c:v>15.625</c:v>
                </c:pt>
                <c:pt idx="40" formatCode="0.0">
                  <c:v>214.125</c:v>
                </c:pt>
                <c:pt idx="41" formatCode="0.0">
                  <c:v>254.875</c:v>
                </c:pt>
                <c:pt idx="42" formatCode="0.0">
                  <c:v>341.625</c:v>
                </c:pt>
                <c:pt idx="43">
                  <c:v>46.75</c:v>
                </c:pt>
                <c:pt idx="44">
                  <c:v>0.875000000000003</c:v>
                </c:pt>
                <c:pt idx="45">
                  <c:v>1.125</c:v>
                </c:pt>
                <c:pt idx="46">
                  <c:v>3.5</c:v>
                </c:pt>
                <c:pt idx="47">
                  <c:v>1.125</c:v>
                </c:pt>
                <c:pt idx="48">
                  <c:v>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graph!$B$45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(graph!$C$42:$AK$42,graph!$AL$42:$AN$42,graph!$AO$42,graph!$AP$42,graph!$AQ$42,graph!$AR$42:$AS$42,graph!$AT$42,graph!$AU$42,graph!$AV$42,graph!$AW$42:$AX$42,graph!$AY$42)</c:f>
              <c:numCache>
                <c:formatCode>d\-mmm</c:formatCode>
                <c:ptCount val="49"/>
                <c:pt idx="0">
                  <c:v>39875</c:v>
                </c:pt>
                <c:pt idx="1">
                  <c:v>39882</c:v>
                </c:pt>
                <c:pt idx="2">
                  <c:v>39889</c:v>
                </c:pt>
                <c:pt idx="3">
                  <c:v>39896</c:v>
                </c:pt>
                <c:pt idx="4">
                  <c:v>39903</c:v>
                </c:pt>
                <c:pt idx="5">
                  <c:v>39910</c:v>
                </c:pt>
                <c:pt idx="6">
                  <c:v>39917</c:v>
                </c:pt>
                <c:pt idx="7">
                  <c:v>39924</c:v>
                </c:pt>
                <c:pt idx="8">
                  <c:v>39931</c:v>
                </c:pt>
                <c:pt idx="9">
                  <c:v>39938</c:v>
                </c:pt>
                <c:pt idx="10">
                  <c:v>39945</c:v>
                </c:pt>
                <c:pt idx="11">
                  <c:v>39952</c:v>
                </c:pt>
                <c:pt idx="12">
                  <c:v>39959</c:v>
                </c:pt>
                <c:pt idx="13">
                  <c:v>39966</c:v>
                </c:pt>
                <c:pt idx="14">
                  <c:v>39973</c:v>
                </c:pt>
                <c:pt idx="15">
                  <c:v>39979</c:v>
                </c:pt>
                <c:pt idx="16">
                  <c:v>39986</c:v>
                </c:pt>
                <c:pt idx="17">
                  <c:v>39994</c:v>
                </c:pt>
                <c:pt idx="18">
                  <c:v>40001</c:v>
                </c:pt>
                <c:pt idx="19">
                  <c:v>40008</c:v>
                </c:pt>
                <c:pt idx="20">
                  <c:v>40015</c:v>
                </c:pt>
                <c:pt idx="21">
                  <c:v>40022</c:v>
                </c:pt>
                <c:pt idx="22">
                  <c:v>40029</c:v>
                </c:pt>
                <c:pt idx="23">
                  <c:v>40036</c:v>
                </c:pt>
                <c:pt idx="24">
                  <c:v>40043</c:v>
                </c:pt>
                <c:pt idx="25">
                  <c:v>40050</c:v>
                </c:pt>
                <c:pt idx="26">
                  <c:v>40057</c:v>
                </c:pt>
                <c:pt idx="27">
                  <c:v>40064</c:v>
                </c:pt>
                <c:pt idx="28">
                  <c:v>40071</c:v>
                </c:pt>
                <c:pt idx="29">
                  <c:v>40078</c:v>
                </c:pt>
                <c:pt idx="30">
                  <c:v>40085</c:v>
                </c:pt>
                <c:pt idx="31">
                  <c:v>40092</c:v>
                </c:pt>
                <c:pt idx="32">
                  <c:v>40099</c:v>
                </c:pt>
                <c:pt idx="33">
                  <c:v>40106</c:v>
                </c:pt>
                <c:pt idx="34">
                  <c:v>40113</c:v>
                </c:pt>
                <c:pt idx="35">
                  <c:v>40127</c:v>
                </c:pt>
                <c:pt idx="36">
                  <c:v>40134</c:v>
                </c:pt>
                <c:pt idx="37">
                  <c:v>40141</c:v>
                </c:pt>
                <c:pt idx="38">
                  <c:v>40148</c:v>
                </c:pt>
                <c:pt idx="39">
                  <c:v>40155</c:v>
                </c:pt>
                <c:pt idx="40">
                  <c:v>40162</c:v>
                </c:pt>
                <c:pt idx="41">
                  <c:v>40169</c:v>
                </c:pt>
                <c:pt idx="42">
                  <c:v>40176</c:v>
                </c:pt>
                <c:pt idx="43">
                  <c:v>40183</c:v>
                </c:pt>
                <c:pt idx="44">
                  <c:v>40190</c:v>
                </c:pt>
                <c:pt idx="45">
                  <c:v>40197</c:v>
                </c:pt>
                <c:pt idx="46">
                  <c:v>40204</c:v>
                </c:pt>
                <c:pt idx="47">
                  <c:v>40211</c:v>
                </c:pt>
                <c:pt idx="48">
                  <c:v>40218</c:v>
                </c:pt>
              </c:numCache>
            </c:numRef>
          </c:cat>
          <c:val>
            <c:numRef>
              <c:f>(graph!$C$45:$AK$45,graph!$AL$45:$AN$45,graph!$AO$45,graph!$AP$45,graph!$AQ$45,graph!$AR$45:$AS$45,graph!$AT$45,graph!$AU$45,graph!$AV$45,graph!$AW$45:$AX$45,graph!$AY$45)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 formatCode="0.0">
                  <c:v>1.125</c:v>
                </c:pt>
                <c:pt idx="3" formatCode="0.0">
                  <c:v>2.25</c:v>
                </c:pt>
                <c:pt idx="4" formatCode="0.0">
                  <c:v>1.125</c:v>
                </c:pt>
                <c:pt idx="5">
                  <c:v>3</c:v>
                </c:pt>
                <c:pt idx="6" formatCode="0.0">
                  <c:v>1.875</c:v>
                </c:pt>
                <c:pt idx="7" formatCode="0.0">
                  <c:v>3.125</c:v>
                </c:pt>
                <c:pt idx="8" formatCode="0.0">
                  <c:v>2.625</c:v>
                </c:pt>
                <c:pt idx="9" formatCode="0.0">
                  <c:v>5.75</c:v>
                </c:pt>
                <c:pt idx="10" formatCode="0.0">
                  <c:v>5.1249999999999689</c:v>
                </c:pt>
                <c:pt idx="11" formatCode="0.0">
                  <c:v>3.25</c:v>
                </c:pt>
                <c:pt idx="12" formatCode="0.0">
                  <c:v>5</c:v>
                </c:pt>
                <c:pt idx="13" formatCode="0.0">
                  <c:v>59.875</c:v>
                </c:pt>
                <c:pt idx="14" formatCode="0.0">
                  <c:v>64.25</c:v>
                </c:pt>
                <c:pt idx="15" formatCode="0.0">
                  <c:v>29.125</c:v>
                </c:pt>
                <c:pt idx="16" formatCode="0.0">
                  <c:v>25.875</c:v>
                </c:pt>
                <c:pt idx="17" formatCode="0.0">
                  <c:v>80.124999999999986</c:v>
                </c:pt>
                <c:pt idx="18" formatCode="0.0">
                  <c:v>67.75</c:v>
                </c:pt>
                <c:pt idx="19" formatCode="0.0">
                  <c:v>27</c:v>
                </c:pt>
                <c:pt idx="20" formatCode="0.0">
                  <c:v>31.75</c:v>
                </c:pt>
                <c:pt idx="21" formatCode="0.0">
                  <c:v>160</c:v>
                </c:pt>
                <c:pt idx="22" formatCode="0.0">
                  <c:v>320.25</c:v>
                </c:pt>
                <c:pt idx="23">
                  <c:v>240</c:v>
                </c:pt>
                <c:pt idx="24" formatCode="0.00">
                  <c:v>64.124999999999986</c:v>
                </c:pt>
                <c:pt idx="25" formatCode="0.00">
                  <c:v>173.625</c:v>
                </c:pt>
                <c:pt idx="26">
                  <c:v>855.375</c:v>
                </c:pt>
                <c:pt idx="27">
                  <c:v>427.375</c:v>
                </c:pt>
                <c:pt idx="28">
                  <c:v>293.25</c:v>
                </c:pt>
                <c:pt idx="29">
                  <c:v>74</c:v>
                </c:pt>
                <c:pt idx="30">
                  <c:v>822.375</c:v>
                </c:pt>
                <c:pt idx="31" formatCode="0.0">
                  <c:v>1172.375</c:v>
                </c:pt>
                <c:pt idx="32" formatCode="0.0">
                  <c:v>928.875</c:v>
                </c:pt>
                <c:pt idx="33" formatCode="0.0">
                  <c:v>59.625000000000163</c:v>
                </c:pt>
                <c:pt idx="34" formatCode="0.0">
                  <c:v>15.625</c:v>
                </c:pt>
                <c:pt idx="35">
                  <c:v>591</c:v>
                </c:pt>
                <c:pt idx="36">
                  <c:v>47.5</c:v>
                </c:pt>
                <c:pt idx="37">
                  <c:v>27</c:v>
                </c:pt>
                <c:pt idx="38">
                  <c:v>7.375</c:v>
                </c:pt>
                <c:pt idx="39">
                  <c:v>21.625</c:v>
                </c:pt>
                <c:pt idx="40" formatCode="0.0">
                  <c:v>205.875</c:v>
                </c:pt>
                <c:pt idx="41" formatCode="0.0">
                  <c:v>214.375</c:v>
                </c:pt>
                <c:pt idx="42" formatCode="0.0">
                  <c:v>278.25</c:v>
                </c:pt>
                <c:pt idx="43">
                  <c:v>39.5</c:v>
                </c:pt>
                <c:pt idx="44">
                  <c:v>0.875000000000003</c:v>
                </c:pt>
                <c:pt idx="45">
                  <c:v>0.25</c:v>
                </c:pt>
                <c:pt idx="46">
                  <c:v>4.25</c:v>
                </c:pt>
                <c:pt idx="47">
                  <c:v>0.5</c:v>
                </c:pt>
                <c:pt idx="48">
                  <c:v>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graph!$B$46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numRef>
              <c:f>(graph!$C$42:$AK$42,graph!$AL$42:$AN$42,graph!$AO$42,graph!$AP$42,graph!$AQ$42,graph!$AR$42:$AS$42,graph!$AT$42,graph!$AU$42,graph!$AV$42,graph!$AW$42:$AX$42,graph!$AY$42)</c:f>
              <c:numCache>
                <c:formatCode>d\-mmm</c:formatCode>
                <c:ptCount val="49"/>
                <c:pt idx="0">
                  <c:v>39875</c:v>
                </c:pt>
                <c:pt idx="1">
                  <c:v>39882</c:v>
                </c:pt>
                <c:pt idx="2">
                  <c:v>39889</c:v>
                </c:pt>
                <c:pt idx="3">
                  <c:v>39896</c:v>
                </c:pt>
                <c:pt idx="4">
                  <c:v>39903</c:v>
                </c:pt>
                <c:pt idx="5">
                  <c:v>39910</c:v>
                </c:pt>
                <c:pt idx="6">
                  <c:v>39917</c:v>
                </c:pt>
                <c:pt idx="7">
                  <c:v>39924</c:v>
                </c:pt>
                <c:pt idx="8">
                  <c:v>39931</c:v>
                </c:pt>
                <c:pt idx="9">
                  <c:v>39938</c:v>
                </c:pt>
                <c:pt idx="10">
                  <c:v>39945</c:v>
                </c:pt>
                <c:pt idx="11">
                  <c:v>39952</c:v>
                </c:pt>
                <c:pt idx="12">
                  <c:v>39959</c:v>
                </c:pt>
                <c:pt idx="13">
                  <c:v>39966</c:v>
                </c:pt>
                <c:pt idx="14">
                  <c:v>39973</c:v>
                </c:pt>
                <c:pt idx="15">
                  <c:v>39979</c:v>
                </c:pt>
                <c:pt idx="16">
                  <c:v>39986</c:v>
                </c:pt>
                <c:pt idx="17">
                  <c:v>39994</c:v>
                </c:pt>
                <c:pt idx="18">
                  <c:v>40001</c:v>
                </c:pt>
                <c:pt idx="19">
                  <c:v>40008</c:v>
                </c:pt>
                <c:pt idx="20">
                  <c:v>40015</c:v>
                </c:pt>
                <c:pt idx="21">
                  <c:v>40022</c:v>
                </c:pt>
                <c:pt idx="22">
                  <c:v>40029</c:v>
                </c:pt>
                <c:pt idx="23">
                  <c:v>40036</c:v>
                </c:pt>
                <c:pt idx="24">
                  <c:v>40043</c:v>
                </c:pt>
                <c:pt idx="25">
                  <c:v>40050</c:v>
                </c:pt>
                <c:pt idx="26">
                  <c:v>40057</c:v>
                </c:pt>
                <c:pt idx="27">
                  <c:v>40064</c:v>
                </c:pt>
                <c:pt idx="28">
                  <c:v>40071</c:v>
                </c:pt>
                <c:pt idx="29">
                  <c:v>40078</c:v>
                </c:pt>
                <c:pt idx="30">
                  <c:v>40085</c:v>
                </c:pt>
                <c:pt idx="31">
                  <c:v>40092</c:v>
                </c:pt>
                <c:pt idx="32">
                  <c:v>40099</c:v>
                </c:pt>
                <c:pt idx="33">
                  <c:v>40106</c:v>
                </c:pt>
                <c:pt idx="34">
                  <c:v>40113</c:v>
                </c:pt>
                <c:pt idx="35">
                  <c:v>40127</c:v>
                </c:pt>
                <c:pt idx="36">
                  <c:v>40134</c:v>
                </c:pt>
                <c:pt idx="37">
                  <c:v>40141</c:v>
                </c:pt>
                <c:pt idx="38">
                  <c:v>40148</c:v>
                </c:pt>
                <c:pt idx="39">
                  <c:v>40155</c:v>
                </c:pt>
                <c:pt idx="40">
                  <c:v>40162</c:v>
                </c:pt>
                <c:pt idx="41">
                  <c:v>40169</c:v>
                </c:pt>
                <c:pt idx="42">
                  <c:v>40176</c:v>
                </c:pt>
                <c:pt idx="43">
                  <c:v>40183</c:v>
                </c:pt>
                <c:pt idx="44">
                  <c:v>40190</c:v>
                </c:pt>
                <c:pt idx="45">
                  <c:v>40197</c:v>
                </c:pt>
                <c:pt idx="46">
                  <c:v>40204</c:v>
                </c:pt>
                <c:pt idx="47">
                  <c:v>40211</c:v>
                </c:pt>
                <c:pt idx="48">
                  <c:v>40218</c:v>
                </c:pt>
              </c:numCache>
            </c:numRef>
          </c:cat>
          <c:val>
            <c:numRef>
              <c:f>(graph!$C$46:$AK$46,graph!$AL$46:$AN$46,graph!$AO$46,graph!$AP$46,graph!$AQ$46,graph!$AR$46:$AS$46,graph!$AT$46,graph!$AU$46,graph!$AV$46,graph!$AW$46:$AX$46,graph!$AY$46)</c:f>
              <c:numCache>
                <c:formatCode>General</c:formatCode>
                <c:ptCount val="49"/>
                <c:pt idx="0" formatCode="0.0">
                  <c:v>0.125</c:v>
                </c:pt>
                <c:pt idx="1">
                  <c:v>0</c:v>
                </c:pt>
                <c:pt idx="2">
                  <c:v>1</c:v>
                </c:pt>
                <c:pt idx="3" formatCode="0.0">
                  <c:v>1.375</c:v>
                </c:pt>
                <c:pt idx="4" formatCode="0.0">
                  <c:v>2.75</c:v>
                </c:pt>
                <c:pt idx="5" formatCode="0.0">
                  <c:v>2.125</c:v>
                </c:pt>
                <c:pt idx="6" formatCode="0.0">
                  <c:v>4.875</c:v>
                </c:pt>
                <c:pt idx="7">
                  <c:v>2.25</c:v>
                </c:pt>
                <c:pt idx="8">
                  <c:v>3.75</c:v>
                </c:pt>
                <c:pt idx="9" formatCode="0.0">
                  <c:v>10.625</c:v>
                </c:pt>
                <c:pt idx="10" formatCode="0.0">
                  <c:v>7.875</c:v>
                </c:pt>
                <c:pt idx="11" formatCode="0.0">
                  <c:v>6</c:v>
                </c:pt>
                <c:pt idx="12" formatCode="0.0">
                  <c:v>3.625</c:v>
                </c:pt>
                <c:pt idx="13" formatCode="0.0">
                  <c:v>41.25</c:v>
                </c:pt>
                <c:pt idx="14" formatCode="0.0">
                  <c:v>80.5</c:v>
                </c:pt>
                <c:pt idx="15" formatCode="0.0">
                  <c:v>27.625</c:v>
                </c:pt>
                <c:pt idx="16" formatCode="0.0">
                  <c:v>20.5</c:v>
                </c:pt>
                <c:pt idx="17" formatCode="0.0">
                  <c:v>61.75</c:v>
                </c:pt>
                <c:pt idx="18" formatCode="0.0">
                  <c:v>57.75</c:v>
                </c:pt>
                <c:pt idx="19" formatCode="0.0">
                  <c:v>35.75</c:v>
                </c:pt>
                <c:pt idx="20" formatCode="0.0">
                  <c:v>39.25</c:v>
                </c:pt>
                <c:pt idx="21" formatCode="0.0">
                  <c:v>225</c:v>
                </c:pt>
                <c:pt idx="22" formatCode="0.0">
                  <c:v>589.125</c:v>
                </c:pt>
                <c:pt idx="23" formatCode="0.00">
                  <c:v>286.875</c:v>
                </c:pt>
                <c:pt idx="24" formatCode="0.00">
                  <c:v>116</c:v>
                </c:pt>
                <c:pt idx="25" formatCode="0.00">
                  <c:v>247.125</c:v>
                </c:pt>
                <c:pt idx="26">
                  <c:v>770.75</c:v>
                </c:pt>
                <c:pt idx="27">
                  <c:v>648.125</c:v>
                </c:pt>
                <c:pt idx="28">
                  <c:v>462.25</c:v>
                </c:pt>
                <c:pt idx="29">
                  <c:v>146.25</c:v>
                </c:pt>
                <c:pt idx="30">
                  <c:v>618.5</c:v>
                </c:pt>
                <c:pt idx="31" formatCode="0.0">
                  <c:v>1633.375</c:v>
                </c:pt>
                <c:pt idx="32" formatCode="0.0">
                  <c:v>716</c:v>
                </c:pt>
                <c:pt idx="33" formatCode="0.0">
                  <c:v>72.5</c:v>
                </c:pt>
                <c:pt idx="34" formatCode="0.0">
                  <c:v>46.25</c:v>
                </c:pt>
                <c:pt idx="35" formatCode="0.0">
                  <c:v>1772.125</c:v>
                </c:pt>
                <c:pt idx="36" formatCode="0.0">
                  <c:v>70.124999999999986</c:v>
                </c:pt>
                <c:pt idx="37" formatCode="0.0">
                  <c:v>65.874999999999986</c:v>
                </c:pt>
                <c:pt idx="38">
                  <c:v>10.625</c:v>
                </c:pt>
                <c:pt idx="39">
                  <c:v>17.25</c:v>
                </c:pt>
                <c:pt idx="40" formatCode="0.0">
                  <c:v>504.75</c:v>
                </c:pt>
                <c:pt idx="41" formatCode="0.0">
                  <c:v>803.25</c:v>
                </c:pt>
                <c:pt idx="42" formatCode="0.0">
                  <c:v>374.625</c:v>
                </c:pt>
                <c:pt idx="43">
                  <c:v>87.624999999999986</c:v>
                </c:pt>
                <c:pt idx="44">
                  <c:v>1</c:v>
                </c:pt>
                <c:pt idx="45">
                  <c:v>1</c:v>
                </c:pt>
                <c:pt idx="46">
                  <c:v>3.625</c:v>
                </c:pt>
                <c:pt idx="47">
                  <c:v>1.125</c:v>
                </c:pt>
                <c:pt idx="4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101104"/>
        <c:axId val="998102736"/>
      </c:lineChart>
      <c:dateAx>
        <c:axId val="99810110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98102736"/>
        <c:crosses val="autoZero"/>
        <c:auto val="1"/>
        <c:lblOffset val="100"/>
        <c:baseTimeUnit val="days"/>
      </c:dateAx>
      <c:valAx>
        <c:axId val="998102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Mean Number Adult whiteflies per Trap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998101104"/>
        <c:crossesAt val="39875"/>
        <c:crossBetween val="between"/>
      </c:valAx>
    </c:plotArea>
    <c:legend>
      <c:legendPos val="r"/>
      <c:layout>
        <c:manualLayout>
          <c:xMode val="edge"/>
          <c:yMode val="edge"/>
          <c:x val="0.81913042043885598"/>
          <c:y val="8.2554097681300204E-2"/>
          <c:w val="0.12708147482391199"/>
          <c:h val="0.213299619567950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C3E1DE-1D98-42F9-BF4C-E055F740B055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750"/>
            <a:ext cx="3067050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21750"/>
            <a:ext cx="3067050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3DE91C-2F3B-4F3A-AE42-14F959139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16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5463" cy="469900"/>
          </a:xfrm>
          <a:prstGeom prst="rect">
            <a:avLst/>
          </a:prstGeom>
        </p:spPr>
        <p:txBody>
          <a:bodyPr vert="horz" lIns="94095" tIns="47047" rIns="94095" bIns="47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0025" y="0"/>
            <a:ext cx="3065463" cy="469900"/>
          </a:xfrm>
          <a:prstGeom prst="rect">
            <a:avLst/>
          </a:prstGeom>
        </p:spPr>
        <p:txBody>
          <a:bodyPr vert="horz" lIns="94095" tIns="47047" rIns="94095" bIns="47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BF8BCF-0CBF-4618-A850-EEE786A0CFA5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95" tIns="47047" rIns="94095" bIns="4704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60875"/>
            <a:ext cx="5661025" cy="4227513"/>
          </a:xfrm>
          <a:prstGeom prst="rect">
            <a:avLst/>
          </a:prstGeom>
        </p:spPr>
        <p:txBody>
          <a:bodyPr vert="horz" lIns="94095" tIns="47047" rIns="94095" bIns="4704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750"/>
            <a:ext cx="3065463" cy="469900"/>
          </a:xfrm>
          <a:prstGeom prst="rect">
            <a:avLst/>
          </a:prstGeom>
        </p:spPr>
        <p:txBody>
          <a:bodyPr vert="horz" lIns="94095" tIns="47047" rIns="94095" bIns="47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0025" y="8921750"/>
            <a:ext cx="3065463" cy="469900"/>
          </a:xfrm>
          <a:prstGeom prst="rect">
            <a:avLst/>
          </a:prstGeom>
        </p:spPr>
        <p:txBody>
          <a:bodyPr vert="horz" lIns="94095" tIns="47047" rIns="94095" bIns="47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385F15-F3ED-43F4-AFB2-5C7F79B4A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12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9248-C8CD-4057-B683-A72474BB24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9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85F15-F3ED-43F4-AFB2-5C7F79B4A5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85F15-F3ED-43F4-AFB2-5C7F79B4A5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85F15-F3ED-43F4-AFB2-5C7F79B4A5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85F15-F3ED-43F4-AFB2-5C7F79B4A5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8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85F15-F3ED-43F4-AFB2-5C7F79B4A5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3925"/>
            <a:r>
              <a:rPr lang="en-US" altLang="en-US" smtClean="0"/>
              <a:t>Photos: Holly Glenn, UF/IFAS</a:t>
            </a:r>
          </a:p>
          <a:p>
            <a:pPr defTabSz="923925"/>
            <a:endParaRPr lang="en-US" altLang="en-US" smtClean="0"/>
          </a:p>
          <a:p>
            <a:pPr defTabSz="923925"/>
            <a:r>
              <a:rPr lang="en-US" altLang="en-US" smtClean="0"/>
              <a:t>The ficus whitefly was first observed in 2007.  It is a typical looking whitefly that feeds only on ficus.  The life cycle under laboratory conditions is close to 4 weeks.  You can see monthly peaks of adults flying.  Generally populations drop during the winter months.  Adults only live a few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7EB9A-0BCD-49D9-AEEA-9E17DE8E39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4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667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184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7B9F-0AAD-4C17-BFD0-FE0DA01AD80F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24CC-8E17-4F8E-B98C-70660591E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784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CFE9-4561-4577-82CE-F50B46998BFE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0195-0244-41E4-967C-3EC2DF93F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0220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4C54-9068-4225-93E9-A96104921FBE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C7A0-E930-4966-88E1-2BF645BEA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5211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A62-1099-45D4-BFC7-E182B1F094F9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BD15-DC15-42A7-AF84-4CB3E27B2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3430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D0B5-90BD-4B0F-9F79-BDF62AC2A1EF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6AB9-1021-4596-B144-443B91A23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4462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8B67-40DE-4757-8FD5-48027863738E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E843-4DD9-4684-ACBA-2DCCAD09F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9314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78C3-5D87-48BA-B961-15D640183039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214C-0991-4D3B-B819-07C460783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712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CD70-C9F2-4086-978A-17AD02D3718A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3514-75D7-4ED6-B1E0-E78E96002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299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D585-37AF-4D93-9F67-926218D01C41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EF6A-90DC-4802-A235-19CC29DEB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1211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D9A9-CD16-4248-BBB9-7D0D24FD54AB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3AA30-F753-483D-A13D-C6844ADB8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412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1D37-C08B-4BD0-8DD2-925299E030E0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CFE3-71FD-47F4-BA0F-411822AD7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803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F1DE"/>
            </a:gs>
            <a:gs pos="74001">
              <a:srgbClr val="EBF1DE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2B3EF-BC25-4E96-88EF-3E9E2BEAD64B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0D3B7B-93F3-40F6-BB63-0E9A28806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whitefly 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-269177" y="155448"/>
            <a:ext cx="4329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Whiteflies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76" y="5175197"/>
            <a:ext cx="4956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Catharine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Mannion, Ph.D.</a:t>
            </a:r>
            <a:endParaRPr lang="en-US" sz="2400" b="1" dirty="0">
              <a:solidFill>
                <a:schemeClr val="accent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University of Florida/IFAS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Tropical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Res.  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and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Edu. 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Center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cmannion@ufl.edu</a:t>
            </a:r>
            <a:endParaRPr lang="en-US" sz="2400" b="1" dirty="0">
              <a:solidFill>
                <a:schemeClr val="accent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C:\Users\cmannion\Desktop\IFAS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66" y="6130380"/>
            <a:ext cx="1856232" cy="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DSCN156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2875"/>
            <a:ext cx="9072563" cy="671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77825" y="136525"/>
            <a:ext cx="8461375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cs typeface="Arial" charset="0"/>
              </a:rPr>
              <a:t>Natural Enemies Observed </a:t>
            </a:r>
            <a:br>
              <a:rPr lang="en-US" altLang="en-US" b="1" smtClean="0">
                <a:cs typeface="Arial" charset="0"/>
              </a:rPr>
            </a:br>
            <a:r>
              <a:rPr lang="en-US" altLang="en-US" b="1" smtClean="0">
                <a:cs typeface="Arial" charset="0"/>
              </a:rPr>
              <a:t>in the Landscape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half" idx="4294967295"/>
          </p:nvPr>
        </p:nvSpPr>
        <p:spPr>
          <a:xfrm>
            <a:off x="5751513" y="1447800"/>
            <a:ext cx="3232150" cy="5157788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cs typeface="Arial" charset="0"/>
              </a:rPr>
              <a:t>Encarsia protransvena</a:t>
            </a:r>
          </a:p>
          <a:p>
            <a:pPr eaLnBrk="1" hangingPunct="1"/>
            <a:endParaRPr lang="en-US" altLang="en-US" b="1" i="1" smtClean="0">
              <a:cs typeface="Arial" charset="0"/>
            </a:endParaRPr>
          </a:p>
          <a:p>
            <a:pPr eaLnBrk="1" hangingPunct="1"/>
            <a:endParaRPr lang="en-US" altLang="en-US" b="1" i="1" smtClean="0">
              <a:cs typeface="Arial" charset="0"/>
            </a:endParaRPr>
          </a:p>
          <a:p>
            <a:pPr eaLnBrk="1" hangingPunct="1"/>
            <a:endParaRPr lang="en-US" altLang="en-US" b="1" i="1" smtClean="0">
              <a:cs typeface="Arial" charset="0"/>
            </a:endParaRPr>
          </a:p>
          <a:p>
            <a:pPr eaLnBrk="1" hangingPunct="1"/>
            <a:r>
              <a:rPr lang="en-US" altLang="en-US" b="1" i="1" smtClean="0">
                <a:cs typeface="Arial" charset="0"/>
              </a:rPr>
              <a:t>Amitus bennetti</a:t>
            </a:r>
          </a:p>
          <a:p>
            <a:pPr eaLnBrk="1" hangingPunct="1"/>
            <a:endParaRPr lang="en-US" altLang="en-US" b="1" i="1" smtClean="0">
              <a:cs typeface="Arial" charset="0"/>
            </a:endParaRPr>
          </a:p>
          <a:p>
            <a:pPr eaLnBrk="1" hangingPunct="1"/>
            <a:endParaRPr lang="en-US" altLang="en-US" smtClean="0">
              <a:cs typeface="Arial" charset="0"/>
            </a:endParaRPr>
          </a:p>
        </p:txBody>
      </p:sp>
      <p:sp>
        <p:nvSpPr>
          <p:cNvPr id="11268" name="TextBox 13"/>
          <p:cNvSpPr>
            <a:spLocks noGrp="1" noChangeArrowheads="1"/>
          </p:cNvSpPr>
          <p:nvPr>
            <p:ph sz="quarter" idx="4294967295"/>
          </p:nvPr>
        </p:nvSpPr>
        <p:spPr>
          <a:xfrm>
            <a:off x="207963" y="1447800"/>
            <a:ext cx="3708400" cy="5830888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b="1" i="1" smtClean="0">
                <a:cs typeface="Arial" charset="0"/>
              </a:rPr>
              <a:t>Harmonia axyridis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i="1" smtClean="0">
                <a:cs typeface="Arial" charset="0"/>
              </a:rPr>
              <a:t>Olla v-nigrum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i="1" smtClean="0">
                <a:cs typeface="Arial" charset="0"/>
              </a:rPr>
              <a:t>Exochomus childreni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i="1" smtClean="0">
                <a:cs typeface="Arial" charset="0"/>
              </a:rPr>
              <a:t>Chilocorus nigritis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i="1" smtClean="0">
                <a:cs typeface="Arial" charset="0"/>
              </a:rPr>
              <a:t>Curinus coeruleus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i="1" smtClean="0">
              <a:cs typeface="Arial" charset="0"/>
            </a:endParaRPr>
          </a:p>
        </p:txBody>
      </p:sp>
      <p:pic>
        <p:nvPicPr>
          <p:cNvPr id="10" name="Picture 12" descr="DSCN98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1760560" cy="155782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F:\photos Feb 08\Temporary File Cache\Singhiella simplex\new Singhiella parasitoid prob Amitus bennetti\DSCN2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2756848" cy="15694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0" descr="F:\photos Feb 08\Temporary File Cache\Singhiella simplex\whitefly pred\Harmonia axyridis ID#E2007-8492-3\DSCN15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12" y="1353278"/>
            <a:ext cx="1254690" cy="9410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1" descr="F:\photos Feb 08\Temporary File Cache\Singhiella simplex\whitefly pred\Olla v-nigrum\DSCN17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41" y="2486835"/>
            <a:ext cx="1255593" cy="9416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Content Placeholder 3" descr="DSCN144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79" y="3579758"/>
            <a:ext cx="1268629" cy="95147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8" descr="F:\photos Feb 08\Temporary File Cache\Singhiella simplex\whitefly pred\Chilocorus nigritis\DSCN175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19" y="4720918"/>
            <a:ext cx="1241596" cy="9311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4" descr="DSCN144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67" y="5807045"/>
            <a:ext cx="1224301" cy="91822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0" y="6613525"/>
            <a:ext cx="1947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Photo: H. Glenn, UF/IFAS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 smtClean="0">
                <a:latin typeface="Arial" charset="0"/>
                <a:cs typeface="Arial" charset="0"/>
              </a:rPr>
              <a:t>Natural Enemies Observed in the Landscape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292225"/>
            <a:ext cx="4040188" cy="4543425"/>
          </a:xfrm>
        </p:spPr>
        <p:txBody>
          <a:bodyPr/>
          <a:lstStyle/>
          <a:p>
            <a:r>
              <a:rPr lang="en-US" altLang="en-US" b="1" i="1" smtClean="0">
                <a:latin typeface="Arial" charset="0"/>
                <a:cs typeface="Arial" charset="0"/>
              </a:rPr>
              <a:t>Encarsia protransvena</a:t>
            </a:r>
          </a:p>
          <a:p>
            <a:endParaRPr lang="en-US" altLang="en-US" b="1" i="1" smtClean="0">
              <a:latin typeface="Arial" charset="0"/>
              <a:cs typeface="Arial" charset="0"/>
            </a:endParaRPr>
          </a:p>
          <a:p>
            <a:endParaRPr lang="en-US" altLang="en-US" b="1" i="1" smtClean="0">
              <a:latin typeface="Arial" charset="0"/>
              <a:cs typeface="Arial" charset="0"/>
            </a:endParaRPr>
          </a:p>
          <a:p>
            <a:endParaRPr lang="en-US" altLang="en-US" b="1" i="1" smtClean="0">
              <a:latin typeface="Arial" charset="0"/>
              <a:cs typeface="Arial" charset="0"/>
            </a:endParaRPr>
          </a:p>
          <a:p>
            <a:r>
              <a:rPr lang="en-US" altLang="en-US" b="1" i="1" smtClean="0">
                <a:latin typeface="Arial" charset="0"/>
                <a:cs typeface="Arial" charset="0"/>
              </a:rPr>
              <a:t>Amitus bennetti</a:t>
            </a:r>
          </a:p>
          <a:p>
            <a:endParaRPr lang="en-US" altLang="en-US" b="1" i="1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2292" name="TextBox 13"/>
          <p:cNvSpPr>
            <a:spLocks noGrp="1" noChangeArrowheads="1"/>
          </p:cNvSpPr>
          <p:nvPr>
            <p:ph sz="quarter" idx="4294967295"/>
          </p:nvPr>
        </p:nvSpPr>
        <p:spPr>
          <a:xfrm>
            <a:off x="4267200" y="1349375"/>
            <a:ext cx="4005263" cy="5508625"/>
          </a:xfrm>
        </p:spPr>
        <p:txBody>
          <a:bodyPr>
            <a:spAutoFit/>
          </a:bodyPr>
          <a:lstStyle/>
          <a:p>
            <a:r>
              <a:rPr lang="en-US" altLang="en-US" b="1" i="1" smtClean="0">
                <a:latin typeface="Arial" charset="0"/>
                <a:cs typeface="Arial" charset="0"/>
              </a:rPr>
              <a:t>Harmonia axyridis</a:t>
            </a:r>
          </a:p>
          <a:p>
            <a:r>
              <a:rPr lang="en-US" altLang="en-US" b="1" i="1" smtClean="0">
                <a:latin typeface="Arial" charset="0"/>
                <a:cs typeface="Arial" charset="0"/>
              </a:rPr>
              <a:t>Olla v-nigrum</a:t>
            </a:r>
          </a:p>
          <a:p>
            <a:r>
              <a:rPr lang="en-US" altLang="en-US" b="1" i="1" smtClean="0">
                <a:latin typeface="Arial" charset="0"/>
                <a:cs typeface="Arial" charset="0"/>
              </a:rPr>
              <a:t>Exochomus childreni</a:t>
            </a:r>
          </a:p>
          <a:p>
            <a:r>
              <a:rPr lang="en-US" altLang="en-US" b="1" i="1" smtClean="0">
                <a:latin typeface="Arial" charset="0"/>
                <a:cs typeface="Arial" charset="0"/>
              </a:rPr>
              <a:t>Chilocorus nigritis</a:t>
            </a:r>
          </a:p>
          <a:p>
            <a:r>
              <a:rPr lang="en-US" altLang="en-US" b="1" i="1" smtClean="0">
                <a:latin typeface="Arial" charset="0"/>
                <a:cs typeface="Arial" charset="0"/>
              </a:rPr>
              <a:t>Curinus coeruleus</a:t>
            </a:r>
          </a:p>
          <a:p>
            <a:endParaRPr lang="en-US" altLang="en-US" b="1" i="1" smtClean="0">
              <a:latin typeface="Arial" charset="0"/>
              <a:cs typeface="Arial" charset="0"/>
            </a:endParaRPr>
          </a:p>
        </p:txBody>
      </p:sp>
      <p:pic>
        <p:nvPicPr>
          <p:cNvPr id="10" name="Picture 12" descr="DSCN98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90" y="2503074"/>
            <a:ext cx="1760560" cy="155782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F:\photos Feb 08\Temporary File Cache\Singhiella simplex\new Singhiella parasitoid prob Amitus bennetti\DSCN2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1" y="4861788"/>
            <a:ext cx="2756848" cy="15694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0" descr="F:\photos Feb 08\Temporary File Cache\Singhiella simplex\whitefly pred\Harmonia axyridis ID#E2007-8492-3\DSCN15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04" y="974904"/>
            <a:ext cx="1254690" cy="9410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1" descr="F:\photos Feb 08\Temporary File Cache\Singhiella simplex\whitefly pred\Olla v-nigrum\DSCN17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33" y="2108461"/>
            <a:ext cx="1255593" cy="9416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Content Placeholder 3" descr="DSCN144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71" y="3201384"/>
            <a:ext cx="1268629" cy="95147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8" descr="F:\photos Feb 08\Temporary File Cache\Singhiella simplex\whitefly pred\Chilocorus nigritis\DSCN175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11" y="4342544"/>
            <a:ext cx="1241596" cy="9311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4" descr="DSCN144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59" y="5428671"/>
            <a:ext cx="1224301" cy="91822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55563"/>
            <a:ext cx="7772400" cy="1143000"/>
          </a:xfrm>
        </p:spPr>
        <p:txBody>
          <a:bodyPr/>
          <a:lstStyle/>
          <a:p>
            <a:r>
              <a:rPr lang="en-US" altLang="en-US" sz="4000" b="1" smtClean="0">
                <a:latin typeface="Arial" charset="0"/>
                <a:cs typeface="Arial" charset="0"/>
              </a:rPr>
              <a:t>Ficus Hosts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727075" y="1011238"/>
            <a:ext cx="3810000" cy="44894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smtClean="0">
                <a:latin typeface="Arial" charset="0"/>
                <a:cs typeface="Arial" charset="0"/>
              </a:rPr>
              <a:t>Previously Reported </a:t>
            </a:r>
          </a:p>
          <a:p>
            <a:pPr algn="ctr">
              <a:buFontTx/>
              <a:buNone/>
            </a:pPr>
            <a:r>
              <a:rPr lang="en-US" altLang="en-US" sz="2400" b="1" smtClean="0">
                <a:latin typeface="Arial" charset="0"/>
                <a:cs typeface="Arial" charset="0"/>
              </a:rPr>
              <a:t>(other countries)</a:t>
            </a:r>
          </a:p>
          <a:p>
            <a:pPr>
              <a:buFontTx/>
              <a:buNone/>
            </a:pPr>
            <a:endParaRPr lang="en-US" altLang="en-US" sz="1200" b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i="1" smtClean="0">
                <a:latin typeface="Arial" charset="0"/>
                <a:cs typeface="Arial" charset="0"/>
              </a:rPr>
              <a:t>F. benjamina</a:t>
            </a:r>
          </a:p>
          <a:p>
            <a:pPr eaLnBrk="1" hangingPunct="1"/>
            <a:r>
              <a:rPr lang="en-US" altLang="en-US" i="1" smtClean="0">
                <a:latin typeface="Arial" charset="0"/>
                <a:cs typeface="Arial" charset="0"/>
              </a:rPr>
              <a:t>F. microcarpa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i="1" smtClean="0">
                <a:latin typeface="Arial" charset="0"/>
                <a:cs typeface="Arial" charset="0"/>
              </a:rPr>
              <a:t>F. aurea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i="1" smtClean="0">
                <a:latin typeface="Arial" charset="0"/>
                <a:cs typeface="Arial" charset="0"/>
              </a:rPr>
              <a:t>F. altissima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i="1" smtClean="0">
                <a:latin typeface="Arial" charset="0"/>
                <a:cs typeface="Arial" charset="0"/>
              </a:rPr>
              <a:t>F. bengalensis</a:t>
            </a:r>
          </a:p>
          <a:p>
            <a:pPr eaLnBrk="1" hangingPunct="1"/>
            <a:r>
              <a:rPr lang="en-US" altLang="en-US" i="1" smtClean="0">
                <a:latin typeface="Arial" charset="0"/>
                <a:cs typeface="Arial" charset="0"/>
              </a:rPr>
              <a:t>F. maclellandii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011238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smtClean="0">
                <a:latin typeface="Arial" charset="0"/>
                <a:cs typeface="Arial" charset="0"/>
              </a:rPr>
              <a:t>Tested </a:t>
            </a:r>
          </a:p>
          <a:p>
            <a:pPr algn="ctr">
              <a:buFontTx/>
              <a:buNone/>
            </a:pPr>
            <a:r>
              <a:rPr lang="en-US" altLang="en-US" sz="2400" b="1" smtClean="0">
                <a:latin typeface="Arial" charset="0"/>
                <a:cs typeface="Arial" charset="0"/>
              </a:rPr>
              <a:t>(Florida)</a:t>
            </a:r>
          </a:p>
          <a:p>
            <a:pPr algn="ctr">
              <a:buFontTx/>
              <a:buNone/>
            </a:pPr>
            <a:endParaRPr lang="en-US" altLang="en-US" sz="1200" b="1" smtClean="0">
              <a:latin typeface="Arial" charset="0"/>
              <a:cs typeface="Arial" charset="0"/>
            </a:endParaRPr>
          </a:p>
          <a:p>
            <a:r>
              <a:rPr lang="en-US" altLang="en-US" i="1" smtClean="0">
                <a:latin typeface="Arial" charset="0"/>
                <a:cs typeface="Arial" charset="0"/>
              </a:rPr>
              <a:t>F. benjamina</a:t>
            </a:r>
          </a:p>
          <a:p>
            <a:r>
              <a:rPr lang="en-US" altLang="en-US" i="1" smtClean="0">
                <a:latin typeface="Arial" charset="0"/>
                <a:cs typeface="Arial" charset="0"/>
              </a:rPr>
              <a:t>F. microcarpa</a:t>
            </a:r>
          </a:p>
          <a:p>
            <a:pPr marL="342900" lvl="1" indent="-342900">
              <a:buFontTx/>
              <a:buChar char="•"/>
            </a:pPr>
            <a:r>
              <a:rPr lang="en-US" altLang="en-US" sz="2800" i="1" smtClean="0">
                <a:latin typeface="Arial" charset="0"/>
                <a:cs typeface="Arial" charset="0"/>
              </a:rPr>
              <a:t>F. aurea </a:t>
            </a:r>
            <a:r>
              <a:rPr lang="en-US" altLang="en-US" sz="2800" smtClean="0">
                <a:latin typeface="Arial" charset="0"/>
                <a:cs typeface="Arial" charset="0"/>
              </a:rPr>
              <a:t>(native)</a:t>
            </a:r>
          </a:p>
          <a:p>
            <a:pPr marL="342900" lvl="1" indent="-342900">
              <a:buFontTx/>
              <a:buChar char="•"/>
            </a:pPr>
            <a:r>
              <a:rPr lang="en-US" altLang="en-US" sz="2800" i="1" smtClean="0">
                <a:latin typeface="Arial" charset="0"/>
                <a:cs typeface="Arial" charset="0"/>
              </a:rPr>
              <a:t>F. citrifolia </a:t>
            </a:r>
            <a:r>
              <a:rPr lang="en-US" altLang="en-US" sz="2800" smtClean="0">
                <a:latin typeface="Arial" charset="0"/>
                <a:cs typeface="Arial" charset="0"/>
              </a:rPr>
              <a:t>(native)</a:t>
            </a:r>
          </a:p>
          <a:p>
            <a:pPr marL="342900" lvl="1" indent="-342900">
              <a:buFontTx/>
              <a:buChar char="•"/>
            </a:pPr>
            <a:r>
              <a:rPr lang="en-US" altLang="en-US" sz="2800" i="1" smtClean="0">
                <a:latin typeface="Arial" charset="0"/>
                <a:cs typeface="Arial" charset="0"/>
              </a:rPr>
              <a:t>F. binnenjikii </a:t>
            </a:r>
            <a:r>
              <a:rPr lang="en-US" altLang="en-US" sz="2800" smtClean="0">
                <a:latin typeface="Arial" charset="0"/>
                <a:cs typeface="Arial" charset="0"/>
              </a:rPr>
              <a:t>“Alii”</a:t>
            </a:r>
          </a:p>
          <a:p>
            <a:pPr marL="342900" lvl="1" indent="-342900">
              <a:buFontTx/>
              <a:buChar char="•"/>
            </a:pPr>
            <a:endParaRPr lang="en-US" altLang="en-US" b="1" i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1" indent="-342900">
              <a:buFontTx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" name="Picture 4" descr="DSCN316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9" y="5275193"/>
            <a:ext cx="1187105" cy="158280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DSCN31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00" y="5254636"/>
            <a:ext cx="1202523" cy="1603363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DSCN316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39" y="5237018"/>
            <a:ext cx="1215737" cy="1620982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F. aureu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5" y="5264800"/>
            <a:ext cx="1194900" cy="15932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F. citrifoli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3" y="5219653"/>
            <a:ext cx="1228761" cy="163834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858838" y="2008188"/>
            <a:ext cx="34083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9350" y="2008188"/>
            <a:ext cx="340836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smtClean="0">
                <a:latin typeface="Arial" charset="0"/>
                <a:cs typeface="Arial" charset="0"/>
              </a:rPr>
              <a:t>Ficus Hosts </a:t>
            </a:r>
            <a:br>
              <a:rPr lang="en-US" sz="4000" b="1" smtClean="0">
                <a:latin typeface="Arial" charset="0"/>
                <a:cs typeface="Arial" charset="0"/>
              </a:rPr>
            </a:br>
            <a:r>
              <a:rPr lang="en-US" sz="4000" b="1" u="sng" smtClean="0">
                <a:latin typeface="Arial" charset="0"/>
                <a:cs typeface="Arial" charset="0"/>
              </a:rPr>
              <a:t>Not</a:t>
            </a:r>
            <a:r>
              <a:rPr lang="en-US" sz="4000" b="1" smtClean="0">
                <a:latin typeface="Arial" charset="0"/>
                <a:cs typeface="Arial" charset="0"/>
              </a:rPr>
              <a:t> Susceptible to the Whitefly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2260600" y="1682750"/>
            <a:ext cx="5521325" cy="4114800"/>
          </a:xfrm>
        </p:spPr>
        <p:txBody>
          <a:bodyPr/>
          <a:lstStyle/>
          <a:p>
            <a:r>
              <a:rPr lang="en-US" altLang="en-US" sz="2800" i="1" smtClean="0">
                <a:latin typeface="Arial" charset="0"/>
                <a:cs typeface="Arial" charset="0"/>
              </a:rPr>
              <a:t>F. microcarpa </a:t>
            </a:r>
            <a:r>
              <a:rPr lang="en-US" altLang="en-US" sz="2800" smtClean="0">
                <a:latin typeface="Arial" charset="0"/>
                <a:cs typeface="Arial" charset="0"/>
              </a:rPr>
              <a:t>“Green Island”</a:t>
            </a:r>
          </a:p>
          <a:p>
            <a:r>
              <a:rPr lang="en-US" altLang="en-US" sz="2800" i="1" smtClean="0">
                <a:latin typeface="Arial" charset="0"/>
                <a:cs typeface="Arial" charset="0"/>
              </a:rPr>
              <a:t>F. relig</a:t>
            </a:r>
            <a:r>
              <a:rPr lang="en-US" altLang="en-US" sz="2800" smtClean="0">
                <a:latin typeface="Arial" charset="0"/>
                <a:cs typeface="Arial" charset="0"/>
              </a:rPr>
              <a:t>iosa</a:t>
            </a:r>
          </a:p>
          <a:p>
            <a:r>
              <a:rPr lang="en-US" altLang="en-US" sz="2800" i="1" smtClean="0">
                <a:latin typeface="Arial" charset="0"/>
                <a:cs typeface="Arial" charset="0"/>
              </a:rPr>
              <a:t>F.  carica </a:t>
            </a:r>
            <a:r>
              <a:rPr lang="en-US" altLang="en-US" sz="2800" smtClean="0">
                <a:latin typeface="Arial" charset="0"/>
                <a:cs typeface="Arial" charset="0"/>
              </a:rPr>
              <a:t>(edible fig)</a:t>
            </a:r>
          </a:p>
          <a:p>
            <a:r>
              <a:rPr lang="en-US" altLang="en-US" sz="2800" i="1" smtClean="0">
                <a:latin typeface="Arial" charset="0"/>
                <a:cs typeface="Arial" charset="0"/>
              </a:rPr>
              <a:t>F. lyrata</a:t>
            </a:r>
          </a:p>
          <a:p>
            <a:r>
              <a:rPr lang="en-US" altLang="en-US" sz="2800" i="1" smtClean="0">
                <a:latin typeface="Arial" charset="0"/>
                <a:cs typeface="Arial" charset="0"/>
              </a:rPr>
              <a:t>F. pumila </a:t>
            </a:r>
            <a:r>
              <a:rPr lang="en-US" altLang="en-US" sz="2800" smtClean="0">
                <a:latin typeface="Arial" charset="0"/>
                <a:cs typeface="Arial" charset="0"/>
              </a:rPr>
              <a:t>(= </a:t>
            </a:r>
            <a:r>
              <a:rPr lang="en-US" altLang="en-US" sz="2800" i="1" smtClean="0">
                <a:latin typeface="Arial" charset="0"/>
                <a:cs typeface="Arial" charset="0"/>
              </a:rPr>
              <a:t>F. repens</a:t>
            </a:r>
            <a:r>
              <a:rPr lang="en-US" altLang="en-US" sz="280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altLang="en-US" sz="2800" i="1" smtClean="0">
                <a:latin typeface="Arial" charset="0"/>
                <a:cs typeface="Arial" charset="0"/>
              </a:rPr>
              <a:t>F. elastica </a:t>
            </a:r>
            <a:r>
              <a:rPr lang="en-US" altLang="en-US" sz="2800" smtClean="0">
                <a:latin typeface="Arial" charset="0"/>
                <a:cs typeface="Arial" charset="0"/>
              </a:rPr>
              <a:t>“Burgundy”</a:t>
            </a:r>
          </a:p>
        </p:txBody>
      </p:sp>
      <p:pic>
        <p:nvPicPr>
          <p:cNvPr id="7" name="Picture 6" descr="DSCN30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4505291"/>
            <a:ext cx="1453778" cy="1938371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DSCN30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95" y="4505291"/>
            <a:ext cx="1452401" cy="193653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DSCN314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3" y="2157412"/>
            <a:ext cx="1426857" cy="190247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Ficus caric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6" y="4823545"/>
            <a:ext cx="1450834" cy="193444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Ficus lyrat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70" y="4823545"/>
            <a:ext cx="1426805" cy="190240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F. pumila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61" y="2157412"/>
            <a:ext cx="1430084" cy="1906778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04800"/>
          <a:ext cx="9144004" cy="401955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46386"/>
                <a:gridCol w="839518"/>
                <a:gridCol w="884378"/>
                <a:gridCol w="869102"/>
                <a:gridCol w="869102"/>
                <a:gridCol w="869102"/>
                <a:gridCol w="948109"/>
                <a:gridCol w="1072769"/>
                <a:gridCol w="1072769"/>
                <a:gridCol w="1072769"/>
              </a:tblGrid>
              <a:tr h="70115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Damage rating (Average 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± SE) 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every 2 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weeks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Oct 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Nov 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Nov 20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Dec 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Dec 18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Jan 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Feb 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Feb </a:t>
                      </a:r>
                      <a:endParaRPr lang="en-U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3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</a:tr>
              <a:tr h="663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terminated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terminated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</a:tr>
              <a:tr h="663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07" marR="63207" marT="0" marB="0" anchor="ctr"/>
                </a:tc>
              </a:tr>
            </a:tbl>
          </a:graphicData>
        </a:graphic>
      </p:graphicFrame>
      <p:sp>
        <p:nvSpPr>
          <p:cNvPr id="15417" name="TextBox 10"/>
          <p:cNvSpPr txBox="1">
            <a:spLocks noChangeArrowheads="1"/>
          </p:cNvSpPr>
          <p:nvPr/>
        </p:nvSpPr>
        <p:spPr bwMode="auto">
          <a:xfrm>
            <a:off x="685800" y="6515100"/>
            <a:ext cx="1116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0 (no leaves)</a:t>
            </a:r>
          </a:p>
        </p:txBody>
      </p:sp>
      <p:sp>
        <p:nvSpPr>
          <p:cNvPr id="15418" name="Rectangle 11"/>
          <p:cNvSpPr>
            <a:spLocks noChangeArrowheads="1"/>
          </p:cNvSpPr>
          <p:nvPr/>
        </p:nvSpPr>
        <p:spPr bwMode="auto">
          <a:xfrm>
            <a:off x="2133600" y="6515100"/>
            <a:ext cx="922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 (1 -20%)</a:t>
            </a:r>
          </a:p>
        </p:txBody>
      </p:sp>
      <p:sp>
        <p:nvSpPr>
          <p:cNvPr id="15419" name="Rectangle 12"/>
          <p:cNvSpPr>
            <a:spLocks noChangeArrowheads="1"/>
          </p:cNvSpPr>
          <p:nvPr/>
        </p:nvSpPr>
        <p:spPr bwMode="auto">
          <a:xfrm>
            <a:off x="3476625" y="6511925"/>
            <a:ext cx="1019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2 (21 -40%)</a:t>
            </a:r>
          </a:p>
        </p:txBody>
      </p:sp>
      <p:sp>
        <p:nvSpPr>
          <p:cNvPr id="15420" name="Rectangle 13"/>
          <p:cNvSpPr>
            <a:spLocks noChangeArrowheads="1"/>
          </p:cNvSpPr>
          <p:nvPr/>
        </p:nvSpPr>
        <p:spPr bwMode="auto">
          <a:xfrm>
            <a:off x="4876800" y="6515100"/>
            <a:ext cx="1019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3 (41- 60%)</a:t>
            </a:r>
          </a:p>
        </p:txBody>
      </p:sp>
      <p:sp>
        <p:nvSpPr>
          <p:cNvPr id="15421" name="Rectangle 14"/>
          <p:cNvSpPr>
            <a:spLocks noChangeArrowheads="1"/>
          </p:cNvSpPr>
          <p:nvPr/>
        </p:nvSpPr>
        <p:spPr bwMode="auto">
          <a:xfrm>
            <a:off x="6248400" y="6511925"/>
            <a:ext cx="1019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4 (61- 80%)</a:t>
            </a:r>
          </a:p>
        </p:txBody>
      </p:sp>
      <p:sp>
        <p:nvSpPr>
          <p:cNvPr id="15422" name="Rectangle 15"/>
          <p:cNvSpPr>
            <a:spLocks noChangeArrowheads="1"/>
          </p:cNvSpPr>
          <p:nvPr/>
        </p:nvSpPr>
        <p:spPr bwMode="auto">
          <a:xfrm>
            <a:off x="7500938" y="6515100"/>
            <a:ext cx="118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5 (81 – 100%)</a:t>
            </a:r>
          </a:p>
        </p:txBody>
      </p:sp>
      <p:pic>
        <p:nvPicPr>
          <p:cNvPr id="41042" name="Picture 19" descr="P2 S1 (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83138"/>
            <a:ext cx="1152525" cy="173196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3" name="Picture 15" descr="P2 S1 (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62500"/>
            <a:ext cx="1219200" cy="17526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4" name="Picture 15" descr="P2 S1 (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62500"/>
            <a:ext cx="1219200" cy="17272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5" name="Picture 15" descr="P2 S1 (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62500"/>
            <a:ext cx="1219200" cy="17526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6" name="Picture 88" descr="K:\P2 &amp; CP S1 (02.15.08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762500"/>
            <a:ext cx="1222375" cy="173672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7" name="Picture 15" descr="P2 S1 (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4743450"/>
            <a:ext cx="1239837" cy="17526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altLang="en-US" sz="4000" b="1" smtClean="0">
                <a:latin typeface="Arial" charset="0"/>
                <a:cs typeface="Arial" charset="0"/>
              </a:rPr>
              <a:t>Laboratory Bioassay</a:t>
            </a:r>
          </a:p>
        </p:txBody>
      </p:sp>
      <p:sp>
        <p:nvSpPr>
          <p:cNvPr id="16387" name="Content Placeholder 7"/>
          <p:cNvSpPr>
            <a:spLocks noGrp="1"/>
          </p:cNvSpPr>
          <p:nvPr>
            <p:ph idx="1"/>
          </p:nvPr>
        </p:nvSpPr>
        <p:spPr>
          <a:xfrm>
            <a:off x="685800" y="149066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Standard petri plate with a small hole placed on a container of water; cutting or leaf placed in the plate with the stem or root placed in the hole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" name="Picture 3" descr="DSCN35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6200"/>
            <a:ext cx="3657600" cy="27432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DSCN35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3657600" cy="2743200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636838" y="2590800"/>
            <a:ext cx="3949700" cy="1143000"/>
          </a:xfrm>
        </p:spPr>
        <p:txBody>
          <a:bodyPr/>
          <a:lstStyle/>
          <a:p>
            <a:r>
              <a:rPr lang="en-US" altLang="en-US" sz="3200" b="1" smtClean="0">
                <a:latin typeface="Arial" charset="0"/>
                <a:cs typeface="Arial" charset="0"/>
              </a:rPr>
              <a:t>Ficus Whitefly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r>
              <a:rPr lang="en-US" altLang="en-US" sz="3200" b="1" smtClean="0">
                <a:latin typeface="Arial" charset="0"/>
                <a:cs typeface="Arial" charset="0"/>
              </a:rPr>
              <a:t>Life Cycle</a:t>
            </a:r>
          </a:p>
        </p:txBody>
      </p:sp>
      <p:pic>
        <p:nvPicPr>
          <p:cNvPr id="17411" name="Picture 7" descr="DSCN1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33350"/>
            <a:ext cx="24320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6"/>
          <p:cNvSpPr>
            <a:spLocks noChangeArrowheads="1"/>
          </p:cNvSpPr>
          <p:nvPr/>
        </p:nvSpPr>
        <p:spPr bwMode="auto">
          <a:xfrm rot="-5400000">
            <a:off x="8203407" y="5917406"/>
            <a:ext cx="1636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Photo: H. Glenn, UF/IFAS</a:t>
            </a:r>
          </a:p>
        </p:txBody>
      </p:sp>
      <p:pic>
        <p:nvPicPr>
          <p:cNvPr id="17413" name="Picture 13" descr="DSCN1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693988"/>
            <a:ext cx="25495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2133600" y="1905000"/>
            <a:ext cx="157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Adult Whitefly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(2-4 days)</a:t>
            </a:r>
          </a:p>
        </p:txBody>
      </p:sp>
      <p:sp>
        <p:nvSpPr>
          <p:cNvPr id="17415" name="TextBox 21"/>
          <p:cNvSpPr txBox="1">
            <a:spLocks noChangeArrowheads="1"/>
          </p:cNvSpPr>
          <p:nvPr/>
        </p:nvSpPr>
        <p:spPr bwMode="auto">
          <a:xfrm>
            <a:off x="6096000" y="1905000"/>
            <a:ext cx="104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Eggs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(10 days)</a:t>
            </a:r>
          </a:p>
        </p:txBody>
      </p:sp>
      <p:sp>
        <p:nvSpPr>
          <p:cNvPr id="17416" name="TextBox 22"/>
          <p:cNvSpPr txBox="1">
            <a:spLocks noChangeArrowheads="1"/>
          </p:cNvSpPr>
          <p:nvPr/>
        </p:nvSpPr>
        <p:spPr bwMode="auto">
          <a:xfrm>
            <a:off x="6781800" y="4495800"/>
            <a:ext cx="193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</a:t>
            </a:r>
            <a:r>
              <a:rPr lang="en-US" altLang="en-US" sz="1800" b="1" baseline="30000"/>
              <a:t>st</a:t>
            </a:r>
            <a:r>
              <a:rPr lang="en-US" altLang="en-US" sz="1800" b="1"/>
              <a:t> instar – crawler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(4.2  days)</a:t>
            </a: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2819400" y="6135688"/>
            <a:ext cx="4189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</a:t>
            </a:r>
            <a:r>
              <a:rPr lang="en-US" altLang="en-US" sz="1800" b="1" baseline="30000"/>
              <a:t>nd</a:t>
            </a:r>
            <a:r>
              <a:rPr lang="en-US" altLang="en-US" sz="1800" b="1"/>
              <a:t>-3</a:t>
            </a:r>
            <a:r>
              <a:rPr lang="en-US" altLang="en-US" sz="1800" b="1" baseline="30000"/>
              <a:t>rd</a:t>
            </a:r>
            <a:r>
              <a:rPr lang="en-US" altLang="en-US" sz="1800" b="1"/>
              <a:t> instars – nymphs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</a:t>
            </a:r>
            <a:r>
              <a:rPr lang="en-US" altLang="en-US" sz="1800" b="1" baseline="30000"/>
              <a:t>nd</a:t>
            </a:r>
            <a:r>
              <a:rPr lang="en-US" altLang="en-US" sz="1800" b="1"/>
              <a:t> instar – 3.7  days;  3</a:t>
            </a:r>
            <a:r>
              <a:rPr lang="en-US" altLang="en-US" sz="1800" b="1" baseline="30000"/>
              <a:t>rd</a:t>
            </a:r>
            <a:r>
              <a:rPr lang="en-US" altLang="en-US" sz="1800" b="1"/>
              <a:t> instar – 3. 3 days</a:t>
            </a:r>
          </a:p>
        </p:txBody>
      </p:sp>
      <p:sp>
        <p:nvSpPr>
          <p:cNvPr id="17418" name="TextBox 24"/>
          <p:cNvSpPr txBox="1">
            <a:spLocks noChangeArrowheads="1"/>
          </p:cNvSpPr>
          <p:nvPr/>
        </p:nvSpPr>
        <p:spPr bwMode="auto">
          <a:xfrm>
            <a:off x="533400" y="4495800"/>
            <a:ext cx="1989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4</a:t>
            </a:r>
            <a:r>
              <a:rPr lang="en-US" altLang="en-US" sz="1800" b="1" baseline="30000"/>
              <a:t>th</a:t>
            </a:r>
            <a:r>
              <a:rPr lang="en-US" altLang="en-US" sz="1800" b="1"/>
              <a:t> instar – puparia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(5.8 days)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343400" y="11430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6200000">
            <a:off x="838200" y="19050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flipH="1">
            <a:off x="1828800" y="53340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flipH="1">
            <a:off x="6553200" y="54102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7924800" y="20574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24" name="Picture 14" descr="DSCN12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059238"/>
            <a:ext cx="2249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Box 34"/>
          <p:cNvSpPr txBox="1">
            <a:spLocks noChangeArrowheads="1"/>
          </p:cNvSpPr>
          <p:nvPr/>
        </p:nvSpPr>
        <p:spPr bwMode="auto">
          <a:xfrm>
            <a:off x="4648200" y="41148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*2nd</a:t>
            </a:r>
          </a:p>
        </p:txBody>
      </p:sp>
      <p:pic>
        <p:nvPicPr>
          <p:cNvPr id="17426" name="Picture 20" descr="DSCN20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700338"/>
            <a:ext cx="247015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Box 21"/>
          <p:cNvSpPr txBox="1">
            <a:spLocks noChangeArrowheads="1"/>
          </p:cNvSpPr>
          <p:nvPr/>
        </p:nvSpPr>
        <p:spPr bwMode="auto">
          <a:xfrm>
            <a:off x="3503613" y="3657600"/>
            <a:ext cx="2179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Constant temperature (80º F)</a:t>
            </a:r>
          </a:p>
        </p:txBody>
      </p:sp>
      <p:sp>
        <p:nvSpPr>
          <p:cNvPr id="17428" name="TextBox 34"/>
          <p:cNvSpPr txBox="1">
            <a:spLocks noChangeArrowheads="1"/>
          </p:cNvSpPr>
          <p:nvPr/>
        </p:nvSpPr>
        <p:spPr bwMode="auto">
          <a:xfrm>
            <a:off x="3581400" y="45720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*3rd</a:t>
            </a:r>
          </a:p>
        </p:txBody>
      </p:sp>
      <p:pic>
        <p:nvPicPr>
          <p:cNvPr id="22" name="Picture 21" descr="DSCN222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136480"/>
            <a:ext cx="2415653" cy="1811740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33400" y="277813"/>
            <a:ext cx="82597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b="1" dirty="0" smtClean="0">
                <a:latin typeface="Arial" charset="0"/>
                <a:cs typeface="Arial" charset="0"/>
              </a:rPr>
              <a:t>Effect of Temperature on Length of Life Cycle</a:t>
            </a:r>
            <a:endParaRPr sz="36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</p:nvPr>
        </p:nvGraphicFramePr>
        <p:xfrm>
          <a:off x="549275" y="1601788"/>
          <a:ext cx="804545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Worksheet" r:id="rId3" imgW="8524943" imgH="4791165" progId="Excel.Sheet.8">
                  <p:embed/>
                </p:oleObj>
              </mc:Choice>
              <mc:Fallback>
                <p:oleObj name="Worksheet" r:id="rId3" imgW="8524943" imgH="47911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601788"/>
                        <a:ext cx="804545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667000" y="6096000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(68ºF)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724400" y="6096000"/>
            <a:ext cx="113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(80.6ºF)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962775" y="6096000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(86ºF)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9475" y="401638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Effect of Temperature on Egg Hatch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59" name="Content Placeholder 4"/>
          <p:cNvGraphicFramePr>
            <a:graphicFrameLocks noGrp="1"/>
          </p:cNvGraphicFramePr>
          <p:nvPr>
            <p:ph idx="1"/>
          </p:nvPr>
        </p:nvGraphicFramePr>
        <p:xfrm>
          <a:off x="663575" y="1600200"/>
          <a:ext cx="78168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Worksheet" r:id="rId3" imgW="8686800" imgH="5029200" progId="Excel.Sheet.8">
                  <p:embed/>
                </p:oleObj>
              </mc:Choice>
              <mc:Fallback>
                <p:oleObj name="Worksheet" r:id="rId3" imgW="8686800" imgH="5029200" progId="Excel.Shee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600200"/>
                        <a:ext cx="78168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575050" y="630396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(68ºF)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437188" y="6303963"/>
            <a:ext cx="113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(80.6ºF)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7361238" y="630396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(86ºF)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708150" y="630396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(59ºF)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L:\Holly pix 10-29-12\Homoptera\Whitefly\Singhiella simplex- ficus whitefly\damage\DSCN3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5" y="3394075"/>
            <a:ext cx="41306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+mj-lt"/>
                <a:cs typeface="+mn-cs"/>
              </a:rPr>
              <a:t>Ficus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+mj-lt"/>
                <a:cs typeface="+mn-cs"/>
              </a:rPr>
              <a:t>Whitefly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+mj-lt"/>
                <a:cs typeface="+mn-cs"/>
              </a:rPr>
              <a:t>Feeds only on ficus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+mj-lt"/>
                <a:cs typeface="+mn-cs"/>
              </a:rPr>
              <a:t>Leaf yellowing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+mj-lt"/>
                <a:cs typeface="+mn-cs"/>
              </a:rPr>
              <a:t>Leaf drop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+mj-lt"/>
                <a:cs typeface="+mn-cs"/>
              </a:rPr>
              <a:t>Dieback</a:t>
            </a:r>
          </a:p>
        </p:txBody>
      </p:sp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6953250" y="6502400"/>
            <a:ext cx="2033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Photo: H. Glenn,, UF/IFAS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685800" y="1936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rial" charset="0"/>
                <a:cs typeface="Arial" charset="0"/>
              </a:rPr>
              <a:t>Ficus Whitefly Trapping</a:t>
            </a:r>
          </a:p>
        </p:txBody>
      </p:sp>
      <p:sp>
        <p:nvSpPr>
          <p:cNvPr id="20483" name="Content Placeholder 10"/>
          <p:cNvSpPr>
            <a:spLocks noGrp="1"/>
          </p:cNvSpPr>
          <p:nvPr>
            <p:ph idx="1"/>
          </p:nvPr>
        </p:nvSpPr>
        <p:spPr>
          <a:xfrm>
            <a:off x="4165600" y="4635500"/>
            <a:ext cx="4787900" cy="2011363"/>
          </a:xfrm>
        </p:spPr>
        <p:txBody>
          <a:bodyPr/>
          <a:lstStyle/>
          <a:p>
            <a:pPr eaLnBrk="1" hangingPunct="1"/>
            <a:r>
              <a:rPr lang="en-US" altLang="en-US" sz="2400" i="1" smtClean="0">
                <a:latin typeface="Arial" charset="0"/>
                <a:cs typeface="Arial" charset="0"/>
              </a:rPr>
              <a:t>Ficus benjamina</a:t>
            </a:r>
          </a:p>
          <a:p>
            <a:pPr eaLnBrk="1" hangingPunct="1"/>
            <a:r>
              <a:rPr lang="en-US" altLang="en-US" sz="2400" smtClean="0">
                <a:latin typeface="Arial" charset="0"/>
                <a:cs typeface="Arial" charset="0"/>
              </a:rPr>
              <a:t>Isolated area</a:t>
            </a:r>
          </a:p>
          <a:p>
            <a:pPr eaLnBrk="1" hangingPunct="1"/>
            <a:r>
              <a:rPr lang="en-US" altLang="en-US" sz="2400" smtClean="0">
                <a:latin typeface="Arial" charset="0"/>
                <a:cs typeface="Arial" charset="0"/>
              </a:rPr>
              <a:t>Sticky traps for adult whiteflies</a:t>
            </a:r>
          </a:p>
          <a:p>
            <a:pPr eaLnBrk="1" hangingPunct="1"/>
            <a:r>
              <a:rPr lang="en-US" altLang="en-US" sz="2400" smtClean="0">
                <a:latin typeface="Arial" charset="0"/>
                <a:cs typeface="Arial" charset="0"/>
              </a:rPr>
              <a:t>Defoliation</a:t>
            </a:r>
          </a:p>
        </p:txBody>
      </p:sp>
      <p:pic>
        <p:nvPicPr>
          <p:cNvPr id="5" name="Picture 4" descr="DSCN546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352800" cy="25146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trap 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4191000" cy="314325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DSCN547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3352800" cy="2514600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5288" y="3541713"/>
            <a:ext cx="3727450" cy="3021012"/>
            <a:chOff x="395786" y="3541596"/>
            <a:chExt cx="3727302" cy="3020620"/>
          </a:xfrm>
        </p:grpSpPr>
        <p:pic>
          <p:nvPicPr>
            <p:cNvPr id="6" name="Picture 5" descr="8-09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36" y="3541596"/>
              <a:ext cx="3383609" cy="253770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395786" y="6100551"/>
              <a:ext cx="37273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2"/>
                  </a:solidFill>
                </a:rPr>
                <a:t>August</a:t>
              </a:r>
              <a:r>
                <a:rPr lang="en-US" altLang="en-US" sz="1800"/>
                <a:t> – approx. 600/trap</a:t>
              </a:r>
            </a:p>
          </p:txBody>
        </p:sp>
      </p:grpSp>
      <p:grpSp>
        <p:nvGrpSpPr>
          <p:cNvPr id="21507" name="Group 15"/>
          <p:cNvGrpSpPr>
            <a:grpSpLocks/>
          </p:cNvGrpSpPr>
          <p:nvPr/>
        </p:nvGrpSpPr>
        <p:grpSpPr bwMode="auto">
          <a:xfrm>
            <a:off x="576263" y="231775"/>
            <a:ext cx="3436937" cy="3016250"/>
            <a:chOff x="575481" y="232011"/>
            <a:chExt cx="3437159" cy="3016072"/>
          </a:xfrm>
        </p:grpSpPr>
        <p:pic>
          <p:nvPicPr>
            <p:cNvPr id="5" name="Picture 4" descr="6-09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37" y="232011"/>
              <a:ext cx="3402842" cy="255213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517" name="TextBox 10"/>
            <p:cNvSpPr txBox="1">
              <a:spLocks noChangeArrowheads="1"/>
            </p:cNvSpPr>
            <p:nvPr/>
          </p:nvSpPr>
          <p:spPr bwMode="auto">
            <a:xfrm>
              <a:off x="575481" y="2786418"/>
              <a:ext cx="34371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2"/>
                  </a:solidFill>
                </a:rPr>
                <a:t>June</a:t>
              </a:r>
              <a:r>
                <a:rPr lang="en-US" altLang="en-US" sz="1800"/>
                <a:t> – approx. 100/trap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99000" y="231775"/>
            <a:ext cx="4035425" cy="3046413"/>
            <a:chOff x="4699489" y="232011"/>
            <a:chExt cx="4035079" cy="3045642"/>
          </a:xfrm>
        </p:grpSpPr>
        <p:pic>
          <p:nvPicPr>
            <p:cNvPr id="7" name="Picture 6" descr="10-09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120" y="232011"/>
              <a:ext cx="3402842" cy="255213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515" name="TextBox 11"/>
            <p:cNvSpPr txBox="1">
              <a:spLocks noChangeArrowheads="1"/>
            </p:cNvSpPr>
            <p:nvPr/>
          </p:nvSpPr>
          <p:spPr bwMode="auto">
            <a:xfrm>
              <a:off x="4699489" y="2815988"/>
              <a:ext cx="40350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2"/>
                  </a:solidFill>
                </a:rPr>
                <a:t>October</a:t>
              </a:r>
              <a:r>
                <a:rPr lang="en-US" altLang="en-US" sz="1800"/>
                <a:t> – approx. 1600/trap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646613" y="3541713"/>
            <a:ext cx="4276725" cy="3000375"/>
            <a:chOff x="4647063" y="3541596"/>
            <a:chExt cx="4275529" cy="3000146"/>
          </a:xfrm>
        </p:grpSpPr>
        <p:pic>
          <p:nvPicPr>
            <p:cNvPr id="9" name="Picture 8" descr="1-10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45157" y="3541596"/>
              <a:ext cx="3370997" cy="252824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513" name="TextBox 12"/>
            <p:cNvSpPr txBox="1">
              <a:spLocks noChangeArrowheads="1"/>
            </p:cNvSpPr>
            <p:nvPr/>
          </p:nvSpPr>
          <p:spPr bwMode="auto">
            <a:xfrm>
              <a:off x="4647063" y="6080077"/>
              <a:ext cx="42755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2"/>
                  </a:solidFill>
                </a:rPr>
                <a:t>December</a:t>
              </a:r>
              <a:r>
                <a:rPr lang="en-US" altLang="en-US" sz="1800"/>
                <a:t> – approx. 800/trap </a:t>
              </a:r>
            </a:p>
          </p:txBody>
        </p:sp>
      </p:grpSp>
      <p:pic>
        <p:nvPicPr>
          <p:cNvPr id="15" name="Content Placeholder 3" descr="DSCN6940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413" y="481013"/>
            <a:ext cx="7219950" cy="5414962"/>
          </a:xfrm>
        </p:spPr>
      </p:pic>
      <p:sp>
        <p:nvSpPr>
          <p:cNvPr id="21511" name="Rectangle 16"/>
          <p:cNvSpPr>
            <a:spLocks noChangeArrowheads="1"/>
          </p:cNvSpPr>
          <p:nvPr/>
        </p:nvSpPr>
        <p:spPr bwMode="auto">
          <a:xfrm>
            <a:off x="0" y="6611938"/>
            <a:ext cx="1651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Photo: H. Glenn, UF/IFAS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050" y="785813"/>
            <a:ext cx="4600575" cy="1649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Ficus Whitefly Adult Flight Study</a:t>
            </a:r>
            <a:br>
              <a:rPr lang="en-US" b="1" dirty="0" smtClean="0"/>
            </a:br>
            <a:r>
              <a:rPr lang="en-US" sz="3600" b="1" dirty="0" smtClean="0"/>
              <a:t>(March 2009 – 2013)</a:t>
            </a:r>
            <a:endParaRPr lang="en-US" sz="36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84225" y="896938"/>
            <a:ext cx="7938" cy="51482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24"/>
          <p:cNvSpPr txBox="1">
            <a:spLocks noChangeArrowheads="1"/>
          </p:cNvSpPr>
          <p:nvPr/>
        </p:nvSpPr>
        <p:spPr bwMode="auto">
          <a:xfrm>
            <a:off x="41275" y="3127375"/>
            <a:ext cx="63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90’</a:t>
            </a:r>
          </a:p>
        </p:txBody>
      </p:sp>
      <p:sp>
        <p:nvSpPr>
          <p:cNvPr id="22533" name="TextBox 25"/>
          <p:cNvSpPr txBox="1">
            <a:spLocks noChangeArrowheads="1"/>
          </p:cNvSpPr>
          <p:nvPr/>
        </p:nvSpPr>
        <p:spPr bwMode="auto">
          <a:xfrm>
            <a:off x="209550" y="295275"/>
            <a:ext cx="104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North</a:t>
            </a:r>
          </a:p>
        </p:txBody>
      </p:sp>
      <p:sp>
        <p:nvSpPr>
          <p:cNvPr id="22534" name="TextBox 26"/>
          <p:cNvSpPr txBox="1">
            <a:spLocks noChangeArrowheads="1"/>
          </p:cNvSpPr>
          <p:nvPr/>
        </p:nvSpPr>
        <p:spPr bwMode="auto">
          <a:xfrm>
            <a:off x="233363" y="6062663"/>
            <a:ext cx="1036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South</a:t>
            </a:r>
          </a:p>
        </p:txBody>
      </p:sp>
      <p:grpSp>
        <p:nvGrpSpPr>
          <p:cNvPr id="22535" name="Group 36"/>
          <p:cNvGrpSpPr>
            <a:grpSpLocks/>
          </p:cNvGrpSpPr>
          <p:nvPr/>
        </p:nvGrpSpPr>
        <p:grpSpPr bwMode="auto">
          <a:xfrm>
            <a:off x="1860550" y="808038"/>
            <a:ext cx="1752600" cy="5387975"/>
            <a:chOff x="1943100" y="1066801"/>
            <a:chExt cx="1752600" cy="4522622"/>
          </a:xfrm>
        </p:grpSpPr>
        <p:pic>
          <p:nvPicPr>
            <p:cNvPr id="22538" name="Picture 14" descr="C:\Users\cmannion\AppData\Local\Microsoft\Windows\Temporary Internet Files\Content.IE5\PO2XSGK6\MC90010446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96520" y="3084881"/>
              <a:ext cx="4522622" cy="48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9" name="Group 47"/>
            <p:cNvGrpSpPr>
              <a:grpSpLocks/>
            </p:cNvGrpSpPr>
            <p:nvPr/>
          </p:nvGrpSpPr>
          <p:grpSpPr bwMode="auto">
            <a:xfrm>
              <a:off x="3238500" y="1371600"/>
              <a:ext cx="457200" cy="381000"/>
              <a:chOff x="3505200" y="1524000"/>
              <a:chExt cx="457200" cy="3810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505200" y="1524351"/>
                <a:ext cx="457200" cy="3811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562" name="TextBox 39"/>
              <p:cNvSpPr txBox="1">
                <a:spLocks noChangeArrowheads="1"/>
              </p:cNvSpPr>
              <p:nvPr/>
            </p:nvSpPr>
            <p:spPr bwMode="auto">
              <a:xfrm>
                <a:off x="3581400" y="1524000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4</a:t>
                </a:r>
              </a:p>
            </p:txBody>
          </p:sp>
        </p:grpSp>
        <p:grpSp>
          <p:nvGrpSpPr>
            <p:cNvPr id="22540" name="Group 54"/>
            <p:cNvGrpSpPr>
              <a:grpSpLocks/>
            </p:cNvGrpSpPr>
            <p:nvPr/>
          </p:nvGrpSpPr>
          <p:grpSpPr bwMode="auto">
            <a:xfrm>
              <a:off x="3238500" y="2514600"/>
              <a:ext cx="457200" cy="381000"/>
              <a:chOff x="3505200" y="1524000"/>
              <a:chExt cx="457200" cy="3810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505200" y="1524666"/>
                <a:ext cx="457200" cy="37977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560" name="TextBox 56"/>
              <p:cNvSpPr txBox="1">
                <a:spLocks noChangeArrowheads="1"/>
              </p:cNvSpPr>
              <p:nvPr/>
            </p:nvSpPr>
            <p:spPr bwMode="auto">
              <a:xfrm>
                <a:off x="3581400" y="1524000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3</a:t>
                </a:r>
              </a:p>
            </p:txBody>
          </p:sp>
        </p:grpSp>
        <p:grpSp>
          <p:nvGrpSpPr>
            <p:cNvPr id="22541" name="Group 57"/>
            <p:cNvGrpSpPr>
              <a:grpSpLocks/>
            </p:cNvGrpSpPr>
            <p:nvPr/>
          </p:nvGrpSpPr>
          <p:grpSpPr bwMode="auto">
            <a:xfrm>
              <a:off x="3238500" y="3733800"/>
              <a:ext cx="457200" cy="381000"/>
              <a:chOff x="3505200" y="1524000"/>
              <a:chExt cx="457200" cy="3810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505200" y="1523402"/>
                <a:ext cx="457200" cy="3811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558" name="TextBox 59"/>
              <p:cNvSpPr txBox="1">
                <a:spLocks noChangeArrowheads="1"/>
              </p:cNvSpPr>
              <p:nvPr/>
            </p:nvSpPr>
            <p:spPr bwMode="auto">
              <a:xfrm>
                <a:off x="3581400" y="1524000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2</a:t>
                </a:r>
              </a:p>
            </p:txBody>
          </p:sp>
        </p:grpSp>
        <p:grpSp>
          <p:nvGrpSpPr>
            <p:cNvPr id="22542" name="Group 60"/>
            <p:cNvGrpSpPr>
              <a:grpSpLocks/>
            </p:cNvGrpSpPr>
            <p:nvPr/>
          </p:nvGrpSpPr>
          <p:grpSpPr bwMode="auto">
            <a:xfrm>
              <a:off x="3238500" y="5029200"/>
              <a:ext cx="457200" cy="381000"/>
              <a:chOff x="3505200" y="1524000"/>
              <a:chExt cx="457200" cy="38100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505200" y="1524558"/>
                <a:ext cx="457200" cy="3811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556" name="TextBox 62"/>
              <p:cNvSpPr txBox="1">
                <a:spLocks noChangeArrowheads="1"/>
              </p:cNvSpPr>
              <p:nvPr/>
            </p:nvSpPr>
            <p:spPr bwMode="auto">
              <a:xfrm>
                <a:off x="3581400" y="1524000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</a:t>
                </a:r>
              </a:p>
            </p:txBody>
          </p:sp>
        </p:grpSp>
        <p:grpSp>
          <p:nvGrpSpPr>
            <p:cNvPr id="22543" name="Group 63"/>
            <p:cNvGrpSpPr>
              <a:grpSpLocks/>
            </p:cNvGrpSpPr>
            <p:nvPr/>
          </p:nvGrpSpPr>
          <p:grpSpPr bwMode="auto">
            <a:xfrm>
              <a:off x="1943100" y="5029200"/>
              <a:ext cx="457200" cy="381000"/>
              <a:chOff x="3505200" y="1524000"/>
              <a:chExt cx="457200" cy="3810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505200" y="1524558"/>
                <a:ext cx="457200" cy="3811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554" name="TextBox 65"/>
              <p:cNvSpPr txBox="1">
                <a:spLocks noChangeArrowheads="1"/>
              </p:cNvSpPr>
              <p:nvPr/>
            </p:nvSpPr>
            <p:spPr bwMode="auto">
              <a:xfrm>
                <a:off x="3581400" y="1524000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8</a:t>
                </a:r>
              </a:p>
            </p:txBody>
          </p:sp>
        </p:grpSp>
        <p:grpSp>
          <p:nvGrpSpPr>
            <p:cNvPr id="22544" name="Group 66"/>
            <p:cNvGrpSpPr>
              <a:grpSpLocks/>
            </p:cNvGrpSpPr>
            <p:nvPr/>
          </p:nvGrpSpPr>
          <p:grpSpPr bwMode="auto">
            <a:xfrm>
              <a:off x="1943100" y="3733800"/>
              <a:ext cx="457200" cy="381000"/>
              <a:chOff x="3505200" y="1524000"/>
              <a:chExt cx="457200" cy="3810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505200" y="1523402"/>
                <a:ext cx="457200" cy="3811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552" name="TextBox 68"/>
              <p:cNvSpPr txBox="1">
                <a:spLocks noChangeArrowheads="1"/>
              </p:cNvSpPr>
              <p:nvPr/>
            </p:nvSpPr>
            <p:spPr bwMode="auto">
              <a:xfrm>
                <a:off x="3581400" y="1524000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7</a:t>
                </a:r>
              </a:p>
            </p:txBody>
          </p:sp>
        </p:grpSp>
        <p:grpSp>
          <p:nvGrpSpPr>
            <p:cNvPr id="22545" name="Group 69"/>
            <p:cNvGrpSpPr>
              <a:grpSpLocks/>
            </p:cNvGrpSpPr>
            <p:nvPr/>
          </p:nvGrpSpPr>
          <p:grpSpPr bwMode="auto">
            <a:xfrm>
              <a:off x="1943100" y="2514600"/>
              <a:ext cx="457200" cy="381000"/>
              <a:chOff x="3505200" y="1524000"/>
              <a:chExt cx="457200" cy="3810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505200" y="1524666"/>
                <a:ext cx="457200" cy="37977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550" name="TextBox 71"/>
              <p:cNvSpPr txBox="1">
                <a:spLocks noChangeArrowheads="1"/>
              </p:cNvSpPr>
              <p:nvPr/>
            </p:nvSpPr>
            <p:spPr bwMode="auto">
              <a:xfrm>
                <a:off x="3581400" y="1524000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6</a:t>
                </a:r>
              </a:p>
            </p:txBody>
          </p:sp>
        </p:grpSp>
        <p:grpSp>
          <p:nvGrpSpPr>
            <p:cNvPr id="22546" name="Group 72"/>
            <p:cNvGrpSpPr>
              <a:grpSpLocks/>
            </p:cNvGrpSpPr>
            <p:nvPr/>
          </p:nvGrpSpPr>
          <p:grpSpPr bwMode="auto">
            <a:xfrm>
              <a:off x="1943100" y="1371600"/>
              <a:ext cx="457200" cy="381000"/>
              <a:chOff x="3505200" y="1524000"/>
              <a:chExt cx="457200" cy="3810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505200" y="1524351"/>
                <a:ext cx="457200" cy="3811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548" name="TextBox 74"/>
              <p:cNvSpPr txBox="1">
                <a:spLocks noChangeArrowheads="1"/>
              </p:cNvSpPr>
              <p:nvPr/>
            </p:nvSpPr>
            <p:spPr bwMode="auto">
              <a:xfrm>
                <a:off x="3581400" y="1524000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5</a:t>
                </a:r>
              </a:p>
            </p:txBody>
          </p:sp>
        </p:grpSp>
      </p:grpSp>
      <p:pic>
        <p:nvPicPr>
          <p:cNvPr id="22536" name="Picture 3" descr="C:\Users\cmannion\Documents\Pests\Whiteflies\ficus\Research (Holly)\trapping\sticky tr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844800"/>
            <a:ext cx="4289425" cy="321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Box 38"/>
          <p:cNvSpPr txBox="1">
            <a:spLocks noChangeArrowheads="1"/>
          </p:cNvSpPr>
          <p:nvPr/>
        </p:nvSpPr>
        <p:spPr bwMode="auto">
          <a:xfrm>
            <a:off x="854075" y="2994025"/>
            <a:ext cx="1074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40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plants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0" y="0"/>
            <a:ext cx="4767263" cy="3575050"/>
            <a:chOff x="-1" y="-1"/>
            <a:chExt cx="4767617" cy="3575713"/>
          </a:xfrm>
        </p:grpSpPr>
        <p:pic>
          <p:nvPicPr>
            <p:cNvPr id="23567" name="Picture 4" descr="L:\Holly pix 10-29-12\Temporary File Cache\Ficus Hedge\6-08-09\6-0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4767617" cy="3575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8" name="TextBox 3"/>
            <p:cNvSpPr txBox="1">
              <a:spLocks noChangeArrowheads="1"/>
            </p:cNvSpPr>
            <p:nvPr/>
          </p:nvSpPr>
          <p:spPr bwMode="auto">
            <a:xfrm>
              <a:off x="0" y="23750"/>
              <a:ext cx="145103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June 2009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40225" y="0"/>
            <a:ext cx="4803775" cy="3603625"/>
            <a:chOff x="4339988" y="0"/>
            <a:chExt cx="4804012" cy="3603009"/>
          </a:xfrm>
        </p:grpSpPr>
        <p:pic>
          <p:nvPicPr>
            <p:cNvPr id="23565" name="Picture 5" descr="L:\Holly pix 10-29-12\Temporary File Cache\Ficus Hedge\06-29-2010\DSCN008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988" y="0"/>
              <a:ext cx="4804012" cy="36030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6" name="TextBox 6"/>
            <p:cNvSpPr txBox="1">
              <a:spLocks noChangeArrowheads="1"/>
            </p:cNvSpPr>
            <p:nvPr/>
          </p:nvSpPr>
          <p:spPr bwMode="auto">
            <a:xfrm>
              <a:off x="4344390" y="23750"/>
              <a:ext cx="145103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June 2010</a:t>
              </a: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0" y="3570288"/>
            <a:ext cx="4333875" cy="3311525"/>
            <a:chOff x="0" y="3570514"/>
            <a:chExt cx="4334495" cy="3311236"/>
          </a:xfrm>
        </p:grpSpPr>
        <p:pic>
          <p:nvPicPr>
            <p:cNvPr id="23563" name="Picture 9" descr="L:\Holly pix 10-29-12\Temporary File Cache\Ficus Hedge\07-6-2011\Eas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574473"/>
              <a:ext cx="4334494" cy="3307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4" name="TextBox 11"/>
            <p:cNvSpPr txBox="1">
              <a:spLocks noChangeArrowheads="1"/>
            </p:cNvSpPr>
            <p:nvPr/>
          </p:nvSpPr>
          <p:spPr bwMode="auto">
            <a:xfrm>
              <a:off x="0" y="3570514"/>
              <a:ext cx="145103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June 2011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346575" y="3575050"/>
            <a:ext cx="4797425" cy="3282950"/>
            <a:chOff x="4346369" y="3574472"/>
            <a:chExt cx="4797631" cy="3283527"/>
          </a:xfrm>
        </p:grpSpPr>
        <p:pic>
          <p:nvPicPr>
            <p:cNvPr id="23561" name="Picture 2" descr="L:\Holly pix 10-29-12\Temporary File Cache\Ficus Hedge\04-12-2012\eas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369" y="3574472"/>
              <a:ext cx="4797631" cy="32835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2" name="TextBox 14"/>
            <p:cNvSpPr txBox="1">
              <a:spLocks noChangeArrowheads="1"/>
            </p:cNvSpPr>
            <p:nvPr/>
          </p:nvSpPr>
          <p:spPr bwMode="auto">
            <a:xfrm>
              <a:off x="4391893" y="3663537"/>
              <a:ext cx="470346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March 2012 – pruned trees to 6 feet</a:t>
              </a:r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4325938" y="3562350"/>
            <a:ext cx="4818062" cy="3295650"/>
            <a:chOff x="4326340" y="3562709"/>
            <a:chExt cx="4817660" cy="3308938"/>
          </a:xfrm>
        </p:grpSpPr>
        <p:pic>
          <p:nvPicPr>
            <p:cNvPr id="23559" name="Picture 8" descr="L:\Holly pix 10-29-12\Temporary File Cache\Ficus Hedge\06_21_12\eas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340" y="3562709"/>
              <a:ext cx="4817660" cy="3308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0" name="TextBox 9"/>
            <p:cNvSpPr txBox="1">
              <a:spLocks noChangeArrowheads="1"/>
            </p:cNvSpPr>
            <p:nvPr/>
          </p:nvSpPr>
          <p:spPr bwMode="auto">
            <a:xfrm>
              <a:off x="4344390" y="3606140"/>
              <a:ext cx="145103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June 2012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L:\Holly pix 10-29-12\Temporary File Cache\Ficus Hedge\11-24-2009\trap #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9138" cy="344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4" descr="L:\Holly pix 10-29-12\Temporary File Cache\Ficus Hedge\11-16-2010\trap #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4667250" cy="346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5" descr="L:\Holly pix 10-29-12\Temporary File Cache\Ficus Hedge\11-09-2011\Trap 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2338"/>
            <a:ext cx="4529138" cy="339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7" descr="L:\Holly pix 10-29-12\Temporary File Cache\Ficus Hedge\09_14_12\Trap #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462338"/>
            <a:ext cx="4667250" cy="339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0" y="47625"/>
            <a:ext cx="21939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November 2009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0" y="3524250"/>
            <a:ext cx="21939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November 2011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4556125" y="23813"/>
            <a:ext cx="21939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November 2010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530725" y="3544888"/>
            <a:ext cx="21939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November 2012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L:\Holly pix 10-29-12\Temporary File Cache\Ficus Hedge\09-28-2011\Trap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508125"/>
            <a:ext cx="19161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2" descr="L:\Holly pix 10-29-12\Temporary File Cache\Ficus Hedge\09-28-2011\Trap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08125"/>
            <a:ext cx="19177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3" descr="L:\Holly pix 10-29-12\Temporary File Cache\Ficus Hedge\09-28-2011\Trap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508125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4" descr="L:\Holly pix 10-29-12\Temporary File Cache\Ficus Hedge\09-28-2011\Trap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44638"/>
            <a:ext cx="19161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L:\Holly pix 10-29-12\Temporary File Cache\Ficus Hedge\09-28-2011\Trap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62350"/>
            <a:ext cx="19161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6" descr="L:\Holly pix 10-29-12\Temporary File Cache\Ficus Hedge\09-28-2011\Trap 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575050"/>
            <a:ext cx="19161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7" descr="L:\Holly pix 10-29-12\Temporary File Cache\Ficus Hedge\09-28-2011\Trap 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575050"/>
            <a:ext cx="19177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 descr="L:\Holly pix 10-29-12\Temporary File Cache\Ficus Hedge\09-28-2011\Trap 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357505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0" name="Group 21"/>
          <p:cNvGrpSpPr>
            <a:grpSpLocks/>
          </p:cNvGrpSpPr>
          <p:nvPr/>
        </p:nvGrpSpPr>
        <p:grpSpPr bwMode="auto">
          <a:xfrm>
            <a:off x="1057275" y="5421313"/>
            <a:ext cx="415925" cy="415925"/>
            <a:chOff x="2683823" y="5450774"/>
            <a:chExt cx="415637" cy="415636"/>
          </a:xfrm>
        </p:grpSpPr>
        <p:sp>
          <p:nvSpPr>
            <p:cNvPr id="21" name="Oval 20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35" name="TextBox 18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</p:grpSp>
      <p:grpSp>
        <p:nvGrpSpPr>
          <p:cNvPr id="25611" name="Group 22"/>
          <p:cNvGrpSpPr>
            <a:grpSpLocks/>
          </p:cNvGrpSpPr>
          <p:nvPr/>
        </p:nvGrpSpPr>
        <p:grpSpPr bwMode="auto">
          <a:xfrm>
            <a:off x="3327400" y="5421313"/>
            <a:ext cx="415925" cy="415925"/>
            <a:chOff x="2683823" y="5450774"/>
            <a:chExt cx="415637" cy="415636"/>
          </a:xfrm>
        </p:grpSpPr>
        <p:sp>
          <p:nvSpPr>
            <p:cNvPr id="24" name="Oval 23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33" name="TextBox 24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</p:grpSp>
      <p:grpSp>
        <p:nvGrpSpPr>
          <p:cNvPr id="25612" name="Group 25"/>
          <p:cNvGrpSpPr>
            <a:grpSpLocks/>
          </p:cNvGrpSpPr>
          <p:nvPr/>
        </p:nvGrpSpPr>
        <p:grpSpPr bwMode="auto">
          <a:xfrm>
            <a:off x="5597525" y="5421313"/>
            <a:ext cx="415925" cy="415925"/>
            <a:chOff x="2683823" y="5450774"/>
            <a:chExt cx="415637" cy="415636"/>
          </a:xfrm>
        </p:grpSpPr>
        <p:sp>
          <p:nvSpPr>
            <p:cNvPr id="27" name="Oval 26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31" name="TextBox 27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7</a:t>
              </a:r>
            </a:p>
          </p:txBody>
        </p:sp>
      </p:grpSp>
      <p:grpSp>
        <p:nvGrpSpPr>
          <p:cNvPr id="25613" name="Group 28"/>
          <p:cNvGrpSpPr>
            <a:grpSpLocks/>
          </p:cNvGrpSpPr>
          <p:nvPr/>
        </p:nvGrpSpPr>
        <p:grpSpPr bwMode="auto">
          <a:xfrm>
            <a:off x="7867650" y="5421313"/>
            <a:ext cx="415925" cy="415925"/>
            <a:chOff x="2683823" y="5450774"/>
            <a:chExt cx="415637" cy="415636"/>
          </a:xfrm>
        </p:grpSpPr>
        <p:sp>
          <p:nvSpPr>
            <p:cNvPr id="30" name="Oval 29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29" name="TextBox 30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25614" name="Group 31"/>
          <p:cNvGrpSpPr>
            <a:grpSpLocks/>
          </p:cNvGrpSpPr>
          <p:nvPr/>
        </p:nvGrpSpPr>
        <p:grpSpPr bwMode="auto">
          <a:xfrm>
            <a:off x="7569200" y="881063"/>
            <a:ext cx="414338" cy="415925"/>
            <a:chOff x="2683823" y="5450774"/>
            <a:chExt cx="415637" cy="415636"/>
          </a:xfrm>
        </p:grpSpPr>
        <p:sp>
          <p:nvSpPr>
            <p:cNvPr id="33" name="Oval 32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27" name="TextBox 33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25615" name="Group 34"/>
          <p:cNvGrpSpPr>
            <a:grpSpLocks/>
          </p:cNvGrpSpPr>
          <p:nvPr/>
        </p:nvGrpSpPr>
        <p:grpSpPr bwMode="auto">
          <a:xfrm>
            <a:off x="5365750" y="881063"/>
            <a:ext cx="415925" cy="415925"/>
            <a:chOff x="2683823" y="5450774"/>
            <a:chExt cx="415637" cy="415636"/>
          </a:xfrm>
        </p:grpSpPr>
        <p:sp>
          <p:nvSpPr>
            <p:cNvPr id="36" name="Oval 35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25" name="TextBox 36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25616" name="Group 37"/>
          <p:cNvGrpSpPr>
            <a:grpSpLocks/>
          </p:cNvGrpSpPr>
          <p:nvPr/>
        </p:nvGrpSpPr>
        <p:grpSpPr bwMode="auto">
          <a:xfrm>
            <a:off x="3162300" y="881063"/>
            <a:ext cx="415925" cy="415925"/>
            <a:chOff x="2683823" y="5450774"/>
            <a:chExt cx="415637" cy="415636"/>
          </a:xfrm>
        </p:grpSpPr>
        <p:sp>
          <p:nvSpPr>
            <p:cNvPr id="39" name="Oval 38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23" name="TextBox 39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25617" name="Group 40"/>
          <p:cNvGrpSpPr>
            <a:grpSpLocks/>
          </p:cNvGrpSpPr>
          <p:nvPr/>
        </p:nvGrpSpPr>
        <p:grpSpPr bwMode="auto">
          <a:xfrm>
            <a:off x="960438" y="881063"/>
            <a:ext cx="414337" cy="415925"/>
            <a:chOff x="2683823" y="5450774"/>
            <a:chExt cx="415637" cy="415636"/>
          </a:xfrm>
        </p:grpSpPr>
        <p:sp>
          <p:nvSpPr>
            <p:cNvPr id="42" name="Oval 41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21" name="TextBox 42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sp>
        <p:nvSpPr>
          <p:cNvPr id="25618" name="TextBox 43"/>
          <p:cNvSpPr txBox="1">
            <a:spLocks noChangeArrowheads="1"/>
          </p:cNvSpPr>
          <p:nvPr/>
        </p:nvSpPr>
        <p:spPr bwMode="auto">
          <a:xfrm>
            <a:off x="4037013" y="6092825"/>
            <a:ext cx="103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West</a:t>
            </a:r>
          </a:p>
        </p:txBody>
      </p:sp>
      <p:sp>
        <p:nvSpPr>
          <p:cNvPr id="25619" name="TextBox 44"/>
          <p:cNvSpPr txBox="1">
            <a:spLocks noChangeArrowheads="1"/>
          </p:cNvSpPr>
          <p:nvPr/>
        </p:nvSpPr>
        <p:spPr bwMode="auto">
          <a:xfrm>
            <a:off x="4117975" y="169863"/>
            <a:ext cx="869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East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L:\Holly pix 10-29-12\Temporary File Cache\Ficus Hedge\09-28-2011\Trap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676275"/>
            <a:ext cx="3090863" cy="2643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12" descr="L:\Holly pix 10-29-12\Temporary File Cache\Ficus Hedge\09-28-2011\Trap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676275"/>
            <a:ext cx="3092450" cy="2643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17" descr="L:\Holly pix 10-29-12\Temporary File Cache\Ficus Hedge\09-28-2011\Trap 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3662363"/>
            <a:ext cx="3092450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18" descr="L:\Holly pix 10-29-12\Temporary File Cache\Ficus Hedge\09-28-2011\Trap 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668713"/>
            <a:ext cx="3092450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30" name="Group 25"/>
          <p:cNvGrpSpPr>
            <a:grpSpLocks/>
          </p:cNvGrpSpPr>
          <p:nvPr/>
        </p:nvGrpSpPr>
        <p:grpSpPr bwMode="auto">
          <a:xfrm>
            <a:off x="2601913" y="6394450"/>
            <a:ext cx="415925" cy="415925"/>
            <a:chOff x="2683823" y="5450774"/>
            <a:chExt cx="415637" cy="415636"/>
          </a:xfrm>
        </p:grpSpPr>
        <p:sp>
          <p:nvSpPr>
            <p:cNvPr id="27" name="Oval 26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43" name="TextBox 27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7</a:t>
              </a:r>
            </a:p>
          </p:txBody>
        </p:sp>
      </p:grpSp>
      <p:grpSp>
        <p:nvGrpSpPr>
          <p:cNvPr id="26631" name="Group 28"/>
          <p:cNvGrpSpPr>
            <a:grpSpLocks/>
          </p:cNvGrpSpPr>
          <p:nvPr/>
        </p:nvGrpSpPr>
        <p:grpSpPr bwMode="auto">
          <a:xfrm>
            <a:off x="6419850" y="6372225"/>
            <a:ext cx="415925" cy="415925"/>
            <a:chOff x="2683823" y="5450774"/>
            <a:chExt cx="415637" cy="415636"/>
          </a:xfrm>
        </p:grpSpPr>
        <p:sp>
          <p:nvSpPr>
            <p:cNvPr id="30" name="Oval 29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41" name="TextBox 30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26632" name="Group 31"/>
          <p:cNvGrpSpPr>
            <a:grpSpLocks/>
          </p:cNvGrpSpPr>
          <p:nvPr/>
        </p:nvGrpSpPr>
        <p:grpSpPr bwMode="auto">
          <a:xfrm>
            <a:off x="6284913" y="165100"/>
            <a:ext cx="415925" cy="415925"/>
            <a:chOff x="2683823" y="5450774"/>
            <a:chExt cx="415637" cy="415636"/>
          </a:xfrm>
        </p:grpSpPr>
        <p:sp>
          <p:nvSpPr>
            <p:cNvPr id="33" name="Oval 32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39" name="TextBox 33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26633" name="Group 34"/>
          <p:cNvGrpSpPr>
            <a:grpSpLocks/>
          </p:cNvGrpSpPr>
          <p:nvPr/>
        </p:nvGrpSpPr>
        <p:grpSpPr bwMode="auto">
          <a:xfrm>
            <a:off x="2514600" y="107950"/>
            <a:ext cx="415925" cy="415925"/>
            <a:chOff x="2683823" y="5450774"/>
            <a:chExt cx="415637" cy="415636"/>
          </a:xfrm>
        </p:grpSpPr>
        <p:sp>
          <p:nvSpPr>
            <p:cNvPr id="36" name="Oval 35"/>
            <p:cNvSpPr/>
            <p:nvPr/>
          </p:nvSpPr>
          <p:spPr>
            <a:xfrm>
              <a:off x="2683823" y="5450774"/>
              <a:ext cx="415637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37" name="TextBox 36"/>
            <p:cNvSpPr txBox="1">
              <a:spLocks noChangeArrowheads="1"/>
            </p:cNvSpPr>
            <p:nvPr/>
          </p:nvSpPr>
          <p:spPr bwMode="auto">
            <a:xfrm>
              <a:off x="2743200" y="547452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sp>
        <p:nvSpPr>
          <p:cNvPr id="26634" name="TextBox 43"/>
          <p:cNvSpPr txBox="1">
            <a:spLocks noChangeArrowheads="1"/>
          </p:cNvSpPr>
          <p:nvPr/>
        </p:nvSpPr>
        <p:spPr bwMode="auto">
          <a:xfrm>
            <a:off x="4037013" y="6313488"/>
            <a:ext cx="103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West</a:t>
            </a:r>
          </a:p>
        </p:txBody>
      </p:sp>
      <p:sp>
        <p:nvSpPr>
          <p:cNvPr id="26635" name="TextBox 44"/>
          <p:cNvSpPr txBox="1">
            <a:spLocks noChangeArrowheads="1"/>
          </p:cNvSpPr>
          <p:nvPr/>
        </p:nvSpPr>
        <p:spPr bwMode="auto">
          <a:xfrm>
            <a:off x="4146550" y="23813"/>
            <a:ext cx="86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East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71513" y="193675"/>
            <a:ext cx="7772400" cy="1143000"/>
          </a:xfrm>
        </p:spPr>
        <p:txBody>
          <a:bodyPr/>
          <a:lstStyle/>
          <a:p>
            <a:r>
              <a:rPr lang="en-US" altLang="en-US" sz="3600" b="1" smtClean="0">
                <a:latin typeface="Arial" charset="0"/>
                <a:cs typeface="Arial" charset="0"/>
              </a:rPr>
              <a:t>Ficus Whitefly</a:t>
            </a:r>
            <a:br>
              <a:rPr lang="en-US" altLang="en-US" sz="3600" b="1" smtClean="0">
                <a:latin typeface="Arial" charset="0"/>
                <a:cs typeface="Arial" charset="0"/>
              </a:rPr>
            </a:br>
            <a:r>
              <a:rPr lang="en-US" altLang="en-US" sz="3600" b="1" smtClean="0">
                <a:latin typeface="Arial" charset="0"/>
                <a:cs typeface="Arial" charset="0"/>
              </a:rPr>
              <a:t>Mean Trap Catch</a:t>
            </a:r>
            <a:endParaRPr lang="en-US" altLang="en-US" sz="360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171756" y="1440873"/>
          <a:ext cx="8972244" cy="525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7204075" y="1497013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Trap Direction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25613" y="1725613"/>
            <a:ext cx="3286125" cy="3879850"/>
            <a:chOff x="1725981" y="1724891"/>
            <a:chExt cx="3285405" cy="3880263"/>
          </a:xfrm>
        </p:grpSpPr>
        <p:sp>
          <p:nvSpPr>
            <p:cNvPr id="27657" name="TextBox 5"/>
            <p:cNvSpPr txBox="1">
              <a:spLocks noChangeArrowheads="1"/>
            </p:cNvSpPr>
            <p:nvPr/>
          </p:nvSpPr>
          <p:spPr bwMode="auto">
            <a:xfrm>
              <a:off x="1725981" y="1724891"/>
              <a:ext cx="3226140" cy="830997"/>
            </a:xfrm>
            <a:prstGeom prst="rect">
              <a:avLst/>
            </a:prstGeom>
            <a:noFill/>
            <a:ln w="508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First signs of defoliation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(8/28)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H="1">
              <a:off x="3022194" y="3615961"/>
              <a:ext cx="3016571" cy="961814"/>
            </a:xfrm>
            <a:prstGeom prst="straightConnector1">
              <a:avLst/>
            </a:prstGeom>
            <a:ln w="50800" cap="rnd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199313" y="3135313"/>
            <a:ext cx="1944687" cy="2422525"/>
            <a:chOff x="7198852" y="3136074"/>
            <a:chExt cx="1945148" cy="2421582"/>
          </a:xfrm>
        </p:grpSpPr>
        <p:sp>
          <p:nvSpPr>
            <p:cNvPr id="27655" name="TextBox 5"/>
            <p:cNvSpPr txBox="1">
              <a:spLocks noChangeArrowheads="1"/>
            </p:cNvSpPr>
            <p:nvPr/>
          </p:nvSpPr>
          <p:spPr bwMode="auto">
            <a:xfrm>
              <a:off x="7198852" y="3136074"/>
              <a:ext cx="1945148" cy="830997"/>
            </a:xfrm>
            <a:prstGeom prst="rect">
              <a:avLst/>
            </a:prstGeom>
            <a:noFill/>
            <a:ln w="508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Freezing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Temperatures</a:t>
              </a:r>
            </a:p>
          </p:txBody>
        </p:sp>
        <p:cxnSp>
          <p:nvCxnSpPr>
            <p:cNvPr id="15" name="Straight Arrow Connector 14"/>
            <p:cNvCxnSpPr>
              <a:stCxn id="27655" idx="2"/>
            </p:cNvCxnSpPr>
            <p:nvPr/>
          </p:nvCxnSpPr>
          <p:spPr>
            <a:xfrm rot="5400000">
              <a:off x="7014362" y="4399799"/>
              <a:ext cx="1590056" cy="725659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142875" y="49213"/>
            <a:ext cx="8858250" cy="636587"/>
          </a:xfrm>
        </p:spPr>
        <p:txBody>
          <a:bodyPr/>
          <a:lstStyle/>
          <a:p>
            <a:pPr algn="l"/>
            <a:r>
              <a:rPr lang="en-US" altLang="en-US" sz="3200" b="1" smtClean="0"/>
              <a:t>Ficus Whitefly 2009-2013</a:t>
            </a:r>
          </a:p>
        </p:txBody>
      </p:sp>
      <p:graphicFrame>
        <p:nvGraphicFramePr>
          <p:cNvPr id="28675" name="Content Placeholder 4"/>
          <p:cNvGraphicFramePr>
            <a:graphicFrameLocks noGrp="1"/>
          </p:cNvGraphicFramePr>
          <p:nvPr>
            <p:ph idx="1"/>
          </p:nvPr>
        </p:nvGraphicFramePr>
        <p:xfrm>
          <a:off x="-50800" y="577850"/>
          <a:ext cx="9245600" cy="633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r:id="rId3" imgW="9242337" imgH="6328196" progId="Excel.Chart.8">
                  <p:embed/>
                </p:oleObj>
              </mc:Choice>
              <mc:Fallback>
                <p:oleObj r:id="rId3" imgW="9242337" imgH="6328196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77850"/>
                        <a:ext cx="9245600" cy="633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2695575" y="898525"/>
            <a:ext cx="23813" cy="461962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03725" y="898525"/>
            <a:ext cx="23813" cy="461962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194425" y="898525"/>
            <a:ext cx="23813" cy="461962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8034338" y="898525"/>
            <a:ext cx="23812" cy="461962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1458913" y="952500"/>
            <a:ext cx="703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2009</a:t>
            </a:r>
          </a:p>
        </p:txBody>
      </p:sp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2973388" y="952500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2010</a:t>
            </a: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6637338" y="952500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2012</a:t>
            </a: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8208963" y="952500"/>
            <a:ext cx="703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2013</a:t>
            </a:r>
          </a:p>
        </p:txBody>
      </p:sp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4868863" y="952500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2011</a:t>
            </a:r>
          </a:p>
        </p:txBody>
      </p:sp>
      <p:sp>
        <p:nvSpPr>
          <p:cNvPr id="2" name="Oval 1"/>
          <p:cNvSpPr/>
          <p:nvPr/>
        </p:nvSpPr>
        <p:spPr>
          <a:xfrm>
            <a:off x="2719388" y="5184775"/>
            <a:ext cx="509587" cy="254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232525" y="5184775"/>
            <a:ext cx="509588" cy="254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549775" y="5170488"/>
            <a:ext cx="508000" cy="2555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Chart 1"/>
          <p:cNvGraphicFramePr>
            <a:graphicFrameLocks/>
          </p:cNvGraphicFramePr>
          <p:nvPr/>
        </p:nvGraphicFramePr>
        <p:xfrm>
          <a:off x="98425" y="522288"/>
          <a:ext cx="8882063" cy="624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r:id="rId3" imgW="8882642" imgH="6248942" progId="Excel.Chart.8">
                  <p:embed/>
                </p:oleObj>
              </mc:Choice>
              <mc:Fallback>
                <p:oleObj r:id="rId3" imgW="8882642" imgH="6248942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522288"/>
                        <a:ext cx="8882063" cy="624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2387600" y="736600"/>
            <a:ext cx="0" cy="50228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116513" y="736600"/>
            <a:ext cx="34925" cy="50228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988300" y="736600"/>
            <a:ext cx="0" cy="50228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1160463" y="736600"/>
            <a:ext cx="65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2009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276225" y="25400"/>
            <a:ext cx="3876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Percent Defoliation</a:t>
            </a:r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3322638" y="736600"/>
            <a:ext cx="65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2010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6207125" y="736600"/>
            <a:ext cx="65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2011</a:t>
            </a: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8261350" y="736600"/>
            <a:ext cx="65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2012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rial" charset="0"/>
                <a:cs typeface="Arial" charset="0"/>
              </a:rPr>
              <a:t>Ficus Whitefly</a:t>
            </a:r>
            <a:r>
              <a:rPr lang="en-US" altLang="en-US" b="1" smtClean="0">
                <a:latin typeface="Arial" charset="0"/>
                <a:cs typeface="Arial" charset="0"/>
              </a:rPr>
              <a:t/>
            </a:r>
            <a:br>
              <a:rPr lang="en-US" altLang="en-US" b="1" smtClean="0">
                <a:latin typeface="Arial" charset="0"/>
                <a:cs typeface="Arial" charset="0"/>
              </a:rPr>
            </a:br>
            <a:r>
              <a:rPr lang="en-US" altLang="en-US" sz="2800" b="1" i="1" smtClean="0">
                <a:latin typeface="Arial" charset="0"/>
                <a:cs typeface="Arial" charset="0"/>
              </a:rPr>
              <a:t>Singhiella simplex  </a:t>
            </a:r>
            <a:r>
              <a:rPr lang="en-US" altLang="en-US" sz="2800" b="1" smtClean="0">
                <a:latin typeface="Arial" charset="0"/>
                <a:cs typeface="Arial" charset="0"/>
              </a:rPr>
              <a:t>(Hemiptera: Aleyrodidae)</a:t>
            </a:r>
            <a:r>
              <a:rPr lang="en-US" altLang="en-US" sz="28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15925" y="1801813"/>
            <a:ext cx="4973638" cy="45593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mtClean="0">
                <a:latin typeface="Arial" charset="0"/>
                <a:cs typeface="Arial" charset="0"/>
              </a:rPr>
              <a:t>Only feeds on ficus species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0" name="Picture 14" descr="Fig whitefly Sept 2007 05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49" y="1779151"/>
            <a:ext cx="3074567" cy="462599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18" descr="DSCN13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04" y="3593675"/>
            <a:ext cx="2432287" cy="182421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6203950" y="6159500"/>
            <a:ext cx="1874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Photo: A. Roda, USDA APHIS</a:t>
            </a:r>
          </a:p>
        </p:txBody>
      </p:sp>
      <p:sp>
        <p:nvSpPr>
          <p:cNvPr id="3079" name="Rectangle 16"/>
          <p:cNvSpPr>
            <a:spLocks noChangeArrowheads="1"/>
          </p:cNvSpPr>
          <p:nvPr/>
        </p:nvSpPr>
        <p:spPr bwMode="auto">
          <a:xfrm rot="-5400000">
            <a:off x="1281906" y="4080669"/>
            <a:ext cx="1636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Photo: H. Glenn, UF/IFAS</a:t>
            </a:r>
          </a:p>
        </p:txBody>
      </p:sp>
      <p:pic>
        <p:nvPicPr>
          <p:cNvPr id="8" name="Picture 7" descr="DSCN156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0057" y="2983676"/>
            <a:ext cx="3657600" cy="2743200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mannion\Documents\Pests\Whiteflies\Whitefly website\Whitefly_Ficus_Map_8X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990600" y="2895600"/>
            <a:ext cx="2882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Ficus Whitefly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latin typeface="Arial" charset="0"/>
                <a:cs typeface="Arial" charset="0"/>
              </a:rPr>
              <a:t>Management with Insecticides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Systemic versus contact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Neonicotinoid insecticides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Length of control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3-gal container;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F. benjamina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Infested shade house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icus whitefly 9-08 tri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19300"/>
            <a:ext cx="4724400" cy="3543300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Content Placeholder 3"/>
          <p:cNvGraphicFramePr>
            <a:graphicFrameLocks/>
          </p:cNvGraphicFramePr>
          <p:nvPr/>
        </p:nvGraphicFramePr>
        <p:xfrm>
          <a:off x="0" y="844550"/>
          <a:ext cx="9144000" cy="574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r:id="rId3" imgW="9144793" imgH="5749026" progId="Excel.Chart.8">
                  <p:embed/>
                </p:oleObj>
              </mc:Choice>
              <mc:Fallback>
                <p:oleObj r:id="rId3" imgW="9144793" imgH="5749026" progId="Excel.Chart.8">
                  <p:embed/>
                  <p:pic>
                    <p:nvPicPr>
                      <p:cNvPr id="0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4550"/>
                        <a:ext cx="9144000" cy="574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Soil and Foliar Application of Insecticides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06500" y="44450"/>
            <a:ext cx="5959475" cy="1143000"/>
          </a:xfrm>
        </p:spPr>
        <p:txBody>
          <a:bodyPr/>
          <a:lstStyle/>
          <a:p>
            <a:pPr algn="l"/>
            <a:r>
              <a:rPr lang="en-US" altLang="en-US" b="1" smtClean="0">
                <a:cs typeface="Arial" charset="0"/>
              </a:rPr>
              <a:t>Pest Problems on Ficus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14413" y="1055688"/>
            <a:ext cx="6364287" cy="5468937"/>
          </a:xfrm>
        </p:spPr>
        <p:txBody>
          <a:bodyPr/>
          <a:lstStyle/>
          <a:p>
            <a:r>
              <a:rPr lang="en-US" altLang="en-US" sz="3600" smtClean="0">
                <a:cs typeface="Arial" charset="0"/>
              </a:rPr>
              <a:t>2003 – Ficus thrips</a:t>
            </a:r>
          </a:p>
          <a:p>
            <a:r>
              <a:rPr lang="en-US" altLang="en-US" sz="3600" smtClean="0">
                <a:cs typeface="Arial" charset="0"/>
              </a:rPr>
              <a:t>2003 – Leaf gall wasp</a:t>
            </a:r>
          </a:p>
          <a:p>
            <a:r>
              <a:rPr lang="en-US" altLang="en-US" sz="3600" smtClean="0">
                <a:cs typeface="Arial" charset="0"/>
              </a:rPr>
              <a:t>2007 – Ficus whitefly</a:t>
            </a:r>
          </a:p>
          <a:p>
            <a:r>
              <a:rPr lang="en-US" altLang="en-US" sz="3600" smtClean="0">
                <a:cs typeface="Arial" charset="0"/>
              </a:rPr>
              <a:t>2007 – Fig wax scale outbreaks</a:t>
            </a:r>
          </a:p>
          <a:p>
            <a:r>
              <a:rPr lang="en-US" altLang="en-US" sz="3600" smtClean="0">
                <a:cs typeface="Arial" charset="0"/>
              </a:rPr>
              <a:t>2008 – Gall midge</a:t>
            </a:r>
          </a:p>
          <a:p>
            <a:r>
              <a:rPr lang="en-US" altLang="en-US" sz="3600" smtClean="0">
                <a:cs typeface="Arial" charset="0"/>
              </a:rPr>
              <a:t>2011 – Bondar’s nesting whitefly</a:t>
            </a:r>
          </a:p>
          <a:p>
            <a:r>
              <a:rPr lang="en-US" altLang="en-US" sz="3600" smtClean="0">
                <a:cs typeface="Arial" charset="0"/>
              </a:rPr>
              <a:t>Others (Lobate lac scale; Croton scale)</a:t>
            </a:r>
          </a:p>
          <a:p>
            <a:endParaRPr lang="en-US" altLang="en-US" sz="3600" smtClean="0">
              <a:cs typeface="Arial" charset="0"/>
            </a:endParaRPr>
          </a:p>
        </p:txBody>
      </p:sp>
      <p:pic>
        <p:nvPicPr>
          <p:cNvPr id="4" name="Picture 4" descr="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975" y="152400"/>
            <a:ext cx="1746250" cy="113665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ficus gall midge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63" y="1443038"/>
            <a:ext cx="1692275" cy="1270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Content Placeholder 3" descr="Ficus Whitef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638" y="2867025"/>
            <a:ext cx="1558925" cy="11684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Content Placeholder 3" descr="DSCN63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300" y="4189413"/>
            <a:ext cx="1625600" cy="12192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DSCN09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300" y="5562600"/>
            <a:ext cx="1625600" cy="12192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33801" name="Group 27"/>
          <p:cNvGrpSpPr>
            <a:grpSpLocks/>
          </p:cNvGrpSpPr>
          <p:nvPr/>
        </p:nvGrpSpPr>
        <p:grpSpPr bwMode="auto">
          <a:xfrm>
            <a:off x="42863" y="-74613"/>
            <a:ext cx="927100" cy="6992938"/>
            <a:chOff x="-24965" y="-252248"/>
            <a:chExt cx="927538" cy="6992885"/>
          </a:xfrm>
        </p:grpSpPr>
        <p:pic>
          <p:nvPicPr>
            <p:cNvPr id="33802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9553" y="-97659"/>
              <a:ext cx="1236715" cy="92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9553" y="1053575"/>
              <a:ext cx="1236715" cy="92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9553" y="2204809"/>
              <a:ext cx="1236715" cy="92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9553" y="3356043"/>
              <a:ext cx="1236715" cy="92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6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9553" y="4507277"/>
              <a:ext cx="1236715" cy="92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9554" y="5658511"/>
              <a:ext cx="1236715" cy="92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algn="l"/>
            <a:r>
              <a:rPr lang="en-US" altLang="en-US" b="1" smtClean="0"/>
              <a:t>Ficus Whitefly Update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42913" y="1371600"/>
            <a:ext cx="5175250" cy="4716463"/>
          </a:xfrm>
        </p:spPr>
        <p:txBody>
          <a:bodyPr/>
          <a:lstStyle/>
          <a:p>
            <a:r>
              <a:rPr lang="en-US" altLang="en-US" smtClean="0"/>
              <a:t>Some whitefly stages difficult to see</a:t>
            </a:r>
          </a:p>
          <a:p>
            <a:r>
              <a:rPr lang="en-US" altLang="en-US" smtClean="0"/>
              <a:t>Damage is most obvious in late summer and fall</a:t>
            </a:r>
          </a:p>
          <a:p>
            <a:r>
              <a:rPr lang="en-US" altLang="en-US" smtClean="0"/>
              <a:t>Typically populations go down in the winter</a:t>
            </a:r>
          </a:p>
          <a:p>
            <a:r>
              <a:rPr lang="en-US" altLang="en-US" smtClean="0"/>
              <a:t>Since last year, this whitefly appears to be worse</a:t>
            </a:r>
          </a:p>
          <a:p>
            <a:r>
              <a:rPr lang="en-US" altLang="en-US" smtClean="0"/>
              <a:t>Ongoing issues with ficus recovery</a:t>
            </a:r>
          </a:p>
        </p:txBody>
      </p:sp>
      <p:pic>
        <p:nvPicPr>
          <p:cNvPr id="410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7305">
            <a:off x="222250" y="307975"/>
            <a:ext cx="14763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N12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6113" y="1220788"/>
            <a:ext cx="3113087" cy="2894012"/>
          </a:xfrm>
          <a:prstGeom prst="rect">
            <a:avLst/>
          </a:prstGeom>
          <a:noFill/>
          <a:ln w="3175" cap="sq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3" descr="L:\Holly pix 10-29-12\Homoptera\Whitefly\Singhiella simplex- ficus whitefly\4-5-12 Palm Beach\DSCN15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370388"/>
            <a:ext cx="316865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-38100"/>
            <a:ext cx="9366250" cy="6896100"/>
            <a:chOff x="-41532" y="-38262"/>
            <a:chExt cx="9366577" cy="6896262"/>
          </a:xfrm>
        </p:grpSpPr>
        <p:grpSp>
          <p:nvGrpSpPr>
            <p:cNvPr id="5124" name="Group 1"/>
            <p:cNvGrpSpPr>
              <a:grpSpLocks/>
            </p:cNvGrpSpPr>
            <p:nvPr/>
          </p:nvGrpSpPr>
          <p:grpSpPr bwMode="auto">
            <a:xfrm>
              <a:off x="-41532" y="-38262"/>
              <a:ext cx="9366577" cy="6896262"/>
              <a:chOff x="0" y="-38262"/>
              <a:chExt cx="9366577" cy="6896262"/>
            </a:xfrm>
          </p:grpSpPr>
          <p:pic>
            <p:nvPicPr>
              <p:cNvPr id="5126" name="Picture 6" descr="C:\Users\cmannion\Pictures\Whitefly - ficus\yellowing - Bill S\Ficus Discoloration 6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276438"/>
                <a:ext cx="4768919" cy="3576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7" name="Picture 8" descr="C:\Users\cmannion\Pictures\Whitefly - ficus\yellowing - Bill S\PB010005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3454" y="-38262"/>
                <a:ext cx="4803123" cy="34456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8" name="Picture 9" descr="C:\Users\cmannion\Pictures\Whitefly - ficus\yellowing - Bill S\Whitefly thinned Ficus hedge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3454" y="3276438"/>
                <a:ext cx="4775416" cy="35815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25" name="Rectangle 16"/>
            <p:cNvSpPr>
              <a:spLocks noChangeArrowheads="1"/>
            </p:cNvSpPr>
            <p:nvPr/>
          </p:nvSpPr>
          <p:spPr bwMode="auto">
            <a:xfrm>
              <a:off x="-41532" y="6522854"/>
              <a:ext cx="36701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Photos: W. Schall, Palm Beach County Extension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2400" y="203200"/>
            <a:ext cx="4411663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/>
              <a:t>Ficus Whitefly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Only feeds on ficus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Causes leaf yellowing, leaf drop and branch dieback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4"/>
          <p:cNvSpPr>
            <a:spLocks noGrp="1"/>
          </p:cNvSpPr>
          <p:nvPr>
            <p:ph idx="1"/>
          </p:nvPr>
        </p:nvSpPr>
        <p:spPr>
          <a:xfrm>
            <a:off x="298450" y="939800"/>
            <a:ext cx="4578350" cy="2336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Causes leaf yellowing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Leaf drop (severe)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Branch dieback (highly variable)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74613" y="85725"/>
            <a:ext cx="8612187" cy="9493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cs typeface="Arial" charset="0"/>
              </a:rPr>
              <a:t>Ficus Whitefly - Damage</a:t>
            </a:r>
          </a:p>
        </p:txBody>
      </p:sp>
      <p:pic>
        <p:nvPicPr>
          <p:cNvPr id="14" name="Picture 9" descr="DSCN13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4" y="3361978"/>
            <a:ext cx="3400124" cy="255009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9" name="Rectangle 16"/>
          <p:cNvSpPr>
            <a:spLocks noChangeArrowheads="1"/>
          </p:cNvSpPr>
          <p:nvPr/>
        </p:nvSpPr>
        <p:spPr bwMode="auto">
          <a:xfrm rot="-5400000">
            <a:off x="7710487" y="5292726"/>
            <a:ext cx="2620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Photo: H. Glenn, and C. Mannion, UF/IFAS</a:t>
            </a:r>
          </a:p>
        </p:txBody>
      </p:sp>
      <p:pic>
        <p:nvPicPr>
          <p:cNvPr id="2560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023938"/>
            <a:ext cx="3657600" cy="27432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957638"/>
            <a:ext cx="3657600" cy="27432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2" name="Rectangle 16"/>
          <p:cNvSpPr>
            <a:spLocks noChangeArrowheads="1"/>
          </p:cNvSpPr>
          <p:nvPr/>
        </p:nvSpPr>
        <p:spPr bwMode="auto">
          <a:xfrm>
            <a:off x="0" y="6613525"/>
            <a:ext cx="1947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Photo: H. Glenn, UF/IFAS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5"/>
          <p:cNvSpPr txBox="1">
            <a:spLocks noChangeArrowheads="1"/>
          </p:cNvSpPr>
          <p:nvPr/>
        </p:nvSpPr>
        <p:spPr bwMode="auto">
          <a:xfrm>
            <a:off x="6203950" y="6159500"/>
            <a:ext cx="1874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Photo: A. Roda, USDA APHIS</a:t>
            </a: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-2713038" y="1728788"/>
            <a:ext cx="954088" cy="5857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Eggs</a:t>
            </a:r>
          </a:p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(10 days)</a:t>
            </a: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-2921000" y="2720975"/>
            <a:ext cx="1055687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Crawler</a:t>
            </a:r>
          </a:p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(4.2  days)</a:t>
            </a:r>
          </a:p>
        </p:txBody>
      </p:sp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-1865313" y="1143000"/>
            <a:ext cx="1425575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Adult Whitefly</a:t>
            </a:r>
          </a:p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(2-4 days)</a:t>
            </a:r>
          </a:p>
        </p:txBody>
      </p: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-2874963" y="3521075"/>
            <a:ext cx="1335088" cy="5857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2</a:t>
            </a:r>
            <a:r>
              <a:rPr lang="en-US" sz="1600" b="1" baseline="30000" dirty="0" smtClean="0">
                <a:latin typeface="+mn-lt"/>
              </a:rPr>
              <a:t>nd</a:t>
            </a:r>
            <a:r>
              <a:rPr lang="en-US" sz="1600" b="1" dirty="0" smtClean="0">
                <a:latin typeface="+mn-lt"/>
              </a:rPr>
              <a:t>-3</a:t>
            </a:r>
            <a:r>
              <a:rPr lang="en-US" sz="1600" b="1" baseline="30000" dirty="0" smtClean="0">
                <a:latin typeface="+mn-lt"/>
              </a:rPr>
              <a:t>rd</a:t>
            </a:r>
            <a:r>
              <a:rPr lang="en-US" sz="1600" b="1" dirty="0" smtClean="0">
                <a:latin typeface="+mn-lt"/>
              </a:rPr>
              <a:t> instars</a:t>
            </a:r>
          </a:p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3-4 days each</a:t>
            </a:r>
          </a:p>
        </p:txBody>
      </p:sp>
      <p:sp>
        <p:nvSpPr>
          <p:cNvPr id="41" name="TextBox 24"/>
          <p:cNvSpPr txBox="1">
            <a:spLocks noChangeArrowheads="1"/>
          </p:cNvSpPr>
          <p:nvPr/>
        </p:nvSpPr>
        <p:spPr bwMode="auto">
          <a:xfrm>
            <a:off x="-2921000" y="4389438"/>
            <a:ext cx="1008062" cy="5857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Pupa</a:t>
            </a:r>
          </a:p>
          <a:p>
            <a:pPr algn="ctr" eaLnBrk="1" hangingPunct="1">
              <a:defRPr/>
            </a:pPr>
            <a:r>
              <a:rPr lang="en-US" sz="1600" b="1" dirty="0" smtClean="0">
                <a:latin typeface="+mn-lt"/>
              </a:rPr>
              <a:t>(5.8 days)</a:t>
            </a:r>
          </a:p>
        </p:txBody>
      </p:sp>
      <p:pic>
        <p:nvPicPr>
          <p:cNvPr id="7176" name="Picture 47" descr="DSCN22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73038"/>
            <a:ext cx="3257550" cy="26177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2" descr="L:\Holly pix 10-29-12\Homoptera\Whitefly\Singhiella simplex- ficus whitefly\eggs\DSCN16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88913"/>
            <a:ext cx="3376613" cy="26019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3" descr="L:\Holly pix 10-29-12\Homoptera\Whitefly\Singhiella simplex- ficus whitefly\immatures\DSCN2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013075"/>
            <a:ext cx="2466975" cy="36020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SCN1939.JPG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6861175" y="207963"/>
            <a:ext cx="2192338" cy="2582862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DSCN124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0" y="3013075"/>
            <a:ext cx="3875088" cy="3602038"/>
          </a:xfrm>
          <a:prstGeom prst="rect">
            <a:avLst/>
          </a:prstGeom>
          <a:noFill/>
          <a:ln w="3175" cap="sq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2" descr="L:\Holly pix 10-29-12\Homoptera\Whitefly\Singhiella simplex- ficus whitefly\eclosed pupae\DSCN32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2986088"/>
            <a:ext cx="2163762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662238" y="2700338"/>
            <a:ext cx="3949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Ficus Whitefly</a:t>
            </a:r>
            <a:br>
              <a:rPr lang="en-US" sz="3200" b="1" dirty="0" smtClean="0">
                <a:latin typeface="+mn-lt"/>
                <a:cs typeface="Arial" charset="0"/>
              </a:rPr>
            </a:br>
            <a:r>
              <a:rPr lang="en-US" sz="3200" b="1" dirty="0" smtClean="0">
                <a:latin typeface="+mn-lt"/>
                <a:cs typeface="Arial" charset="0"/>
              </a:rPr>
              <a:t>Life Cycle</a:t>
            </a:r>
          </a:p>
        </p:txBody>
      </p:sp>
      <p:pic>
        <p:nvPicPr>
          <p:cNvPr id="8195" name="Picture 7" descr="DSCN1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33350"/>
            <a:ext cx="24320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3" descr="DSCN1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693988"/>
            <a:ext cx="25495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20"/>
          <p:cNvSpPr txBox="1">
            <a:spLocks noChangeArrowheads="1"/>
          </p:cNvSpPr>
          <p:nvPr/>
        </p:nvSpPr>
        <p:spPr bwMode="auto">
          <a:xfrm>
            <a:off x="1782763" y="1905000"/>
            <a:ext cx="2281237" cy="769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latin typeface="+mn-lt"/>
              </a:rPr>
              <a:t>Adult Whitefly</a:t>
            </a:r>
          </a:p>
          <a:p>
            <a:pPr algn="ctr" eaLnBrk="1" hangingPunct="1">
              <a:defRPr/>
            </a:pPr>
            <a:r>
              <a:rPr lang="en-US" sz="2000" b="1" dirty="0" smtClean="0">
                <a:latin typeface="+mn-lt"/>
              </a:rPr>
              <a:t>(2-4 days)</a:t>
            </a:r>
          </a:p>
        </p:txBody>
      </p:sp>
      <p:sp>
        <p:nvSpPr>
          <p:cNvPr id="37895" name="TextBox 21"/>
          <p:cNvSpPr txBox="1">
            <a:spLocks noChangeArrowheads="1"/>
          </p:cNvSpPr>
          <p:nvPr/>
        </p:nvSpPr>
        <p:spPr bwMode="auto">
          <a:xfrm>
            <a:off x="5948363" y="1905000"/>
            <a:ext cx="1343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latin typeface="+mn-lt"/>
              </a:rPr>
              <a:t>Eggs</a:t>
            </a:r>
          </a:p>
          <a:p>
            <a:pPr algn="ctr" eaLnBrk="1" hangingPunct="1">
              <a:defRPr/>
            </a:pPr>
            <a:r>
              <a:rPr lang="en-US" sz="2000" b="1" dirty="0" smtClean="0">
                <a:latin typeface="+mn-lt"/>
              </a:rPr>
              <a:t>(10 days</a:t>
            </a:r>
            <a:r>
              <a:rPr lang="en-US" b="1" dirty="0" smtClean="0">
                <a:latin typeface="+mn-lt"/>
              </a:rPr>
              <a:t>)</a:t>
            </a:r>
          </a:p>
        </p:txBody>
      </p:sp>
      <p:sp>
        <p:nvSpPr>
          <p:cNvPr id="37896" name="TextBox 22"/>
          <p:cNvSpPr txBox="1">
            <a:spLocks noChangeArrowheads="1"/>
          </p:cNvSpPr>
          <p:nvPr/>
        </p:nvSpPr>
        <p:spPr bwMode="auto">
          <a:xfrm>
            <a:off x="6283325" y="4495800"/>
            <a:ext cx="2936875" cy="769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latin typeface="+mn-lt"/>
              </a:rPr>
              <a:t>1</a:t>
            </a:r>
            <a:r>
              <a:rPr lang="en-US" b="1" baseline="30000" dirty="0" smtClean="0">
                <a:latin typeface="+mn-lt"/>
              </a:rPr>
              <a:t>st</a:t>
            </a:r>
            <a:r>
              <a:rPr lang="en-US" b="1" dirty="0" smtClean="0">
                <a:latin typeface="+mn-lt"/>
              </a:rPr>
              <a:t> instar – crawler</a:t>
            </a:r>
          </a:p>
          <a:p>
            <a:pPr algn="ctr" eaLnBrk="1" hangingPunct="1">
              <a:defRPr/>
            </a:pPr>
            <a:r>
              <a:rPr lang="en-US" sz="2000" b="1" dirty="0" smtClean="0">
                <a:latin typeface="+mn-lt"/>
              </a:rPr>
              <a:t>(4.2  days)</a:t>
            </a:r>
          </a:p>
        </p:txBody>
      </p:sp>
      <p:sp>
        <p:nvSpPr>
          <p:cNvPr id="37897" name="TextBox 23"/>
          <p:cNvSpPr txBox="1">
            <a:spLocks noChangeArrowheads="1"/>
          </p:cNvSpPr>
          <p:nvPr/>
        </p:nvSpPr>
        <p:spPr bwMode="auto">
          <a:xfrm>
            <a:off x="2122488" y="6135688"/>
            <a:ext cx="5583237" cy="769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latin typeface="+mn-lt"/>
              </a:rPr>
              <a:t>2</a:t>
            </a:r>
            <a:r>
              <a:rPr lang="en-US" b="1" baseline="30000" dirty="0" smtClean="0">
                <a:latin typeface="+mn-lt"/>
              </a:rPr>
              <a:t>nd</a:t>
            </a:r>
            <a:r>
              <a:rPr lang="en-US" b="1" dirty="0" smtClean="0">
                <a:latin typeface="+mn-lt"/>
              </a:rPr>
              <a:t>-3</a:t>
            </a:r>
            <a:r>
              <a:rPr lang="en-US" b="1" baseline="30000" dirty="0" smtClean="0">
                <a:latin typeface="+mn-lt"/>
              </a:rPr>
              <a:t>rd</a:t>
            </a:r>
            <a:r>
              <a:rPr lang="en-US" b="1" dirty="0" smtClean="0">
                <a:latin typeface="+mn-lt"/>
              </a:rPr>
              <a:t> instars – nymphs</a:t>
            </a:r>
          </a:p>
          <a:p>
            <a:pPr algn="ctr" eaLnBrk="1" hangingPunct="1">
              <a:defRPr/>
            </a:pPr>
            <a:r>
              <a:rPr lang="en-US" sz="2000" b="1" dirty="0" smtClean="0">
                <a:latin typeface="+mn-lt"/>
              </a:rPr>
              <a:t>2</a:t>
            </a:r>
            <a:r>
              <a:rPr lang="en-US" sz="2000" b="1" baseline="30000" dirty="0" smtClean="0">
                <a:latin typeface="+mn-lt"/>
              </a:rPr>
              <a:t>nd</a:t>
            </a:r>
            <a:r>
              <a:rPr lang="en-US" sz="2000" b="1" dirty="0" smtClean="0">
                <a:latin typeface="+mn-lt"/>
              </a:rPr>
              <a:t> instar – 3.7  days;  3</a:t>
            </a:r>
            <a:r>
              <a:rPr lang="en-US" sz="2000" b="1" baseline="30000" dirty="0" smtClean="0">
                <a:latin typeface="+mn-lt"/>
              </a:rPr>
              <a:t>rd</a:t>
            </a:r>
            <a:r>
              <a:rPr lang="en-US" sz="2000" b="1" dirty="0" smtClean="0">
                <a:latin typeface="+mn-lt"/>
              </a:rPr>
              <a:t> instar – 3. 3 days</a:t>
            </a:r>
          </a:p>
        </p:txBody>
      </p:sp>
      <p:sp>
        <p:nvSpPr>
          <p:cNvPr id="37898" name="TextBox 24"/>
          <p:cNvSpPr txBox="1">
            <a:spLocks noChangeArrowheads="1"/>
          </p:cNvSpPr>
          <p:nvPr/>
        </p:nvSpPr>
        <p:spPr bwMode="auto">
          <a:xfrm>
            <a:off x="19050" y="4495800"/>
            <a:ext cx="3017838" cy="769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latin typeface="+mn-lt"/>
              </a:rPr>
              <a:t>4</a:t>
            </a:r>
            <a:r>
              <a:rPr lang="en-US" b="1" baseline="30000" dirty="0" smtClean="0">
                <a:latin typeface="+mn-lt"/>
              </a:rPr>
              <a:t>th</a:t>
            </a:r>
            <a:r>
              <a:rPr lang="en-US" b="1" dirty="0" smtClean="0">
                <a:latin typeface="+mn-lt"/>
              </a:rPr>
              <a:t> instar – puparia</a:t>
            </a:r>
          </a:p>
          <a:p>
            <a:pPr algn="ctr" eaLnBrk="1" hangingPunct="1">
              <a:defRPr/>
            </a:pPr>
            <a:r>
              <a:rPr lang="en-US" sz="2000" b="1" dirty="0" smtClean="0">
                <a:latin typeface="+mn-lt"/>
              </a:rPr>
              <a:t>(5.8 days)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343400" y="11430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6200000">
            <a:off x="838200" y="19050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flipH="1">
            <a:off x="1828800" y="53340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flipH="1">
            <a:off x="6553200" y="54102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7924800" y="205740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207" name="Picture 14" descr="DSCN12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059238"/>
            <a:ext cx="2249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Box 34"/>
          <p:cNvSpPr txBox="1">
            <a:spLocks noChangeArrowheads="1"/>
          </p:cNvSpPr>
          <p:nvPr/>
        </p:nvSpPr>
        <p:spPr bwMode="auto">
          <a:xfrm>
            <a:off x="4648200" y="41148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*2nd</a:t>
            </a:r>
          </a:p>
        </p:txBody>
      </p:sp>
      <p:pic>
        <p:nvPicPr>
          <p:cNvPr id="8209" name="Picture 20" descr="DSCN20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700338"/>
            <a:ext cx="247015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TextBox 21"/>
          <p:cNvSpPr txBox="1">
            <a:spLocks noChangeArrowheads="1"/>
          </p:cNvSpPr>
          <p:nvPr/>
        </p:nvSpPr>
        <p:spPr bwMode="auto">
          <a:xfrm>
            <a:off x="3503613" y="3686175"/>
            <a:ext cx="2179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Constant temperature (80º F)</a:t>
            </a:r>
          </a:p>
        </p:txBody>
      </p:sp>
      <p:sp>
        <p:nvSpPr>
          <p:cNvPr id="8211" name="TextBox 34"/>
          <p:cNvSpPr txBox="1">
            <a:spLocks noChangeArrowheads="1"/>
          </p:cNvSpPr>
          <p:nvPr/>
        </p:nvSpPr>
        <p:spPr bwMode="auto">
          <a:xfrm>
            <a:off x="3581400" y="45720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*3rd</a:t>
            </a:r>
          </a:p>
        </p:txBody>
      </p:sp>
      <p:pic>
        <p:nvPicPr>
          <p:cNvPr id="22" name="Picture 21" descr="DSCN222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136480"/>
            <a:ext cx="2415653" cy="181174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6613525"/>
            <a:ext cx="1947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Photo: H. Glenn, UF/IFAS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143000"/>
          </a:xfrm>
        </p:spPr>
        <p:txBody>
          <a:bodyPr/>
          <a:lstStyle/>
          <a:p>
            <a:r>
              <a:rPr lang="en-US" altLang="en-US" sz="4000" b="1" smtClean="0">
                <a:latin typeface="Arial" charset="0"/>
                <a:cs typeface="Arial" charset="0"/>
              </a:rPr>
              <a:t>Ficus Whitefly Immature Stages</a:t>
            </a:r>
            <a:endParaRPr lang="en-US" altLang="en-US" sz="4000" b="1" smtClean="0"/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288925" y="1235075"/>
            <a:ext cx="4648200" cy="5257800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The immature stages (typically found on the underside of leaves) tend to be flat, oval and can vary in color or transparent</a:t>
            </a:r>
          </a:p>
          <a:p>
            <a:endParaRPr lang="en-US" altLang="en-US" sz="2000" smtClean="0">
              <a:latin typeface="Arial" charset="0"/>
              <a:cs typeface="Arial" charset="0"/>
            </a:endParaRPr>
          </a:p>
          <a:p>
            <a:r>
              <a:rPr lang="en-US" altLang="en-US" smtClean="0">
                <a:latin typeface="Arial" charset="0"/>
                <a:cs typeface="Arial" charset="0"/>
              </a:rPr>
              <a:t>The pupal case is often one of the most visible stages</a:t>
            </a:r>
          </a:p>
        </p:txBody>
      </p:sp>
      <p:pic>
        <p:nvPicPr>
          <p:cNvPr id="10" name="Picture 9" descr="invisibl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32362" y="1311238"/>
            <a:ext cx="2565103" cy="192382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5105400" y="1371600"/>
            <a:ext cx="1546225" cy="1981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 rot="-5400000">
            <a:off x="8243095" y="5917406"/>
            <a:ext cx="1636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Photo: H. Glenn, UF/IFAS</a:t>
            </a:r>
          </a:p>
        </p:txBody>
      </p:sp>
      <p:pic>
        <p:nvPicPr>
          <p:cNvPr id="14" name="Picture 13" descr="DSCN74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2143850" cy="285846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DSCN325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7434" y="4556366"/>
            <a:ext cx="2313327" cy="173499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9225" name="Picture 8" descr="invisible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196532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7086600" y="1524000"/>
            <a:ext cx="1752600" cy="2438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8">
    <a:dk1>
      <a:srgbClr val="808080"/>
    </a:dk1>
    <a:lt1>
      <a:srgbClr val="FFFFFF"/>
    </a:lt1>
    <a:dk2>
      <a:srgbClr val="B2B2B2"/>
    </a:dk2>
    <a:lt2>
      <a:srgbClr val="FFFF00"/>
    </a:lt2>
    <a:accent1>
      <a:srgbClr val="00CC99"/>
    </a:accent1>
    <a:accent2>
      <a:srgbClr val="3333CC"/>
    </a:accent2>
    <a:accent3>
      <a:srgbClr val="D5D5D5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912</Words>
  <Application>Microsoft Office PowerPoint</Application>
  <PresentationFormat>On-screen Show (4:3)</PresentationFormat>
  <Paragraphs>298</Paragraphs>
  <Slides>33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Office Theme</vt:lpstr>
      <vt:lpstr>Worksheet</vt:lpstr>
      <vt:lpstr>Microsoft Excel Chart</vt:lpstr>
      <vt:lpstr>PowerPoint Presentation</vt:lpstr>
      <vt:lpstr>PowerPoint Presentation</vt:lpstr>
      <vt:lpstr>Ficus Whitefly Singhiella simplex  (Hemiptera: Aleyrodidae) </vt:lpstr>
      <vt:lpstr>Ficus Whitefly Update</vt:lpstr>
      <vt:lpstr>PowerPoint Presentation</vt:lpstr>
      <vt:lpstr>Ficus Whitefly - Damage</vt:lpstr>
      <vt:lpstr>PowerPoint Presentation</vt:lpstr>
      <vt:lpstr>Ficus Whitefly Life Cycle</vt:lpstr>
      <vt:lpstr>Ficus Whitefly Immature Stages</vt:lpstr>
      <vt:lpstr>PowerPoint Presentation</vt:lpstr>
      <vt:lpstr>Natural Enemies Observed  in the Landscape</vt:lpstr>
      <vt:lpstr>Natural Enemies Observed in the Landscape</vt:lpstr>
      <vt:lpstr>Ficus Hosts</vt:lpstr>
      <vt:lpstr>Ficus Hosts  Not Susceptible to the Whitefly</vt:lpstr>
      <vt:lpstr>PowerPoint Presentation</vt:lpstr>
      <vt:lpstr>Laboratory Bioassay</vt:lpstr>
      <vt:lpstr>Ficus Whitefly Life Cycle</vt:lpstr>
      <vt:lpstr>Effect of Temperature on Length of Life Cycle</vt:lpstr>
      <vt:lpstr>Effect of Temperature on Egg Hatch</vt:lpstr>
      <vt:lpstr>Ficus Whitefly Trapping</vt:lpstr>
      <vt:lpstr>PowerPoint Presentation</vt:lpstr>
      <vt:lpstr>Ficus Whitefly Adult Flight Study (March 2009 – 2013)</vt:lpstr>
      <vt:lpstr>PowerPoint Presentation</vt:lpstr>
      <vt:lpstr>PowerPoint Presentation</vt:lpstr>
      <vt:lpstr>PowerPoint Presentation</vt:lpstr>
      <vt:lpstr>PowerPoint Presentation</vt:lpstr>
      <vt:lpstr>Ficus Whitefly Mean Trap Catch</vt:lpstr>
      <vt:lpstr>Ficus Whitefly 2009-2013</vt:lpstr>
      <vt:lpstr>PowerPoint Presentation</vt:lpstr>
      <vt:lpstr>PowerPoint Presentation</vt:lpstr>
      <vt:lpstr>Management with Insecticides</vt:lpstr>
      <vt:lpstr>PowerPoint Presentation</vt:lpstr>
      <vt:lpstr>Pest Problems on Ficus</vt:lpstr>
    </vt:vector>
  </TitlesOfParts>
  <Company>UF/IFAS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cmannion</dc:creator>
  <cp:lastModifiedBy>wayne dixon</cp:lastModifiedBy>
  <cp:revision>182</cp:revision>
  <cp:lastPrinted>2013-10-23T02:08:51Z</cp:lastPrinted>
  <dcterms:created xsi:type="dcterms:W3CDTF">2013-07-29T16:49:42Z</dcterms:created>
  <dcterms:modified xsi:type="dcterms:W3CDTF">2015-04-27T19:00:00Z</dcterms:modified>
</cp:coreProperties>
</file>