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0" r:id="rId1"/>
  </p:sldMasterIdLst>
  <p:notesMasterIdLst>
    <p:notesMasterId r:id="rId73"/>
  </p:notesMasterIdLst>
  <p:handoutMasterIdLst>
    <p:handoutMasterId r:id="rId74"/>
  </p:handoutMasterIdLst>
  <p:sldIdLst>
    <p:sldId id="486" r:id="rId2"/>
    <p:sldId id="547" r:id="rId3"/>
    <p:sldId id="548" r:id="rId4"/>
    <p:sldId id="549" r:id="rId5"/>
    <p:sldId id="557" r:id="rId6"/>
    <p:sldId id="560" r:id="rId7"/>
    <p:sldId id="422" r:id="rId8"/>
    <p:sldId id="451" r:id="rId9"/>
    <p:sldId id="505" r:id="rId10"/>
    <p:sldId id="318" r:id="rId11"/>
    <p:sldId id="506" r:id="rId12"/>
    <p:sldId id="507" r:id="rId13"/>
    <p:sldId id="447" r:id="rId14"/>
    <p:sldId id="448" r:id="rId15"/>
    <p:sldId id="553" r:id="rId16"/>
    <p:sldId id="508" r:id="rId17"/>
    <p:sldId id="489" r:id="rId18"/>
    <p:sldId id="498" r:id="rId19"/>
    <p:sldId id="452" r:id="rId20"/>
    <p:sldId id="454" r:id="rId21"/>
    <p:sldId id="456" r:id="rId22"/>
    <p:sldId id="495" r:id="rId23"/>
    <p:sldId id="509" r:id="rId24"/>
    <p:sldId id="491" r:id="rId25"/>
    <p:sldId id="496" r:id="rId26"/>
    <p:sldId id="497" r:id="rId27"/>
    <p:sldId id="493" r:id="rId28"/>
    <p:sldId id="494" r:id="rId29"/>
    <p:sldId id="545" r:id="rId30"/>
    <p:sldId id="511" r:id="rId31"/>
    <p:sldId id="512" r:id="rId32"/>
    <p:sldId id="550" r:id="rId33"/>
    <p:sldId id="514" r:id="rId34"/>
    <p:sldId id="513" r:id="rId35"/>
    <p:sldId id="515" r:id="rId36"/>
    <p:sldId id="546" r:id="rId37"/>
    <p:sldId id="517" r:id="rId38"/>
    <p:sldId id="516" r:id="rId39"/>
    <p:sldId id="519" r:id="rId40"/>
    <p:sldId id="363" r:id="rId41"/>
    <p:sldId id="365" r:id="rId42"/>
    <p:sldId id="372" r:id="rId43"/>
    <p:sldId id="360" r:id="rId44"/>
    <p:sldId id="521" r:id="rId45"/>
    <p:sldId id="522" r:id="rId46"/>
    <p:sldId id="525" r:id="rId47"/>
    <p:sldId id="543" r:id="rId48"/>
    <p:sldId id="529" r:id="rId49"/>
    <p:sldId id="526" r:id="rId50"/>
    <p:sldId id="527" r:id="rId51"/>
    <p:sldId id="528" r:id="rId52"/>
    <p:sldId id="530" r:id="rId53"/>
    <p:sldId id="531" r:id="rId54"/>
    <p:sldId id="532" r:id="rId55"/>
    <p:sldId id="533" r:id="rId56"/>
    <p:sldId id="534" r:id="rId57"/>
    <p:sldId id="535" r:id="rId58"/>
    <p:sldId id="536" r:id="rId59"/>
    <p:sldId id="537" r:id="rId60"/>
    <p:sldId id="544" r:id="rId61"/>
    <p:sldId id="552" r:id="rId62"/>
    <p:sldId id="554" r:id="rId63"/>
    <p:sldId id="555" r:id="rId64"/>
    <p:sldId id="556" r:id="rId65"/>
    <p:sldId id="559" r:id="rId66"/>
    <p:sldId id="558" r:id="rId67"/>
    <p:sldId id="538" r:id="rId68"/>
    <p:sldId id="539" r:id="rId69"/>
    <p:sldId id="540" r:id="rId70"/>
    <p:sldId id="541" r:id="rId71"/>
    <p:sldId id="542" r:id="rId72"/>
  </p:sldIdLst>
  <p:sldSz cx="9144000" cy="6858000" type="screen4x3"/>
  <p:notesSz cx="6858000" cy="9144000"/>
  <p:embeddedFontLs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
      <p:font typeface="Century Schoolbook" panose="02040604050505020304" pitchFamily="18" charset="0"/>
      <p:regular r:id="rId80"/>
      <p:bold r:id="rId81"/>
      <p:italic r:id="rId82"/>
      <p:boldItalic r:id="rId83"/>
    </p:embeddedFont>
    <p:embeddedFont>
      <p:font typeface="Chiller" panose="04020404031007020602" pitchFamily="82" charset="0"/>
      <p:regular r:id="rId84"/>
    </p:embeddedFont>
    <p:embeddedFont>
      <p:font typeface="Comic Sans MS" panose="030F0702030302020204" pitchFamily="66" charset="0"/>
      <p:regular r:id="rId85"/>
      <p:bold r:id="rId86"/>
    </p:embeddedFont>
    <p:embeddedFont>
      <p:font typeface="Wingdings 2" panose="05020102010507070707" pitchFamily="18" charset="2"/>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ku Nair" initials="SN" lastIdx="6" clrIdx="0">
    <p:extLst>
      <p:ext uri="{19B8F6BF-5375-455C-9EA6-DF929625EA0E}">
        <p15:presenceInfo xmlns:p15="http://schemas.microsoft.com/office/powerpoint/2012/main" userId="cb71d9d5f773d0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CCCCFF"/>
    <a:srgbClr val="CC6600"/>
    <a:srgbClr val="990000"/>
    <a:srgbClr val="E4E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74" autoAdjust="0"/>
    <p:restoredTop sz="81983" autoAdjust="0"/>
  </p:normalViewPr>
  <p:slideViewPr>
    <p:cSldViewPr>
      <p:cViewPr varScale="1">
        <p:scale>
          <a:sx n="55" d="100"/>
          <a:sy n="55" d="100"/>
        </p:scale>
        <p:origin x="38" y="22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92"/>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Cockroaches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DB474B-2055-4BFC-99B6-8EE07334C83B}" type="datetimeFigureOut">
              <a:rPr lang="en-US" smtClean="0"/>
              <a:t>3/19/2019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D. H. Gouge</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3E2C90-C606-4C73-8EDE-7128AAACF3C5}" type="slidenum">
              <a:rPr lang="en-US" smtClean="0"/>
              <a:t>‹#›</a:t>
            </a:fld>
            <a:endParaRPr lang="en-US"/>
          </a:p>
        </p:txBody>
      </p:sp>
    </p:spTree>
    <p:extLst>
      <p:ext uri="{BB962C8B-B14F-4D97-AF65-F5344CB8AC3E}">
        <p14:creationId xmlns:p14="http://schemas.microsoft.com/office/powerpoint/2010/main" val="4083952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0A1BDE-FC1C-4E73-979B-EB4EE21A8139}" type="datetimeFigureOut">
              <a:rPr lang="en-US" smtClean="0"/>
              <a:t>3/19/2019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FBCEB4-F1D5-41BD-AE38-4EFC5DB67E26}" type="slidenum">
              <a:rPr lang="en-US" smtClean="0"/>
              <a:t>‹#›</a:t>
            </a:fld>
            <a:endParaRPr lang="en-US"/>
          </a:p>
        </p:txBody>
      </p:sp>
    </p:spTree>
    <p:extLst>
      <p:ext uri="{BB962C8B-B14F-4D97-AF65-F5344CB8AC3E}">
        <p14:creationId xmlns:p14="http://schemas.microsoft.com/office/powerpoint/2010/main" val="3721344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CC1851-5CC9-4DA3-922C-D9359C9B947E}" type="slidenum">
              <a:rPr lang="en-US" altLang="en-US" smtClean="0"/>
              <a:pPr>
                <a:spcBef>
                  <a:spcPct val="0"/>
                </a:spcBef>
              </a:pPr>
              <a:t>7</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What is a PEST?  A </a:t>
            </a:r>
            <a:r>
              <a:rPr lang="en-US" altLang="en-US" sz="1600" b="1"/>
              <a:t>pest</a:t>
            </a:r>
            <a:r>
              <a:rPr lang="en-US" altLang="en-US" sz="1600"/>
              <a:t> is any organism that is unwanted by humans.  Pests may be unwanted due to their destructive nature, the health concerns they pose, or because they’re plain annoying.  Insects are not the only kind of pest.  Mi</a:t>
            </a:r>
            <a:r>
              <a:rPr lang="en-US" altLang="en-US" sz="1800"/>
              <a:t>tes, plant pathogens, weeds, mollusks, fish, birds, and </a:t>
            </a:r>
            <a:r>
              <a:rPr lang="en-US" altLang="en-US" sz="1600"/>
              <a:t>even some mammals can be pests.  They can be found in waterways, agriculture, landscapes, roadsides, natural areas, stored food, schools, hospitals and even swimming pools.</a:t>
            </a:r>
          </a:p>
        </p:txBody>
      </p:sp>
    </p:spTree>
    <p:extLst>
      <p:ext uri="{BB962C8B-B14F-4D97-AF65-F5344CB8AC3E}">
        <p14:creationId xmlns:p14="http://schemas.microsoft.com/office/powerpoint/2010/main" val="1142455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lIns="86486" tIns="43243" rIns="86486" bIns="43243"/>
          <a:lstStyle/>
          <a:p>
            <a:pPr>
              <a:defRPr/>
            </a:pPr>
            <a:fld id="{CD0BB8E3-34FF-4BBE-9EA8-B5F017137248}" type="slidenum">
              <a:rPr lang="en-US">
                <a:solidFill>
                  <a:prstClr val="black"/>
                </a:solidFill>
              </a:rPr>
              <a:pPr>
                <a:defRPr/>
              </a:pPr>
              <a:t>21</a:t>
            </a:fld>
            <a:endParaRPr lang="en-US">
              <a:solidFill>
                <a:prstClr val="black"/>
              </a:solidFill>
            </a:endParaRPr>
          </a:p>
        </p:txBody>
      </p:sp>
      <p:sp>
        <p:nvSpPr>
          <p:cNvPr id="137219" name="Rectangle 2"/>
          <p:cNvSpPr>
            <a:spLocks noGrp="1" noRot="1" noChangeAspect="1" noChangeArrowheads="1" noTextEdit="1"/>
          </p:cNvSpPr>
          <p:nvPr>
            <p:ph type="sldImg"/>
          </p:nvPr>
        </p:nvSpPr>
        <p:spPr bwMode="auto">
          <a:xfrm>
            <a:off x="1144588" y="685800"/>
            <a:ext cx="4570412" cy="3429000"/>
          </a:xfrm>
          <a:noFill/>
          <a:ln cap="flat">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lIns="86486" tIns="43243" rIns="86486" bIns="4324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84663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45" tIns="47423" rIns="94845" bIns="47423"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fontAlgn="base" hangingPunct="1">
              <a:spcBef>
                <a:spcPct val="0"/>
              </a:spcBef>
              <a:spcAft>
                <a:spcPct val="0"/>
              </a:spcAft>
            </a:pPr>
            <a:r>
              <a:rPr lang="en-US" altLang="en-US">
                <a:solidFill>
                  <a:srgbClr val="000000"/>
                </a:solidFill>
                <a:latin typeface="Arial" panose="020B0604020202020204" pitchFamily="34" charset="0"/>
              </a:rPr>
              <a:t>SB 1350 Pesticides in School &amp; Child Care Facilities</a:t>
            </a:r>
          </a:p>
        </p:txBody>
      </p:sp>
      <p:sp>
        <p:nvSpPr>
          <p:cNvPr id="106499"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45" tIns="47423" rIns="94845" bIns="47423"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fontAlgn="base" hangingPunct="1">
              <a:spcBef>
                <a:spcPct val="0"/>
              </a:spcBef>
              <a:spcAft>
                <a:spcPct val="0"/>
              </a:spcAft>
            </a:pPr>
            <a:r>
              <a:rPr lang="en-US" altLang="en-US">
                <a:solidFill>
                  <a:srgbClr val="000000"/>
                </a:solidFill>
                <a:latin typeface="Arial" panose="020B0604020202020204" pitchFamily="34" charset="0"/>
              </a:rPr>
              <a:t>Dawn H. Gouge dhgouge@ag.arizona.edu</a:t>
            </a:r>
          </a:p>
        </p:txBody>
      </p:sp>
      <p:sp>
        <p:nvSpPr>
          <p:cNvPr id="10650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5" tIns="47423" rIns="94845" bIns="47423"/>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C674C1D-AEBC-4D7F-8CBD-93D5AA708A37}" type="slidenum">
              <a:rPr lang="en-US" altLang="en-US">
                <a:solidFill>
                  <a:srgbClr val="000000"/>
                </a:solidFill>
                <a:latin typeface="Arial" panose="020B0604020202020204" pitchFamily="34" charset="0"/>
              </a:rPr>
              <a:pPr eaLnBrk="1" hangingPunct="1">
                <a:spcBef>
                  <a:spcPct val="0"/>
                </a:spcBef>
              </a:pPr>
              <a:t>26</a:t>
            </a:fld>
            <a:endParaRPr lang="en-US" altLang="en-US">
              <a:solidFill>
                <a:srgbClr val="000000"/>
              </a:solidFill>
              <a:latin typeface="Arial" panose="020B0604020202020204" pitchFamily="34" charset="0"/>
            </a:endParaRPr>
          </a:p>
        </p:txBody>
      </p:sp>
      <p:sp>
        <p:nvSpPr>
          <p:cNvPr id="106501" name="Rectangle 2"/>
          <p:cNvSpPr>
            <a:spLocks noGrp="1" noRot="1" noChangeAspect="1" noChangeArrowheads="1" noTextEdit="1"/>
          </p:cNvSpPr>
          <p:nvPr>
            <p:ph type="sldImg"/>
          </p:nvPr>
        </p:nvSpPr>
        <p:spPr bwMode="auto">
          <a:xfrm>
            <a:off x="2979738" y="555625"/>
            <a:ext cx="3641725" cy="2730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2" name="Rectangle 3"/>
          <p:cNvSpPr>
            <a:spLocks noGrp="1" noChangeArrowheads="1"/>
          </p:cNvSpPr>
          <p:nvPr>
            <p:ph type="body" idx="1"/>
          </p:nvPr>
        </p:nvSpPr>
        <p:spPr bwMode="auto">
          <a:xfrm>
            <a:off x="1173163" y="3413125"/>
            <a:ext cx="7043737" cy="329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45" tIns="47423" rIns="94845" bIns="47423"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9555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School IPM</a:t>
            </a:r>
          </a:p>
        </p:txBody>
      </p:sp>
      <p:sp>
        <p:nvSpPr>
          <p:cNvPr id="890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Gouge &amp;  Lame</a:t>
            </a:r>
          </a:p>
        </p:txBody>
      </p:sp>
      <p:sp>
        <p:nvSpPr>
          <p:cNvPr id="8909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C1176CD7-F123-4DC3-9BDD-6FD09FE22029}" type="slidenum">
              <a:rPr lang="en-US" smtClean="0">
                <a:latin typeface="Comic Sans MS" pitchFamily="66" charset="0"/>
              </a:rPr>
              <a:pPr/>
              <a:t>27</a:t>
            </a:fld>
            <a:endParaRPr lang="en-US">
              <a:latin typeface="Comic Sans MS" pitchFamily="66" charset="0"/>
            </a:endParaRPr>
          </a:p>
        </p:txBody>
      </p:sp>
      <p:sp>
        <p:nvSpPr>
          <p:cNvPr id="89093" name="Rectangle 2"/>
          <p:cNvSpPr>
            <a:spLocks noGrp="1" noRot="1" noChangeAspect="1" noChangeArrowheads="1" noTextEdit="1"/>
          </p:cNvSpPr>
          <p:nvPr>
            <p:ph type="sldImg"/>
          </p:nvPr>
        </p:nvSpPr>
        <p:spPr>
          <a:ln/>
        </p:spPr>
      </p:sp>
      <p:sp>
        <p:nvSpPr>
          <p:cNvPr id="890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Make sure that the district does not feel defensive.  We are not the pesticide police, facilitate compliance, don’t slap folk around.  To become accepted community members we need to foster trust.</a:t>
            </a:r>
          </a:p>
          <a:p>
            <a:pPr eaLnBrk="1" hangingPunct="1"/>
            <a:r>
              <a:rPr lang="en-US" dirty="0"/>
              <a:t>Mid-term and 1 year </a:t>
            </a:r>
            <a:r>
              <a:rPr lang="en-US" dirty="0" err="1"/>
              <a:t>evals</a:t>
            </a:r>
            <a:r>
              <a:rPr lang="en-US" dirty="0"/>
              <a:t>. You can take a tougher line but not on the initial inspection.</a:t>
            </a:r>
          </a:p>
          <a:p>
            <a:pPr eaLnBrk="1" hangingPunct="1"/>
            <a:r>
              <a:rPr lang="en-US" dirty="0"/>
              <a:t>Suggest a pesticide amnesty opportunity, sending memos out for any and all pesticides to be turned in for appropriate disposal.</a:t>
            </a:r>
          </a:p>
        </p:txBody>
      </p:sp>
    </p:spTree>
    <p:extLst>
      <p:ext uri="{BB962C8B-B14F-4D97-AF65-F5344CB8AC3E}">
        <p14:creationId xmlns:p14="http://schemas.microsoft.com/office/powerpoint/2010/main" val="75252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70" tIns="47486" rIns="94970" bIns="47486"/>
          <a:lstStyle>
            <a:lvl1pPr eaLnBrk="0" hangingPunct="0">
              <a:defRPr>
                <a:solidFill>
                  <a:schemeClr val="tx1"/>
                </a:solidFill>
                <a:latin typeface="Arial" charset="0"/>
              </a:defRPr>
            </a:lvl1pPr>
            <a:lvl2pPr marL="743934" indent="-286128" eaLnBrk="0" hangingPunct="0">
              <a:defRPr>
                <a:solidFill>
                  <a:schemeClr val="tx1"/>
                </a:solidFill>
                <a:latin typeface="Arial" charset="0"/>
              </a:defRPr>
            </a:lvl2pPr>
            <a:lvl3pPr marL="1144515" indent="-228903" eaLnBrk="0" hangingPunct="0">
              <a:defRPr>
                <a:solidFill>
                  <a:schemeClr val="tx1"/>
                </a:solidFill>
                <a:latin typeface="Arial" charset="0"/>
              </a:defRPr>
            </a:lvl3pPr>
            <a:lvl4pPr marL="1602320" indent="-228903" eaLnBrk="0" hangingPunct="0">
              <a:defRPr>
                <a:solidFill>
                  <a:schemeClr val="tx1"/>
                </a:solidFill>
                <a:latin typeface="Arial" charset="0"/>
              </a:defRPr>
            </a:lvl4pPr>
            <a:lvl5pPr marL="2060127" indent="-228903" eaLnBrk="0" hangingPunct="0">
              <a:defRPr>
                <a:solidFill>
                  <a:schemeClr val="tx1"/>
                </a:solidFill>
                <a:latin typeface="Arial" charset="0"/>
              </a:defRPr>
            </a:lvl5pPr>
            <a:lvl6pPr marL="2517932" indent="-228903" eaLnBrk="0" fontAlgn="base" hangingPunct="0">
              <a:spcBef>
                <a:spcPct val="0"/>
              </a:spcBef>
              <a:spcAft>
                <a:spcPct val="0"/>
              </a:spcAft>
              <a:defRPr>
                <a:solidFill>
                  <a:schemeClr val="tx1"/>
                </a:solidFill>
                <a:latin typeface="Arial" charset="0"/>
              </a:defRPr>
            </a:lvl6pPr>
            <a:lvl7pPr marL="2975737" indent="-228903" eaLnBrk="0" fontAlgn="base" hangingPunct="0">
              <a:spcBef>
                <a:spcPct val="0"/>
              </a:spcBef>
              <a:spcAft>
                <a:spcPct val="0"/>
              </a:spcAft>
              <a:defRPr>
                <a:solidFill>
                  <a:schemeClr val="tx1"/>
                </a:solidFill>
                <a:latin typeface="Arial" charset="0"/>
              </a:defRPr>
            </a:lvl7pPr>
            <a:lvl8pPr marL="3433543" indent="-228903" eaLnBrk="0" fontAlgn="base" hangingPunct="0">
              <a:spcBef>
                <a:spcPct val="0"/>
              </a:spcBef>
              <a:spcAft>
                <a:spcPct val="0"/>
              </a:spcAft>
              <a:defRPr>
                <a:solidFill>
                  <a:schemeClr val="tx1"/>
                </a:solidFill>
                <a:latin typeface="Arial" charset="0"/>
              </a:defRPr>
            </a:lvl8pPr>
            <a:lvl9pPr marL="3891348" indent="-228903"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School IPM</a:t>
            </a:r>
          </a:p>
        </p:txBody>
      </p:sp>
      <p:sp>
        <p:nvSpPr>
          <p:cNvPr id="829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70" tIns="47486" rIns="94970" bIns="47486"/>
          <a:lstStyle>
            <a:lvl1pPr eaLnBrk="0" hangingPunct="0">
              <a:defRPr>
                <a:solidFill>
                  <a:schemeClr val="tx1"/>
                </a:solidFill>
                <a:latin typeface="Arial" charset="0"/>
              </a:defRPr>
            </a:lvl1pPr>
            <a:lvl2pPr marL="743934" indent="-286128" eaLnBrk="0" hangingPunct="0">
              <a:defRPr>
                <a:solidFill>
                  <a:schemeClr val="tx1"/>
                </a:solidFill>
                <a:latin typeface="Arial" charset="0"/>
              </a:defRPr>
            </a:lvl2pPr>
            <a:lvl3pPr marL="1144515" indent="-228903" eaLnBrk="0" hangingPunct="0">
              <a:defRPr>
                <a:solidFill>
                  <a:schemeClr val="tx1"/>
                </a:solidFill>
                <a:latin typeface="Arial" charset="0"/>
              </a:defRPr>
            </a:lvl3pPr>
            <a:lvl4pPr marL="1602320" indent="-228903" eaLnBrk="0" hangingPunct="0">
              <a:defRPr>
                <a:solidFill>
                  <a:schemeClr val="tx1"/>
                </a:solidFill>
                <a:latin typeface="Arial" charset="0"/>
              </a:defRPr>
            </a:lvl4pPr>
            <a:lvl5pPr marL="2060127" indent="-228903" eaLnBrk="0" hangingPunct="0">
              <a:defRPr>
                <a:solidFill>
                  <a:schemeClr val="tx1"/>
                </a:solidFill>
                <a:latin typeface="Arial" charset="0"/>
              </a:defRPr>
            </a:lvl5pPr>
            <a:lvl6pPr marL="2517932" indent="-228903" eaLnBrk="0" fontAlgn="base" hangingPunct="0">
              <a:spcBef>
                <a:spcPct val="0"/>
              </a:spcBef>
              <a:spcAft>
                <a:spcPct val="0"/>
              </a:spcAft>
              <a:defRPr>
                <a:solidFill>
                  <a:schemeClr val="tx1"/>
                </a:solidFill>
                <a:latin typeface="Arial" charset="0"/>
              </a:defRPr>
            </a:lvl6pPr>
            <a:lvl7pPr marL="2975737" indent="-228903" eaLnBrk="0" fontAlgn="base" hangingPunct="0">
              <a:spcBef>
                <a:spcPct val="0"/>
              </a:spcBef>
              <a:spcAft>
                <a:spcPct val="0"/>
              </a:spcAft>
              <a:defRPr>
                <a:solidFill>
                  <a:schemeClr val="tx1"/>
                </a:solidFill>
                <a:latin typeface="Arial" charset="0"/>
              </a:defRPr>
            </a:lvl7pPr>
            <a:lvl8pPr marL="3433543" indent="-228903" eaLnBrk="0" fontAlgn="base" hangingPunct="0">
              <a:spcBef>
                <a:spcPct val="0"/>
              </a:spcBef>
              <a:spcAft>
                <a:spcPct val="0"/>
              </a:spcAft>
              <a:defRPr>
                <a:solidFill>
                  <a:schemeClr val="tx1"/>
                </a:solidFill>
                <a:latin typeface="Arial" charset="0"/>
              </a:defRPr>
            </a:lvl8pPr>
            <a:lvl9pPr marL="3891348" indent="-228903"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Dawn H. Gouge dhgouge@ag.arizona.edu</a:t>
            </a:r>
          </a:p>
        </p:txBody>
      </p:sp>
      <p:sp>
        <p:nvSpPr>
          <p:cNvPr id="8294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70" tIns="47486" rIns="94970" bIns="47486"/>
          <a:lstStyle>
            <a:lvl1pPr eaLnBrk="0" hangingPunct="0">
              <a:defRPr>
                <a:solidFill>
                  <a:schemeClr val="tx1"/>
                </a:solidFill>
                <a:latin typeface="Arial" charset="0"/>
              </a:defRPr>
            </a:lvl1pPr>
            <a:lvl2pPr marL="743934" indent="-286128" eaLnBrk="0" hangingPunct="0">
              <a:defRPr>
                <a:solidFill>
                  <a:schemeClr val="tx1"/>
                </a:solidFill>
                <a:latin typeface="Arial" charset="0"/>
              </a:defRPr>
            </a:lvl2pPr>
            <a:lvl3pPr marL="1144515" indent="-228903" eaLnBrk="0" hangingPunct="0">
              <a:defRPr>
                <a:solidFill>
                  <a:schemeClr val="tx1"/>
                </a:solidFill>
                <a:latin typeface="Arial" charset="0"/>
              </a:defRPr>
            </a:lvl3pPr>
            <a:lvl4pPr marL="1602320" indent="-228903" eaLnBrk="0" hangingPunct="0">
              <a:defRPr>
                <a:solidFill>
                  <a:schemeClr val="tx1"/>
                </a:solidFill>
                <a:latin typeface="Arial" charset="0"/>
              </a:defRPr>
            </a:lvl4pPr>
            <a:lvl5pPr marL="2060127" indent="-228903" eaLnBrk="0" hangingPunct="0">
              <a:defRPr>
                <a:solidFill>
                  <a:schemeClr val="tx1"/>
                </a:solidFill>
                <a:latin typeface="Arial" charset="0"/>
              </a:defRPr>
            </a:lvl5pPr>
            <a:lvl6pPr marL="2517932" indent="-228903" eaLnBrk="0" fontAlgn="base" hangingPunct="0">
              <a:spcBef>
                <a:spcPct val="0"/>
              </a:spcBef>
              <a:spcAft>
                <a:spcPct val="0"/>
              </a:spcAft>
              <a:defRPr>
                <a:solidFill>
                  <a:schemeClr val="tx1"/>
                </a:solidFill>
                <a:latin typeface="Arial" charset="0"/>
              </a:defRPr>
            </a:lvl6pPr>
            <a:lvl7pPr marL="2975737" indent="-228903" eaLnBrk="0" fontAlgn="base" hangingPunct="0">
              <a:spcBef>
                <a:spcPct val="0"/>
              </a:spcBef>
              <a:spcAft>
                <a:spcPct val="0"/>
              </a:spcAft>
              <a:defRPr>
                <a:solidFill>
                  <a:schemeClr val="tx1"/>
                </a:solidFill>
                <a:latin typeface="Arial" charset="0"/>
              </a:defRPr>
            </a:lvl7pPr>
            <a:lvl8pPr marL="3433543" indent="-228903" eaLnBrk="0" fontAlgn="base" hangingPunct="0">
              <a:spcBef>
                <a:spcPct val="0"/>
              </a:spcBef>
              <a:spcAft>
                <a:spcPct val="0"/>
              </a:spcAft>
              <a:defRPr>
                <a:solidFill>
                  <a:schemeClr val="tx1"/>
                </a:solidFill>
                <a:latin typeface="Arial" charset="0"/>
              </a:defRPr>
            </a:lvl8pPr>
            <a:lvl9pPr marL="3891348" indent="-228903" eaLnBrk="0" fontAlgn="base" hangingPunct="0">
              <a:spcBef>
                <a:spcPct val="0"/>
              </a:spcBef>
              <a:spcAft>
                <a:spcPct val="0"/>
              </a:spcAft>
              <a:defRPr>
                <a:solidFill>
                  <a:schemeClr val="tx1"/>
                </a:solidFill>
                <a:latin typeface="Arial" charset="0"/>
              </a:defRPr>
            </a:lvl9pPr>
          </a:lstStyle>
          <a:p>
            <a:pPr eaLnBrk="1" hangingPunct="1"/>
            <a:fld id="{E0D35FCF-EE63-4419-AB30-AC3A43553301}" type="slidenum">
              <a:rPr lang="en-US">
                <a:solidFill>
                  <a:srgbClr val="000000"/>
                </a:solidFill>
              </a:rPr>
              <a:pPr eaLnBrk="1" hangingPunct="1"/>
              <a:t>28</a:t>
            </a:fld>
            <a:endParaRPr lang="en-US">
              <a:solidFill>
                <a:srgbClr val="000000"/>
              </a:solidFill>
            </a:endParaRPr>
          </a:p>
        </p:txBody>
      </p:sp>
      <p:sp>
        <p:nvSpPr>
          <p:cNvPr id="82949" name="Rectangle 2"/>
          <p:cNvSpPr>
            <a:spLocks noGrp="1" noRot="1" noChangeAspect="1" noChangeArrowheads="1" noTextEdit="1"/>
          </p:cNvSpPr>
          <p:nvPr>
            <p:ph type="sldImg"/>
          </p:nvPr>
        </p:nvSpPr>
        <p:spPr>
          <a:ln cap="flat"/>
        </p:spPr>
      </p:sp>
      <p:sp>
        <p:nvSpPr>
          <p:cNvPr id="829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6" tIns="48720" rIns="97436" bIns="48720"/>
          <a:lstStyle/>
          <a:p>
            <a:pPr eaLnBrk="1" hangingPunct="1">
              <a:spcBef>
                <a:spcPct val="0"/>
              </a:spcBef>
            </a:pPr>
            <a:r>
              <a:rPr lang="en-US">
                <a:solidFill>
                  <a:srgbClr val="FFCCFF"/>
                </a:solidFill>
                <a:latin typeface="Comic Sans MS" pitchFamily="66" charset="0"/>
              </a:rPr>
              <a:t>Schools and child care facilities should be safe environments.</a:t>
            </a:r>
          </a:p>
        </p:txBody>
      </p:sp>
    </p:spTree>
    <p:extLst>
      <p:ext uri="{BB962C8B-B14F-4D97-AF65-F5344CB8AC3E}">
        <p14:creationId xmlns:p14="http://schemas.microsoft.com/office/powerpoint/2010/main" val="251181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6"/>
          <p:cNvSpPr>
            <a:spLocks noGrp="1"/>
          </p:cNvSpPr>
          <p:nvPr>
            <p:ph type="sldNum" sz="quarter" idx="5"/>
          </p:nvPr>
        </p:nvSpPr>
        <p:spPr>
          <a:noFill/>
        </p:spPr>
        <p:txBody>
          <a:bodyPr/>
          <a:lstStyle/>
          <a:p>
            <a:fld id="{F63F6E9F-F706-4842-A529-886B144BC2F6}" type="slidenum">
              <a:rPr lang="en-US" smtClean="0">
                <a:solidFill>
                  <a:srgbClr val="000000"/>
                </a:solidFill>
              </a:rPr>
              <a:pPr/>
              <a:t>29</a:t>
            </a:fld>
            <a:endParaRPr lang="en-US">
              <a:solidFill>
                <a:srgbClr val="000000"/>
              </a:solidFill>
            </a:endParaRPr>
          </a:p>
        </p:txBody>
      </p:sp>
      <p:sp>
        <p:nvSpPr>
          <p:cNvPr id="122883" name="Rectangle 7"/>
          <p:cNvSpPr txBox="1">
            <a:spLocks noGrp="1" noChangeArrowheads="1"/>
          </p:cNvSpPr>
          <p:nvPr/>
        </p:nvSpPr>
        <p:spPr bwMode="auto">
          <a:xfrm>
            <a:off x="3884415" y="8685894"/>
            <a:ext cx="2972098" cy="456595"/>
          </a:xfrm>
          <a:prstGeom prst="rect">
            <a:avLst/>
          </a:prstGeom>
          <a:noFill/>
          <a:ln w="9525">
            <a:noFill/>
            <a:miter lim="800000"/>
            <a:headEnd/>
            <a:tailEnd/>
          </a:ln>
        </p:spPr>
        <p:txBody>
          <a:bodyPr lIns="96661" tIns="48331" rIns="96661" bIns="48331" anchor="b"/>
          <a:lstStyle/>
          <a:p>
            <a:pPr algn="r" fontAlgn="base">
              <a:spcBef>
                <a:spcPct val="0"/>
              </a:spcBef>
              <a:spcAft>
                <a:spcPct val="0"/>
              </a:spcAft>
            </a:pPr>
            <a:fld id="{DABFFE6A-FC61-4929-B5B8-9BBF1E90AD26}" type="slidenum">
              <a:rPr lang="en-US" sz="1300">
                <a:solidFill>
                  <a:srgbClr val="000000"/>
                </a:solidFill>
              </a:rPr>
              <a:pPr algn="r" fontAlgn="base">
                <a:spcBef>
                  <a:spcPct val="0"/>
                </a:spcBef>
                <a:spcAft>
                  <a:spcPct val="0"/>
                </a:spcAft>
              </a:pPr>
              <a:t>29</a:t>
            </a:fld>
            <a:endParaRPr lang="en-US" sz="1300">
              <a:solidFill>
                <a:srgbClr val="000000"/>
              </a:solidFill>
            </a:endParaRPr>
          </a:p>
        </p:txBody>
      </p:sp>
      <p:sp>
        <p:nvSpPr>
          <p:cNvPr id="122884" name="Rectangle 2"/>
          <p:cNvSpPr>
            <a:spLocks noGrp="1" noRot="1" noChangeAspect="1" noChangeArrowheads="1" noTextEdit="1"/>
          </p:cNvSpPr>
          <p:nvPr>
            <p:ph type="sldImg"/>
          </p:nvPr>
        </p:nvSpPr>
        <p:spPr bwMode="auto">
          <a:xfrm>
            <a:off x="1146175" y="688975"/>
            <a:ext cx="4568825" cy="3427413"/>
          </a:xfrm>
          <a:noFill/>
          <a:ln>
            <a:solidFill>
              <a:srgbClr val="000000"/>
            </a:solidFill>
            <a:miter lim="800000"/>
            <a:headEnd/>
            <a:tailEnd/>
          </a:ln>
        </p:spPr>
      </p:sp>
      <p:sp>
        <p:nvSpPr>
          <p:cNvPr id="122885" name="Rectangle 3"/>
          <p:cNvSpPr>
            <a:spLocks noGrp="1" noChangeArrowheads="1"/>
          </p:cNvSpPr>
          <p:nvPr>
            <p:ph type="body" idx="1"/>
          </p:nvPr>
        </p:nvSpPr>
        <p:spPr>
          <a:xfrm>
            <a:off x="684610" y="4342191"/>
            <a:ext cx="5488781" cy="4113894"/>
          </a:xfrm>
          <a:noFill/>
          <a:ln/>
        </p:spPr>
        <p:txBody>
          <a:bodyPr/>
          <a:lstStyle/>
          <a:p>
            <a:endParaRPr lang="en-US"/>
          </a:p>
        </p:txBody>
      </p:sp>
    </p:spTree>
    <p:extLst>
      <p:ext uri="{BB962C8B-B14F-4D97-AF65-F5344CB8AC3E}">
        <p14:creationId xmlns:p14="http://schemas.microsoft.com/office/powerpoint/2010/main" val="341085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srgbClr val="000000"/>
                </a:solidFill>
              </a:rPr>
              <a:t>IPM/IAQ in AZ Schools </a:t>
            </a:r>
          </a:p>
        </p:txBody>
      </p:sp>
      <p:sp>
        <p:nvSpPr>
          <p:cNvPr id="272386"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000000"/>
                </a:solidFill>
              </a:rPr>
              <a:t>Gouge &amp;  Lame</a:t>
            </a:r>
          </a:p>
        </p:txBody>
      </p:sp>
      <p:sp>
        <p:nvSpPr>
          <p:cNvPr id="27238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39ABE8-0D74-4E05-A7B9-E752A12D6EE7}" type="slidenum">
              <a:rPr lang="en-US">
                <a:solidFill>
                  <a:srgbClr val="000000"/>
                </a:solidFill>
              </a:rPr>
              <a:pPr fontAlgn="base">
                <a:spcBef>
                  <a:spcPct val="0"/>
                </a:spcBef>
                <a:spcAft>
                  <a:spcPct val="0"/>
                </a:spcAft>
                <a:defRPr/>
              </a:pPr>
              <a:t>30</a:t>
            </a:fld>
            <a:endParaRPr lang="en-US">
              <a:solidFill>
                <a:srgbClr val="000000"/>
              </a:solidFill>
            </a:endParaRPr>
          </a:p>
        </p:txBody>
      </p:sp>
      <p:sp>
        <p:nvSpPr>
          <p:cNvPr id="272388"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238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solidFill>
                <a:srgbClr val="FFCCFF"/>
              </a:solidFill>
              <a:latin typeface="Comic Sans MS" pitchFamily="66" charset="0"/>
            </a:endParaRPr>
          </a:p>
        </p:txBody>
      </p:sp>
    </p:spTree>
    <p:extLst>
      <p:ext uri="{BB962C8B-B14F-4D97-AF65-F5344CB8AC3E}">
        <p14:creationId xmlns:p14="http://schemas.microsoft.com/office/powerpoint/2010/main" val="414249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srgbClr val="000000"/>
                </a:solidFill>
              </a:rPr>
              <a:t>IPM/IAQ in AZ Schools </a:t>
            </a:r>
          </a:p>
        </p:txBody>
      </p:sp>
      <p:sp>
        <p:nvSpPr>
          <p:cNvPr id="272386"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000000"/>
                </a:solidFill>
              </a:rPr>
              <a:t>Gouge &amp;  Lame</a:t>
            </a:r>
          </a:p>
        </p:txBody>
      </p:sp>
      <p:sp>
        <p:nvSpPr>
          <p:cNvPr id="27238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39ABE8-0D74-4E05-A7B9-E752A12D6EE7}" type="slidenum">
              <a:rPr lang="en-US">
                <a:solidFill>
                  <a:srgbClr val="000000"/>
                </a:solidFill>
              </a:rPr>
              <a:pPr fontAlgn="base">
                <a:spcBef>
                  <a:spcPct val="0"/>
                </a:spcBef>
                <a:spcAft>
                  <a:spcPct val="0"/>
                </a:spcAft>
                <a:defRPr/>
              </a:pPr>
              <a:t>31</a:t>
            </a:fld>
            <a:endParaRPr lang="en-US">
              <a:solidFill>
                <a:srgbClr val="000000"/>
              </a:solidFill>
            </a:endParaRPr>
          </a:p>
        </p:txBody>
      </p:sp>
      <p:sp>
        <p:nvSpPr>
          <p:cNvPr id="272388"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238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solidFill>
                <a:srgbClr val="FFCCFF"/>
              </a:solidFill>
              <a:latin typeface="Comic Sans MS" pitchFamily="66" charset="0"/>
            </a:endParaRPr>
          </a:p>
        </p:txBody>
      </p:sp>
    </p:spTree>
    <p:extLst>
      <p:ext uri="{BB962C8B-B14F-4D97-AF65-F5344CB8AC3E}">
        <p14:creationId xmlns:p14="http://schemas.microsoft.com/office/powerpoint/2010/main" val="196300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6652" tIns="48327" rIns="96652" bIns="48327" numCol="1" anchor="t" anchorCtr="0" compatLnSpc="1">
            <a:prstTxWarp prst="textNoShape">
              <a:avLst/>
            </a:prstTxWarp>
          </a:bodyPr>
          <a:lstStyle/>
          <a:p>
            <a:endParaRPr lang="en-US" sz="1100" dirty="0"/>
          </a:p>
        </p:txBody>
      </p:sp>
      <p:sp>
        <p:nvSpPr>
          <p:cNvPr id="74756" name="Slide Number Placeholder 3"/>
          <p:cNvSpPr>
            <a:spLocks noGrp="1"/>
          </p:cNvSpPr>
          <p:nvPr>
            <p:ph type="sldNum" sz="quarter" idx="5"/>
          </p:nvPr>
        </p:nvSpPr>
        <p:spPr bwMode="auto">
          <a:noFill/>
          <a:ln>
            <a:miter lim="800000"/>
            <a:headEnd/>
            <a:tailEnd/>
          </a:ln>
        </p:spPr>
        <p:txBody>
          <a:bodyPr wrap="square" lIns="96652" tIns="48327" rIns="96652" bIns="48327" numCol="1" anchorCtr="0" compatLnSpc="1">
            <a:prstTxWarp prst="textNoShape">
              <a:avLst/>
            </a:prstTxWarp>
          </a:bodyPr>
          <a:lstStyle/>
          <a:p>
            <a:fld id="{79AE6FE7-9DE5-45A3-A46C-DF5CB6418ACB}" type="slidenum">
              <a:rPr lang="en-US" smtClean="0">
                <a:solidFill>
                  <a:srgbClr val="000000"/>
                </a:solidFill>
              </a:rPr>
              <a:pPr/>
              <a:t>32</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750266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3CFD4-7A83-434F-A566-F3ABE0908F83}" type="slidenum">
              <a:rPr lang="en-US">
                <a:solidFill>
                  <a:srgbClr val="000000"/>
                </a:solidFill>
              </a:rPr>
              <a:pPr fontAlgn="base">
                <a:spcBef>
                  <a:spcPct val="0"/>
                </a:spcBef>
                <a:spcAft>
                  <a:spcPct val="0"/>
                </a:spcAft>
                <a:defRPr/>
              </a:pPr>
              <a:t>33</a:t>
            </a:fld>
            <a:endParaRPr lang="en-US">
              <a:solidFill>
                <a:srgbClr val="000000"/>
              </a:solidFill>
            </a:endParaRPr>
          </a:p>
        </p:txBody>
      </p:sp>
      <p:sp>
        <p:nvSpPr>
          <p:cNvPr id="27443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59654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D4730B-BF41-432A-94DA-C56295B08071}" type="slidenum">
              <a:rPr lang="en-US">
                <a:solidFill>
                  <a:srgbClr val="000000"/>
                </a:solidFill>
              </a:rPr>
              <a:pPr fontAlgn="base">
                <a:spcBef>
                  <a:spcPct val="0"/>
                </a:spcBef>
                <a:spcAft>
                  <a:spcPct val="0"/>
                </a:spcAft>
                <a:defRPr/>
              </a:pPr>
              <a:t>34</a:t>
            </a:fld>
            <a:endParaRPr lang="en-US">
              <a:solidFill>
                <a:srgbClr val="000000"/>
              </a:solidFill>
            </a:endParaRPr>
          </a:p>
        </p:txBody>
      </p:sp>
      <p:sp>
        <p:nvSpPr>
          <p:cNvPr id="294914" name="Rectangle 2"/>
          <p:cNvSpPr>
            <a:spLocks noGrp="1" noRot="1" noChangeAspect="1" noChangeArrowheads="1" noTextEdit="1"/>
          </p:cNvSpPr>
          <p:nvPr>
            <p:ph type="sldImg"/>
          </p:nvPr>
        </p:nvSpPr>
        <p:spPr bwMode="auto">
          <a:xfrm>
            <a:off x="1147763" y="687388"/>
            <a:ext cx="4565650" cy="3425825"/>
          </a:xfrm>
          <a:noFill/>
          <a:ln>
            <a:solidFill>
              <a:srgbClr val="000000"/>
            </a:solidFill>
            <a:miter lim="800000"/>
            <a:headEnd/>
            <a:tailEnd/>
          </a:ln>
        </p:spPr>
      </p:sp>
      <p:sp>
        <p:nvSpPr>
          <p:cNvPr id="294915" name="Rectangle 3"/>
          <p:cNvSpPr>
            <a:spLocks noGrp="1" noChangeArrowheads="1"/>
          </p:cNvSpPr>
          <p:nvPr>
            <p:ph type="body" idx="1"/>
          </p:nvPr>
        </p:nvSpPr>
        <p:spPr bwMode="auto">
          <a:xfrm>
            <a:off x="912814" y="4343400"/>
            <a:ext cx="5032375" cy="4114800"/>
          </a:xfrm>
          <a:noFill/>
        </p:spPr>
        <p:txBody>
          <a:bodyPr wrap="square" numCol="1" anchor="t" anchorCtr="0" compatLnSpc="1">
            <a:prstTxWarp prst="textNoShape">
              <a:avLst/>
            </a:prstTxWarp>
          </a:bodyPr>
          <a:lstStyle/>
          <a:p>
            <a:pPr eaLnBrk="1" hangingPunct="1">
              <a:spcBef>
                <a:spcPct val="0"/>
              </a:spcBef>
            </a:pPr>
            <a:r>
              <a:rPr lang="en-US"/>
              <a:t>Pest conducive conditions allow pests to thrive in our schools and homes</a:t>
            </a:r>
          </a:p>
        </p:txBody>
      </p:sp>
    </p:spTree>
    <p:extLst>
      <p:ext uri="{BB962C8B-B14F-4D97-AF65-F5344CB8AC3E}">
        <p14:creationId xmlns:p14="http://schemas.microsoft.com/office/powerpoint/2010/main" val="69614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EC03FE-BB03-4534-B9E9-7DF905E8DC6C}" type="slidenum">
              <a:rPr lang="en-US">
                <a:solidFill>
                  <a:srgbClr val="000000"/>
                </a:solidFill>
              </a:rPr>
              <a:pPr fontAlgn="base">
                <a:spcBef>
                  <a:spcPct val="0"/>
                </a:spcBef>
                <a:spcAft>
                  <a:spcPct val="0"/>
                </a:spcAft>
                <a:defRPr/>
              </a:pPr>
              <a:t>9</a:t>
            </a:fld>
            <a:endParaRPr lang="en-US">
              <a:solidFill>
                <a:srgbClr val="000000"/>
              </a:solidFill>
            </a:endParaRPr>
          </a:p>
        </p:txBody>
      </p:sp>
      <p:sp>
        <p:nvSpPr>
          <p:cNvPr id="282626"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82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7455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School IPM</a:t>
            </a:r>
          </a:p>
        </p:txBody>
      </p:sp>
      <p:sp>
        <p:nvSpPr>
          <p:cNvPr id="655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Gouge &amp;  Lame</a:t>
            </a:r>
          </a:p>
        </p:txBody>
      </p:sp>
      <p:sp>
        <p:nvSpPr>
          <p:cNvPr id="655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D2AF77A3-6364-4871-AE5F-E8A919D7A705}" type="slidenum">
              <a:rPr lang="en-US" smtClean="0">
                <a:latin typeface="Comic Sans MS" pitchFamily="66" charset="0"/>
              </a:rPr>
              <a:pPr/>
              <a:t>35</a:t>
            </a:fld>
            <a:endParaRPr lang="en-US">
              <a:latin typeface="Comic Sans MS" pitchFamily="66" charset="0"/>
            </a:endParaRPr>
          </a:p>
        </p:txBody>
      </p:sp>
      <p:sp>
        <p:nvSpPr>
          <p:cNvPr id="65541" name="Rectangle 2"/>
          <p:cNvSpPr>
            <a:spLocks noGrp="1" noRot="1" noChangeAspect="1" noChangeArrowheads="1" noTextEdit="1"/>
          </p:cNvSpPr>
          <p:nvPr>
            <p:ph type="sldImg"/>
          </p:nvPr>
        </p:nvSpPr>
        <p:spPr>
          <a:xfrm>
            <a:off x="1203325" y="706438"/>
            <a:ext cx="4679950" cy="3509962"/>
          </a:xfrm>
          <a:ln/>
        </p:spPr>
      </p:sp>
      <p:sp>
        <p:nvSpPr>
          <p:cNvPr id="655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0251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F3FADF-9EE5-4BAF-9390-9CF68C4F9990}"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xfrm>
            <a:off x="2979738" y="554038"/>
            <a:ext cx="3641725" cy="2732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1173163" y="3413125"/>
            <a:ext cx="7040562" cy="329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8831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75C041-FC1D-4DED-BC47-2B0680447ABC}" type="slidenum">
              <a:rPr lang="en-US">
                <a:solidFill>
                  <a:srgbClr val="000000"/>
                </a:solidFill>
              </a:rPr>
              <a:pPr fontAlgn="base">
                <a:spcBef>
                  <a:spcPct val="0"/>
                </a:spcBef>
                <a:spcAft>
                  <a:spcPct val="0"/>
                </a:spcAft>
                <a:defRPr/>
              </a:pPr>
              <a:t>37</a:t>
            </a:fld>
            <a:endParaRPr lang="en-US">
              <a:solidFill>
                <a:srgbClr val="000000"/>
              </a:solidFill>
            </a:endParaRPr>
          </a:p>
        </p:txBody>
      </p:sp>
      <p:sp>
        <p:nvSpPr>
          <p:cNvPr id="296962" name="Rectangle 2"/>
          <p:cNvSpPr>
            <a:spLocks noGrp="1" noRot="1" noChangeAspect="1" noChangeArrowheads="1" noTextEdit="1"/>
          </p:cNvSpPr>
          <p:nvPr>
            <p:ph type="sldImg"/>
          </p:nvPr>
        </p:nvSpPr>
        <p:spPr bwMode="auto">
          <a:xfrm>
            <a:off x="1152525" y="692150"/>
            <a:ext cx="4552950" cy="3416300"/>
          </a:xfrm>
          <a:noFill/>
          <a:ln>
            <a:solidFill>
              <a:srgbClr val="000000"/>
            </a:solidFill>
            <a:miter lim="800000"/>
            <a:headEnd/>
            <a:tailEnd/>
          </a:ln>
        </p:spPr>
      </p:sp>
      <p:sp>
        <p:nvSpPr>
          <p:cNvPr id="296963" name="Rectangle 3"/>
          <p:cNvSpPr>
            <a:spLocks noGrp="1" noChangeArrowheads="1"/>
          </p:cNvSpPr>
          <p:nvPr>
            <p:ph type="body" idx="1"/>
          </p:nvPr>
        </p:nvSpPr>
        <p:spPr bwMode="auto">
          <a:xfrm>
            <a:off x="838200" y="4267200"/>
            <a:ext cx="5029200" cy="4114800"/>
          </a:xfrm>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566135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0A0CDF-A282-4405-AC22-65C56456B4CD}" type="slidenum">
              <a:rPr lang="en-US" altLang="en-US" smtClean="0"/>
              <a:pPr>
                <a:spcBef>
                  <a:spcPct val="0"/>
                </a:spcBef>
              </a:pPr>
              <a:t>38</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8250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F3FADF-9EE5-4BAF-9390-9CF68C4F9990}"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xfrm>
            <a:off x="2979738" y="554038"/>
            <a:ext cx="3641725" cy="2732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1173163" y="3413125"/>
            <a:ext cx="7040562" cy="329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90582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189B2B75-A3AB-47A7-BAD3-7E95A3143380}" type="slidenum">
              <a:rPr lang="en-US" smtClean="0">
                <a:latin typeface="Comic Sans MS" pitchFamily="66" charset="0"/>
              </a:rPr>
              <a:pPr/>
              <a:t>40</a:t>
            </a:fld>
            <a:endParaRPr lang="en-US">
              <a:latin typeface="Comic Sans MS" pitchFamily="66" charset="0"/>
            </a:endParaRPr>
          </a:p>
        </p:txBody>
      </p:sp>
      <p:sp>
        <p:nvSpPr>
          <p:cNvPr id="70659" name="Rectangle 2"/>
          <p:cNvSpPr>
            <a:spLocks noGrp="1" noRot="1" noChangeAspect="1" noChangeArrowheads="1" noTextEdit="1"/>
          </p:cNvSpPr>
          <p:nvPr>
            <p:ph type="sldImg"/>
          </p:nvPr>
        </p:nvSpPr>
        <p:spPr>
          <a:ln cap="flat"/>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27355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CF4EE630-A1D3-4D38-8FBB-108291882A44}" type="slidenum">
              <a:rPr lang="en-US" smtClean="0">
                <a:latin typeface="Comic Sans MS" pitchFamily="66" charset="0"/>
              </a:rPr>
              <a:pPr/>
              <a:t>41</a:t>
            </a:fld>
            <a:endParaRPr lang="en-US">
              <a:latin typeface="Comic Sans MS" pitchFamily="66"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Pests need the same things we need to survive, food, water and shelter.</a:t>
            </a:r>
          </a:p>
        </p:txBody>
      </p:sp>
    </p:spTree>
    <p:extLst>
      <p:ext uri="{BB962C8B-B14F-4D97-AF65-F5344CB8AC3E}">
        <p14:creationId xmlns:p14="http://schemas.microsoft.com/office/powerpoint/2010/main" val="2413559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School IPM</a:t>
            </a:r>
          </a:p>
        </p:txBody>
      </p:sp>
      <p:sp>
        <p:nvSpPr>
          <p:cNvPr id="839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Gouge &amp;  Lame</a:t>
            </a:r>
          </a:p>
        </p:txBody>
      </p:sp>
      <p:sp>
        <p:nvSpPr>
          <p:cNvPr id="839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BA878BAE-E37D-4F75-9C6F-95009BD4F394}" type="slidenum">
              <a:rPr lang="en-US" smtClean="0">
                <a:latin typeface="Comic Sans MS" pitchFamily="66" charset="0"/>
              </a:rPr>
              <a:pPr/>
              <a:t>42</a:t>
            </a:fld>
            <a:endParaRPr lang="en-US">
              <a:latin typeface="Comic Sans MS" pitchFamily="66" charset="0"/>
            </a:endParaRPr>
          </a:p>
        </p:txBody>
      </p:sp>
      <p:sp>
        <p:nvSpPr>
          <p:cNvPr id="83973" name="Rectangle 2"/>
          <p:cNvSpPr>
            <a:spLocks noGrp="1" noRot="1" noChangeAspect="1" noChangeArrowheads="1" noTextEdit="1"/>
          </p:cNvSpPr>
          <p:nvPr>
            <p:ph type="sldImg"/>
          </p:nvPr>
        </p:nvSpPr>
        <p:spPr>
          <a:ln/>
        </p:spPr>
      </p:sp>
      <p:sp>
        <p:nvSpPr>
          <p:cNvPr id="839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Pest vulnerable areas (PVAs)</a:t>
            </a:r>
          </a:p>
        </p:txBody>
      </p:sp>
    </p:spTree>
    <p:extLst>
      <p:ext uri="{BB962C8B-B14F-4D97-AF65-F5344CB8AC3E}">
        <p14:creationId xmlns:p14="http://schemas.microsoft.com/office/powerpoint/2010/main" val="2662813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6E69F3C2-D368-4A8D-B524-4FCD20569D77}" type="slidenum">
              <a:rPr lang="en-US" smtClean="0">
                <a:latin typeface="Comic Sans MS" pitchFamily="66" charset="0"/>
              </a:rPr>
              <a:pPr/>
              <a:t>43</a:t>
            </a:fld>
            <a:endParaRPr lang="en-US">
              <a:latin typeface="Comic Sans MS" pitchFamily="66" charset="0"/>
            </a:endParaRPr>
          </a:p>
        </p:txBody>
      </p:sp>
      <p:sp>
        <p:nvSpPr>
          <p:cNvPr id="62467" name="Rectangle 2"/>
          <p:cNvSpPr>
            <a:spLocks noGrp="1" noRot="1" noChangeAspect="1" noChangeArrowheads="1" noTextEdit="1"/>
          </p:cNvSpPr>
          <p:nvPr>
            <p:ph type="sldImg"/>
          </p:nvPr>
        </p:nvSpPr>
        <p:spPr>
          <a:ln cap="flat"/>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342900" marR="0" lvl="0" indent="-342900">
              <a:spcBef>
                <a:spcPts val="0"/>
              </a:spcBef>
              <a:spcAft>
                <a:spcPts val="0"/>
              </a:spcAft>
              <a:buFont typeface="+mj-lt"/>
              <a:buAutoNum type="arabicPeriod"/>
            </a:pPr>
            <a:r>
              <a:rPr lang="en-US" sz="1200" b="1" dirty="0">
                <a:effectLst/>
                <a:latin typeface="Times New Roman"/>
                <a:ea typeface="Batang"/>
              </a:rPr>
              <a:t>Which of the following statements is true?</a:t>
            </a:r>
            <a:endParaRPr lang="en-US" sz="1200" dirty="0">
              <a:effectLst/>
              <a:latin typeface="Times New Roman"/>
              <a:ea typeface="Batang"/>
            </a:endParaRPr>
          </a:p>
          <a:p>
            <a:pPr marL="685800" marR="0" indent="0">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b="1" dirty="0">
                <a:effectLst/>
                <a:latin typeface="Times New Roman"/>
                <a:ea typeface="Batang"/>
              </a:rPr>
              <a:t>Response</a:t>
            </a:r>
            <a:endParaRPr lang="en-US" sz="1200" dirty="0">
              <a:effectLst/>
              <a:latin typeface="Times New Roman"/>
              <a:ea typeface="Batang"/>
            </a:endParaRPr>
          </a:p>
          <a:p>
            <a:pPr marL="0" marR="0" indent="0" algn="ctr">
              <a:spcBef>
                <a:spcPts val="0"/>
              </a:spcBef>
              <a:spcAft>
                <a:spcPts val="0"/>
              </a:spcAft>
            </a:pPr>
            <a:r>
              <a:rPr lang="en-US" sz="1200" b="1" dirty="0">
                <a:effectLst/>
                <a:latin typeface="Times New Roman"/>
                <a:ea typeface="Batang"/>
              </a:rPr>
              <a:t>Pre test</a:t>
            </a:r>
            <a:endParaRPr lang="en-US" sz="1200" dirty="0">
              <a:effectLst/>
              <a:latin typeface="Times New Roman"/>
              <a:ea typeface="Batang"/>
            </a:endParaRPr>
          </a:p>
          <a:p>
            <a:pPr marL="0" marR="0" indent="0" algn="ctr">
              <a:spcBef>
                <a:spcPts val="0"/>
              </a:spcBef>
              <a:spcAft>
                <a:spcPts val="0"/>
              </a:spcAft>
            </a:pPr>
            <a:r>
              <a:rPr lang="en-US" sz="1200" b="1" dirty="0">
                <a:effectLst/>
                <a:latin typeface="Times New Roman"/>
                <a:ea typeface="Batang"/>
              </a:rPr>
              <a:t>Post test</a:t>
            </a:r>
            <a:endParaRPr lang="en-US" sz="1200" dirty="0">
              <a:effectLst/>
              <a:latin typeface="Times New Roman"/>
              <a:ea typeface="Batang"/>
            </a:endParaRPr>
          </a:p>
          <a:p>
            <a:pPr marL="0" marR="0" indent="0" algn="ctr">
              <a:spcBef>
                <a:spcPts val="0"/>
              </a:spcBef>
              <a:spcAft>
                <a:spcPts val="0"/>
              </a:spcAft>
            </a:pPr>
            <a:r>
              <a:rPr lang="en-US" sz="1200" dirty="0">
                <a:effectLst/>
                <a:latin typeface="Times New Roman"/>
                <a:ea typeface="Batang"/>
              </a:rPr>
              <a:t>Practicing good IPM standards typically increases liability issues for schools but the offset in pesticide use may ultimately reduce costs.</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dirty="0">
                <a:effectLst/>
                <a:latin typeface="Times New Roman"/>
                <a:ea typeface="Batang"/>
              </a:rPr>
              <a:t>Training faculty and staff regarding IPM practices is the least important part of a school IPM program</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dirty="0">
                <a:effectLst/>
                <a:latin typeface="Times New Roman"/>
                <a:ea typeface="Batang"/>
              </a:rPr>
              <a:t>Involving students and communicating IPM information to parents is not a benefit to the community because of the cost and time involved.</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dirty="0">
                <a:effectLst/>
                <a:latin typeface="Times New Roman"/>
                <a:ea typeface="Batang"/>
              </a:rPr>
              <a:t> </a:t>
            </a:r>
          </a:p>
          <a:p>
            <a:pPr marL="0" marR="0" indent="0" algn="ctr">
              <a:spcBef>
                <a:spcPts val="0"/>
              </a:spcBef>
              <a:spcAft>
                <a:spcPts val="0"/>
              </a:spcAft>
            </a:pPr>
            <a:r>
              <a:rPr lang="en-US" sz="1200" b="1" dirty="0">
                <a:solidFill>
                  <a:srgbClr val="00B050"/>
                </a:solidFill>
                <a:effectLst/>
                <a:latin typeface="Times New Roman"/>
                <a:ea typeface="Batang"/>
              </a:rPr>
              <a:t>When transitioning from a traditional monthly treatment service to an IPM program, costs nearly always decrease</a:t>
            </a:r>
            <a:endParaRPr lang="en-US" sz="1200" dirty="0">
              <a:effectLst/>
              <a:latin typeface="Times New Roman"/>
              <a:ea typeface="Batang"/>
            </a:endParaRPr>
          </a:p>
          <a:p>
            <a:pPr marL="0" marR="0" indent="0" algn="ctr">
              <a:spcBef>
                <a:spcPts val="0"/>
              </a:spcBef>
              <a:spcAft>
                <a:spcPts val="0"/>
              </a:spcAft>
            </a:pPr>
            <a:r>
              <a:rPr lang="en-US" sz="1200" b="1" dirty="0">
                <a:solidFill>
                  <a:srgbClr val="00B050"/>
                </a:solidFill>
                <a:effectLst/>
                <a:latin typeface="Times New Roman"/>
                <a:ea typeface="Batang"/>
              </a:rPr>
              <a:t> </a:t>
            </a:r>
            <a:endParaRPr lang="en-US" sz="1200" dirty="0">
              <a:effectLst/>
              <a:latin typeface="Times New Roman"/>
              <a:ea typeface="Batang"/>
            </a:endParaRPr>
          </a:p>
          <a:p>
            <a:pPr marL="0" marR="0" indent="0" algn="ctr">
              <a:spcBef>
                <a:spcPts val="0"/>
              </a:spcBef>
              <a:spcAft>
                <a:spcPts val="0"/>
              </a:spcAft>
            </a:pPr>
            <a:r>
              <a:rPr lang="en-US" sz="1200" dirty="0">
                <a:effectLst/>
                <a:latin typeface="Times New Roman"/>
                <a:ea typeface="Batang"/>
              </a:rPr>
              <a:t> </a:t>
            </a:r>
          </a:p>
          <a:p>
            <a:pPr marL="0" marR="0" indent="0">
              <a:spcBef>
                <a:spcPts val="0"/>
              </a:spcBef>
              <a:spcAft>
                <a:spcPts val="0"/>
              </a:spcAft>
            </a:pPr>
            <a:r>
              <a:rPr lang="en-US" sz="1200" dirty="0">
                <a:effectLst/>
                <a:latin typeface="Times New Roman"/>
                <a:ea typeface="Batang"/>
              </a:rPr>
              <a:t> </a:t>
            </a:r>
          </a:p>
          <a:p>
            <a:pPr lvl="0"/>
            <a:endParaRPr lang="en-US" sz="1200" b="1" kern="1200" dirty="0">
              <a:solidFill>
                <a:schemeClr val="tx1"/>
              </a:solidFill>
              <a:effectLst/>
              <a:latin typeface="Times New Roman" pitchFamily="18" charset="0"/>
              <a:ea typeface="+mn-ea"/>
              <a:cs typeface="+mn-cs"/>
            </a:endParaRPr>
          </a:p>
          <a:p>
            <a:pPr lvl="0"/>
            <a:r>
              <a:rPr lang="en-US" sz="1200" b="1" kern="1200" dirty="0">
                <a:solidFill>
                  <a:schemeClr val="tx1"/>
                </a:solidFill>
                <a:effectLst/>
                <a:latin typeface="Times New Roman" pitchFamily="18" charset="0"/>
                <a:ea typeface="+mn-ea"/>
                <a:cs typeface="+mn-cs"/>
              </a:rPr>
              <a:t>Which statement is true?</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b="1" kern="1200" dirty="0">
                <a:solidFill>
                  <a:schemeClr val="tx1"/>
                </a:solidFill>
                <a:effectLst/>
                <a:latin typeface="Times New Roman" pitchFamily="18" charset="0"/>
                <a:ea typeface="+mn-ea"/>
                <a:cs typeface="+mn-cs"/>
              </a:rPr>
              <a:t>Response</a:t>
            </a:r>
            <a:endParaRPr lang="en-US" sz="1200"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Pre test</a:t>
            </a:r>
            <a:endParaRPr lang="en-US" sz="1200"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Post test</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Practicing good IPM standards typically increases liability issues for schools but the offset in pesticide use may ultimately reduce costs.</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Training faculty and staff regarding IPM practices is the least important part of a school IPM program</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Involving students and communicating IPM information to parents is not a benefit to the community because of the cost and time involved.</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b="1" kern="1200" dirty="0">
                <a:solidFill>
                  <a:schemeClr val="tx1"/>
                </a:solidFill>
                <a:effectLst/>
                <a:latin typeface="Times New Roman" pitchFamily="18" charset="0"/>
                <a:ea typeface="+mn-ea"/>
                <a:cs typeface="+mn-cs"/>
              </a:rPr>
              <a:t>When transitioning from a traditional monthly treatment service to an IPM program, costs nearly always decrease</a:t>
            </a:r>
            <a:endParaRPr lang="en-US" sz="1200"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pPr eaLnBrk="1" hangingPunct="1"/>
            <a:endParaRPr lang="en-US" dirty="0"/>
          </a:p>
        </p:txBody>
      </p:sp>
    </p:spTree>
    <p:extLst>
      <p:ext uri="{BB962C8B-B14F-4D97-AF65-F5344CB8AC3E}">
        <p14:creationId xmlns:p14="http://schemas.microsoft.com/office/powerpoint/2010/main" val="2340730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8FB3CE-1EAF-4560-996D-2815EB04D635}" type="slidenum">
              <a:rPr lang="en-US" altLang="en-US" smtClean="0"/>
              <a:pPr>
                <a:spcBef>
                  <a:spcPct val="0"/>
                </a:spcBef>
              </a:pPr>
              <a:t>44</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As mentioned earlier, it’s important to correctly identify the pest in order to develop an effective management plan. Determining the cause of the problem or identifying the pest may be difficult.  Immature stages of weeds and insects may not look at all like the mature stages.</a:t>
            </a:r>
          </a:p>
          <a:p>
            <a:pPr marL="228600" indent="-228600" eaLnBrk="1" hangingPunct="1"/>
            <a:r>
              <a:rPr lang="en-US" altLang="en-US"/>
              <a:t>Once you have properly identified the pest, learn about its biology. Resources that can help you identify and learn more about pests and host plants include books, extension bulletins, and field guides that contain pictures and biological information. Search the Internet.  Illustrations of immature pest stages are helpful. Remember, weed seedlings and rosettes often don’t resemble mature plants, and caterpillars don’t resemble adult moths.  If you can’t identify the pest, take it to a specialist.  When collecting specimens for identification, make sure you collect several specimens and store them in suitable containers.  Don’t forget to record important specimen information like the host plant and location where the specimen was collected. </a:t>
            </a:r>
          </a:p>
        </p:txBody>
      </p:sp>
    </p:spTree>
    <p:extLst>
      <p:ext uri="{BB962C8B-B14F-4D97-AF65-F5344CB8AC3E}">
        <p14:creationId xmlns:p14="http://schemas.microsoft.com/office/powerpoint/2010/main" val="262020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DE4AF2-30AC-4E1F-8C94-7137C5E56A0F}" type="slidenum">
              <a:rPr lang="en-US" altLang="en-US" smtClean="0"/>
              <a:pPr>
                <a:spcBef>
                  <a:spcPct val="0"/>
                </a:spcBef>
              </a:pPr>
              <a:t>12</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p>
        </p:txBody>
      </p:sp>
    </p:spTree>
    <p:extLst>
      <p:ext uri="{BB962C8B-B14F-4D97-AF65-F5344CB8AC3E}">
        <p14:creationId xmlns:p14="http://schemas.microsoft.com/office/powerpoint/2010/main" val="515880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9B5ABA-45FE-4E41-94D4-BFB60428D1DC}" type="slidenum">
              <a:rPr lang="en-US" smtClean="0"/>
              <a:pPr/>
              <a:t>45</a:t>
            </a:fld>
            <a:endParaRPr lang="en-US"/>
          </a:p>
        </p:txBody>
      </p:sp>
    </p:spTree>
    <p:extLst>
      <p:ext uri="{BB962C8B-B14F-4D97-AF65-F5344CB8AC3E}">
        <p14:creationId xmlns:p14="http://schemas.microsoft.com/office/powerpoint/2010/main" val="1906375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School IPM</a:t>
            </a:r>
          </a:p>
        </p:txBody>
      </p:sp>
      <p:sp>
        <p:nvSpPr>
          <p:cNvPr id="747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r>
              <a:rPr lang="en-US">
                <a:latin typeface="Comic Sans MS" pitchFamily="66" charset="0"/>
              </a:rPr>
              <a:t>Gouge &amp;  Lame</a:t>
            </a:r>
          </a:p>
        </p:txBody>
      </p:sp>
      <p:sp>
        <p:nvSpPr>
          <p:cNvPr id="747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529">
              <a:defRPr>
                <a:solidFill>
                  <a:schemeClr val="tx1"/>
                </a:solidFill>
                <a:latin typeface="Arial" charset="0"/>
              </a:defRPr>
            </a:lvl1pPr>
            <a:lvl2pPr marL="749859" indent="-288407" defTabSz="940529">
              <a:defRPr>
                <a:solidFill>
                  <a:schemeClr val="tx1"/>
                </a:solidFill>
                <a:latin typeface="Arial" charset="0"/>
              </a:defRPr>
            </a:lvl2pPr>
            <a:lvl3pPr marL="1153630" indent="-230726" defTabSz="940529">
              <a:defRPr>
                <a:solidFill>
                  <a:schemeClr val="tx1"/>
                </a:solidFill>
                <a:latin typeface="Arial" charset="0"/>
              </a:defRPr>
            </a:lvl3pPr>
            <a:lvl4pPr marL="1615082" indent="-230726" defTabSz="940529">
              <a:defRPr>
                <a:solidFill>
                  <a:schemeClr val="tx1"/>
                </a:solidFill>
                <a:latin typeface="Arial" charset="0"/>
              </a:defRPr>
            </a:lvl4pPr>
            <a:lvl5pPr marL="2076534" indent="-230726" defTabSz="940529">
              <a:defRPr>
                <a:solidFill>
                  <a:schemeClr val="tx1"/>
                </a:solidFill>
                <a:latin typeface="Arial" charset="0"/>
              </a:defRPr>
            </a:lvl5pPr>
            <a:lvl6pPr marL="2537986" indent="-230726" defTabSz="940529" eaLnBrk="0" fontAlgn="base" hangingPunct="0">
              <a:spcBef>
                <a:spcPct val="0"/>
              </a:spcBef>
              <a:spcAft>
                <a:spcPct val="0"/>
              </a:spcAft>
              <a:defRPr>
                <a:solidFill>
                  <a:schemeClr val="tx1"/>
                </a:solidFill>
                <a:latin typeface="Arial" charset="0"/>
              </a:defRPr>
            </a:lvl6pPr>
            <a:lvl7pPr marL="2999438" indent="-230726" defTabSz="940529" eaLnBrk="0" fontAlgn="base" hangingPunct="0">
              <a:spcBef>
                <a:spcPct val="0"/>
              </a:spcBef>
              <a:spcAft>
                <a:spcPct val="0"/>
              </a:spcAft>
              <a:defRPr>
                <a:solidFill>
                  <a:schemeClr val="tx1"/>
                </a:solidFill>
                <a:latin typeface="Arial" charset="0"/>
              </a:defRPr>
            </a:lvl7pPr>
            <a:lvl8pPr marL="3460890" indent="-230726" defTabSz="940529" eaLnBrk="0" fontAlgn="base" hangingPunct="0">
              <a:spcBef>
                <a:spcPct val="0"/>
              </a:spcBef>
              <a:spcAft>
                <a:spcPct val="0"/>
              </a:spcAft>
              <a:defRPr>
                <a:solidFill>
                  <a:schemeClr val="tx1"/>
                </a:solidFill>
                <a:latin typeface="Arial" charset="0"/>
              </a:defRPr>
            </a:lvl8pPr>
            <a:lvl9pPr marL="3922342" indent="-230726" defTabSz="940529" eaLnBrk="0" fontAlgn="base" hangingPunct="0">
              <a:spcBef>
                <a:spcPct val="0"/>
              </a:spcBef>
              <a:spcAft>
                <a:spcPct val="0"/>
              </a:spcAft>
              <a:defRPr>
                <a:solidFill>
                  <a:schemeClr val="tx1"/>
                </a:solidFill>
                <a:latin typeface="Arial" charset="0"/>
              </a:defRPr>
            </a:lvl9pPr>
          </a:lstStyle>
          <a:p>
            <a:fld id="{859DCB22-1D7B-47CE-978F-022FAA69DC46}" type="slidenum">
              <a:rPr lang="en-US" smtClean="0">
                <a:latin typeface="Comic Sans MS" pitchFamily="66" charset="0"/>
              </a:rPr>
              <a:pPr/>
              <a:t>47</a:t>
            </a:fld>
            <a:endParaRPr lang="en-US">
              <a:latin typeface="Comic Sans MS" pitchFamily="66" charset="0"/>
            </a:endParaRPr>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3918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C67386-1E71-47CA-B552-4283191F5D1E}" type="slidenum">
              <a:rPr lang="en-US" smtClean="0"/>
              <a:pPr/>
              <a:t>48</a:t>
            </a:fld>
            <a:endParaRPr lang="en-US"/>
          </a:p>
        </p:txBody>
      </p:sp>
    </p:spTree>
    <p:extLst>
      <p:ext uri="{BB962C8B-B14F-4D97-AF65-F5344CB8AC3E}">
        <p14:creationId xmlns:p14="http://schemas.microsoft.com/office/powerpoint/2010/main" val="1081321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219B5ABA-45FE-4E41-94D4-BFB60428D1DC}" type="slidenum">
              <a:rPr lang="en-US" smtClean="0"/>
              <a:pPr/>
              <a:t>49</a:t>
            </a:fld>
            <a:endParaRPr lang="en-US"/>
          </a:p>
        </p:txBody>
      </p:sp>
    </p:spTree>
    <p:extLst>
      <p:ext uri="{BB962C8B-B14F-4D97-AF65-F5344CB8AC3E}">
        <p14:creationId xmlns:p14="http://schemas.microsoft.com/office/powerpoint/2010/main" val="1612064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9B5ABA-45FE-4E41-94D4-BFB60428D1DC}" type="slidenum">
              <a:rPr lang="en-US" smtClean="0"/>
              <a:pPr/>
              <a:t>50</a:t>
            </a:fld>
            <a:endParaRPr lang="en-US"/>
          </a:p>
        </p:txBody>
      </p:sp>
    </p:spTree>
    <p:extLst>
      <p:ext uri="{BB962C8B-B14F-4D97-AF65-F5344CB8AC3E}">
        <p14:creationId xmlns:p14="http://schemas.microsoft.com/office/powerpoint/2010/main" val="196099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11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ea typeface="ＭＳ Ｐゴシック" pitchFamily="34" charset="-128"/>
            </a:endParaRPr>
          </a:p>
        </p:txBody>
      </p:sp>
      <p:sp>
        <p:nvSpPr>
          <p:cNvPr id="2" name="Date Placeholder 1"/>
          <p:cNvSpPr>
            <a:spLocks noGrp="1"/>
          </p:cNvSpPr>
          <p:nvPr>
            <p:ph type="dt" idx="10"/>
          </p:nvPr>
        </p:nvSpPr>
        <p:spPr/>
        <p:txBody>
          <a:bodyPr/>
          <a:lstStyle/>
          <a:p>
            <a:fld id="{9B5A58F4-27F1-45F1-8E2B-06D9095C1E63}" type="datetime1">
              <a:rPr lang="en-US" smtClean="0"/>
              <a:t>3/19/2019</a:t>
            </a:fld>
            <a:endParaRPr lang="en-US"/>
          </a:p>
        </p:txBody>
      </p:sp>
      <p:sp>
        <p:nvSpPr>
          <p:cNvPr id="3" name="Footer Placeholder 2"/>
          <p:cNvSpPr>
            <a:spLocks noGrp="1"/>
          </p:cNvSpPr>
          <p:nvPr>
            <p:ph type="ftr" sz="quarter" idx="11"/>
          </p:nvPr>
        </p:nvSpPr>
        <p:spPr/>
        <p:txBody>
          <a:bodyPr/>
          <a:lstStyle/>
          <a:p>
            <a:pPr>
              <a:defRPr/>
            </a:pPr>
            <a:r>
              <a:rPr lang="en-US"/>
              <a:t>Ryan Davis: ryan.davis@usu.edu                   utahpests.usu.edu</a:t>
            </a:r>
          </a:p>
        </p:txBody>
      </p:sp>
      <p:sp>
        <p:nvSpPr>
          <p:cNvPr id="4" name="Header Placeholder 3"/>
          <p:cNvSpPr>
            <a:spLocks noGrp="1"/>
          </p:cNvSpPr>
          <p:nvPr>
            <p:ph type="hdr" sz="quarter" idx="12"/>
          </p:nvPr>
        </p:nvSpPr>
        <p:spPr/>
        <p:txBody>
          <a:bodyPr/>
          <a:lstStyle/>
          <a:p>
            <a:pPr>
              <a:defRPr/>
            </a:pPr>
            <a:r>
              <a:rPr lang="en-US"/>
              <a:t>Integrated Pest Management for                    Advanced Master Gardeners</a:t>
            </a:r>
          </a:p>
        </p:txBody>
      </p:sp>
    </p:spTree>
    <p:extLst>
      <p:ext uri="{BB962C8B-B14F-4D97-AF65-F5344CB8AC3E}">
        <p14:creationId xmlns:p14="http://schemas.microsoft.com/office/powerpoint/2010/main" val="251727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11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ea typeface="ＭＳ Ｐゴシック" pitchFamily="34" charset="-128"/>
            </a:endParaRPr>
          </a:p>
        </p:txBody>
      </p:sp>
      <p:sp>
        <p:nvSpPr>
          <p:cNvPr id="2" name="Date Placeholder 1"/>
          <p:cNvSpPr>
            <a:spLocks noGrp="1"/>
          </p:cNvSpPr>
          <p:nvPr>
            <p:ph type="dt" idx="10"/>
          </p:nvPr>
        </p:nvSpPr>
        <p:spPr/>
        <p:txBody>
          <a:bodyPr/>
          <a:lstStyle/>
          <a:p>
            <a:fld id="{9B5A58F4-27F1-45F1-8E2B-06D9095C1E63}" type="datetime1">
              <a:rPr lang="en-US" smtClean="0"/>
              <a:t>3/19/2019</a:t>
            </a:fld>
            <a:endParaRPr lang="en-US"/>
          </a:p>
        </p:txBody>
      </p:sp>
      <p:sp>
        <p:nvSpPr>
          <p:cNvPr id="3" name="Footer Placeholder 2"/>
          <p:cNvSpPr>
            <a:spLocks noGrp="1"/>
          </p:cNvSpPr>
          <p:nvPr>
            <p:ph type="ftr" sz="quarter" idx="11"/>
          </p:nvPr>
        </p:nvSpPr>
        <p:spPr/>
        <p:txBody>
          <a:bodyPr/>
          <a:lstStyle/>
          <a:p>
            <a:pPr>
              <a:defRPr/>
            </a:pPr>
            <a:r>
              <a:rPr lang="en-US"/>
              <a:t>Ryan Davis: ryan.davis@usu.edu                   utahpests.usu.edu</a:t>
            </a:r>
          </a:p>
        </p:txBody>
      </p:sp>
      <p:sp>
        <p:nvSpPr>
          <p:cNvPr id="4" name="Header Placeholder 3"/>
          <p:cNvSpPr>
            <a:spLocks noGrp="1"/>
          </p:cNvSpPr>
          <p:nvPr>
            <p:ph type="hdr" sz="quarter" idx="12"/>
          </p:nvPr>
        </p:nvSpPr>
        <p:spPr/>
        <p:txBody>
          <a:bodyPr/>
          <a:lstStyle/>
          <a:p>
            <a:pPr>
              <a:defRPr/>
            </a:pPr>
            <a:r>
              <a:rPr lang="en-US"/>
              <a:t>Integrated Pest Management for                    Advanced Master Gardeners</a:t>
            </a:r>
          </a:p>
        </p:txBody>
      </p:sp>
    </p:spTree>
    <p:extLst>
      <p:ext uri="{BB962C8B-B14F-4D97-AF65-F5344CB8AC3E}">
        <p14:creationId xmlns:p14="http://schemas.microsoft.com/office/powerpoint/2010/main" val="169193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523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ea typeface="ＭＳ Ｐゴシック" pitchFamily="34" charset="-128"/>
            </a:endParaRPr>
          </a:p>
        </p:txBody>
      </p:sp>
      <p:sp>
        <p:nvSpPr>
          <p:cNvPr id="2" name="Date Placeholder 1"/>
          <p:cNvSpPr>
            <a:spLocks noGrp="1"/>
          </p:cNvSpPr>
          <p:nvPr>
            <p:ph type="dt" idx="10"/>
          </p:nvPr>
        </p:nvSpPr>
        <p:spPr/>
        <p:txBody>
          <a:bodyPr/>
          <a:lstStyle/>
          <a:p>
            <a:fld id="{F477166B-E6DD-4399-9726-AAEE79D47601}"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1479069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p:spPr>
        <p:txBody>
          <a:bodyPr/>
          <a:lstStyle/>
          <a:p>
            <a:pPr eaLnBrk="1" hangingPunct="1"/>
            <a:endParaRPr lang="en-US">
              <a:latin typeface="Calibri" pitchFamily="-110" charset="0"/>
            </a:endParaRPr>
          </a:p>
        </p:txBody>
      </p:sp>
      <p:sp>
        <p:nvSpPr>
          <p:cNvPr id="2" name="Date Placeholder 1"/>
          <p:cNvSpPr>
            <a:spLocks noGrp="1"/>
          </p:cNvSpPr>
          <p:nvPr>
            <p:ph type="dt" idx="10"/>
          </p:nvPr>
        </p:nvSpPr>
        <p:spPr/>
        <p:txBody>
          <a:bodyPr/>
          <a:lstStyle/>
          <a:p>
            <a:fld id="{51A2D52A-76F8-406D-8FF6-2CAA8849ED14}"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55697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Calibri" pitchFamily="-110" charset="0"/>
            </a:endParaRPr>
          </a:p>
        </p:txBody>
      </p:sp>
      <p:sp>
        <p:nvSpPr>
          <p:cNvPr id="2" name="Date Placeholder 1"/>
          <p:cNvSpPr>
            <a:spLocks noGrp="1"/>
          </p:cNvSpPr>
          <p:nvPr>
            <p:ph type="dt" idx="10"/>
          </p:nvPr>
        </p:nvSpPr>
        <p:spPr/>
        <p:txBody>
          <a:bodyPr/>
          <a:lstStyle/>
          <a:p>
            <a:fld id="{EA6D8C0F-30A2-4F62-B49F-7AEC69F64AD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75194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DE4AF2-30AC-4E1F-8C94-7137C5E56A0F}" type="slidenum">
              <a:rPr lang="en-US" altLang="en-US" smtClean="0"/>
              <a:pPr>
                <a:spcBef>
                  <a:spcPct val="0"/>
                </a:spcBef>
              </a:pPr>
              <a:t>13</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p>
        </p:txBody>
      </p:sp>
    </p:spTree>
    <p:extLst>
      <p:ext uri="{BB962C8B-B14F-4D97-AF65-F5344CB8AC3E}">
        <p14:creationId xmlns:p14="http://schemas.microsoft.com/office/powerpoint/2010/main" val="980168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Calibri" pitchFamily="-110" charset="0"/>
            </a:endParaRPr>
          </a:p>
        </p:txBody>
      </p:sp>
      <p:sp>
        <p:nvSpPr>
          <p:cNvPr id="2" name="Date Placeholder 1"/>
          <p:cNvSpPr>
            <a:spLocks noGrp="1"/>
          </p:cNvSpPr>
          <p:nvPr>
            <p:ph type="dt" idx="10"/>
          </p:nvPr>
        </p:nvSpPr>
        <p:spPr/>
        <p:txBody>
          <a:bodyPr/>
          <a:lstStyle/>
          <a:p>
            <a:fld id="{96DAE0AA-9374-451B-9E62-E538B5731926}"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2115888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Calibri" pitchFamily="-110" charset="0"/>
            </a:endParaRPr>
          </a:p>
        </p:txBody>
      </p:sp>
      <p:sp>
        <p:nvSpPr>
          <p:cNvPr id="2" name="Date Placeholder 1"/>
          <p:cNvSpPr>
            <a:spLocks noGrp="1"/>
          </p:cNvSpPr>
          <p:nvPr>
            <p:ph type="dt" idx="10"/>
          </p:nvPr>
        </p:nvSpPr>
        <p:spPr/>
        <p:txBody>
          <a:bodyPr/>
          <a:lstStyle/>
          <a:p>
            <a:fld id="{514514CB-50CB-411A-8C8D-5B29691592DE}"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1814672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556191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3510428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1101564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730373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2228271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Date Placeholder 1"/>
          <p:cNvSpPr>
            <a:spLocks noGrp="1"/>
          </p:cNvSpPr>
          <p:nvPr>
            <p:ph type="dt" idx="10"/>
          </p:nvPr>
        </p:nvSpPr>
        <p:spPr/>
        <p:txBody>
          <a:bodyPr/>
          <a:lstStyle/>
          <a:p>
            <a:fld id="{3450DE77-F9B8-4F38-A809-A4C6EA6E8070}" type="datetime1">
              <a:rPr lang="en-US" smtClean="0"/>
              <a:t>3/19/2019</a:t>
            </a:fld>
            <a:endParaRPr lang="en-US"/>
          </a:p>
        </p:txBody>
      </p:sp>
      <p:sp>
        <p:nvSpPr>
          <p:cNvPr id="3" name="Header Placeholder 2"/>
          <p:cNvSpPr>
            <a:spLocks noGrp="1"/>
          </p:cNvSpPr>
          <p:nvPr>
            <p:ph type="hdr" sz="quarter" idx="11"/>
          </p:nvPr>
        </p:nvSpPr>
        <p:spPr/>
        <p:txBody>
          <a:bodyPr/>
          <a:lstStyle/>
          <a:p>
            <a:r>
              <a:rPr lang="en-US"/>
              <a:t>Integrated Pest Management for                    Advanced Master Gardeners</a:t>
            </a:r>
          </a:p>
        </p:txBody>
      </p:sp>
      <p:sp>
        <p:nvSpPr>
          <p:cNvPr id="4" name="Footer Placeholder 3"/>
          <p:cNvSpPr>
            <a:spLocks noGrp="1"/>
          </p:cNvSpPr>
          <p:nvPr>
            <p:ph type="ftr" sz="quarter" idx="12"/>
          </p:nvPr>
        </p:nvSpPr>
        <p:spPr/>
        <p:txBody>
          <a:bodyPr/>
          <a:lstStyle/>
          <a:p>
            <a:r>
              <a:rPr lang="en-US"/>
              <a:t>Ryan Davis: ryan.davis@usu.edu                   utahpests.usu.edu</a:t>
            </a:r>
          </a:p>
        </p:txBody>
      </p:sp>
    </p:spTree>
    <p:extLst>
      <p:ext uri="{BB962C8B-B14F-4D97-AF65-F5344CB8AC3E}">
        <p14:creationId xmlns:p14="http://schemas.microsoft.com/office/powerpoint/2010/main" val="1178277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10">
              <a:defRPr>
                <a:solidFill>
                  <a:schemeClr val="tx1"/>
                </a:solidFill>
                <a:latin typeface="Arial" pitchFamily="34" charset="0"/>
              </a:defRPr>
            </a:lvl1pPr>
            <a:lvl2pPr marL="722816" indent="-278006" defTabSz="906610">
              <a:defRPr>
                <a:solidFill>
                  <a:schemeClr val="tx1"/>
                </a:solidFill>
                <a:latin typeface="Arial" pitchFamily="34" charset="0"/>
              </a:defRPr>
            </a:lvl2pPr>
            <a:lvl3pPr marL="1112025" indent="-222405" defTabSz="906610">
              <a:defRPr>
                <a:solidFill>
                  <a:schemeClr val="tx1"/>
                </a:solidFill>
                <a:latin typeface="Arial" pitchFamily="34" charset="0"/>
              </a:defRPr>
            </a:lvl3pPr>
            <a:lvl4pPr marL="1556835" indent="-222405" defTabSz="906610">
              <a:defRPr>
                <a:solidFill>
                  <a:schemeClr val="tx1"/>
                </a:solidFill>
                <a:latin typeface="Arial" pitchFamily="34" charset="0"/>
              </a:defRPr>
            </a:lvl4pPr>
            <a:lvl5pPr marL="2001644" indent="-222405" defTabSz="906610">
              <a:defRPr>
                <a:solidFill>
                  <a:schemeClr val="tx1"/>
                </a:solidFill>
                <a:latin typeface="Arial" pitchFamily="34" charset="0"/>
              </a:defRPr>
            </a:lvl5pPr>
            <a:lvl6pPr marL="2446454" indent="-222405" defTabSz="906610" eaLnBrk="0" fontAlgn="base" hangingPunct="0">
              <a:spcBef>
                <a:spcPct val="0"/>
              </a:spcBef>
              <a:spcAft>
                <a:spcPct val="0"/>
              </a:spcAft>
              <a:defRPr>
                <a:solidFill>
                  <a:schemeClr val="tx1"/>
                </a:solidFill>
                <a:latin typeface="Arial" pitchFamily="34" charset="0"/>
              </a:defRPr>
            </a:lvl6pPr>
            <a:lvl7pPr marL="2891264" indent="-222405" defTabSz="906610" eaLnBrk="0" fontAlgn="base" hangingPunct="0">
              <a:spcBef>
                <a:spcPct val="0"/>
              </a:spcBef>
              <a:spcAft>
                <a:spcPct val="0"/>
              </a:spcAft>
              <a:defRPr>
                <a:solidFill>
                  <a:schemeClr val="tx1"/>
                </a:solidFill>
                <a:latin typeface="Arial" pitchFamily="34" charset="0"/>
              </a:defRPr>
            </a:lvl7pPr>
            <a:lvl8pPr marL="3336074" indent="-222405" defTabSz="906610" eaLnBrk="0" fontAlgn="base" hangingPunct="0">
              <a:spcBef>
                <a:spcPct val="0"/>
              </a:spcBef>
              <a:spcAft>
                <a:spcPct val="0"/>
              </a:spcAft>
              <a:defRPr>
                <a:solidFill>
                  <a:schemeClr val="tx1"/>
                </a:solidFill>
                <a:latin typeface="Arial" pitchFamily="34" charset="0"/>
              </a:defRPr>
            </a:lvl8pPr>
            <a:lvl9pPr marL="3780884" indent="-222405" defTabSz="9066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Comic Sans MS" pitchFamily="66" charset="0"/>
              </a:rPr>
              <a:t>IPM/IAQ in AZ Schools </a:t>
            </a: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10">
              <a:defRPr>
                <a:solidFill>
                  <a:schemeClr val="tx1"/>
                </a:solidFill>
                <a:latin typeface="Arial" pitchFamily="34" charset="0"/>
              </a:defRPr>
            </a:lvl1pPr>
            <a:lvl2pPr marL="722816" indent="-278006" defTabSz="906610">
              <a:defRPr>
                <a:solidFill>
                  <a:schemeClr val="tx1"/>
                </a:solidFill>
                <a:latin typeface="Arial" pitchFamily="34" charset="0"/>
              </a:defRPr>
            </a:lvl2pPr>
            <a:lvl3pPr marL="1112025" indent="-222405" defTabSz="906610">
              <a:defRPr>
                <a:solidFill>
                  <a:schemeClr val="tx1"/>
                </a:solidFill>
                <a:latin typeface="Arial" pitchFamily="34" charset="0"/>
              </a:defRPr>
            </a:lvl3pPr>
            <a:lvl4pPr marL="1556835" indent="-222405" defTabSz="906610">
              <a:defRPr>
                <a:solidFill>
                  <a:schemeClr val="tx1"/>
                </a:solidFill>
                <a:latin typeface="Arial" pitchFamily="34" charset="0"/>
              </a:defRPr>
            </a:lvl4pPr>
            <a:lvl5pPr marL="2001644" indent="-222405" defTabSz="906610">
              <a:defRPr>
                <a:solidFill>
                  <a:schemeClr val="tx1"/>
                </a:solidFill>
                <a:latin typeface="Arial" pitchFamily="34" charset="0"/>
              </a:defRPr>
            </a:lvl5pPr>
            <a:lvl6pPr marL="2446454" indent="-222405" defTabSz="906610" eaLnBrk="0" fontAlgn="base" hangingPunct="0">
              <a:spcBef>
                <a:spcPct val="0"/>
              </a:spcBef>
              <a:spcAft>
                <a:spcPct val="0"/>
              </a:spcAft>
              <a:defRPr>
                <a:solidFill>
                  <a:schemeClr val="tx1"/>
                </a:solidFill>
                <a:latin typeface="Arial" pitchFamily="34" charset="0"/>
              </a:defRPr>
            </a:lvl6pPr>
            <a:lvl7pPr marL="2891264" indent="-222405" defTabSz="906610" eaLnBrk="0" fontAlgn="base" hangingPunct="0">
              <a:spcBef>
                <a:spcPct val="0"/>
              </a:spcBef>
              <a:spcAft>
                <a:spcPct val="0"/>
              </a:spcAft>
              <a:defRPr>
                <a:solidFill>
                  <a:schemeClr val="tx1"/>
                </a:solidFill>
                <a:latin typeface="Arial" pitchFamily="34" charset="0"/>
              </a:defRPr>
            </a:lvl7pPr>
            <a:lvl8pPr marL="3336074" indent="-222405" defTabSz="906610" eaLnBrk="0" fontAlgn="base" hangingPunct="0">
              <a:spcBef>
                <a:spcPct val="0"/>
              </a:spcBef>
              <a:spcAft>
                <a:spcPct val="0"/>
              </a:spcAft>
              <a:defRPr>
                <a:solidFill>
                  <a:schemeClr val="tx1"/>
                </a:solidFill>
                <a:latin typeface="Arial" pitchFamily="34" charset="0"/>
              </a:defRPr>
            </a:lvl8pPr>
            <a:lvl9pPr marL="3780884" indent="-222405" defTabSz="9066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Comic Sans MS" pitchFamily="66" charset="0"/>
              </a:rPr>
              <a:t>Gouge &amp;  Lame</a:t>
            </a:r>
          </a:p>
        </p:txBody>
      </p:sp>
      <p:sp>
        <p:nvSpPr>
          <p:cNvPr id="4915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10">
              <a:defRPr>
                <a:solidFill>
                  <a:schemeClr val="tx1"/>
                </a:solidFill>
                <a:latin typeface="Arial" pitchFamily="34" charset="0"/>
              </a:defRPr>
            </a:lvl1pPr>
            <a:lvl2pPr marL="722816" indent="-278006" defTabSz="906610">
              <a:defRPr>
                <a:solidFill>
                  <a:schemeClr val="tx1"/>
                </a:solidFill>
                <a:latin typeface="Arial" pitchFamily="34" charset="0"/>
              </a:defRPr>
            </a:lvl2pPr>
            <a:lvl3pPr marL="1112025" indent="-222405" defTabSz="906610">
              <a:defRPr>
                <a:solidFill>
                  <a:schemeClr val="tx1"/>
                </a:solidFill>
                <a:latin typeface="Arial" pitchFamily="34" charset="0"/>
              </a:defRPr>
            </a:lvl3pPr>
            <a:lvl4pPr marL="1556835" indent="-222405" defTabSz="906610">
              <a:defRPr>
                <a:solidFill>
                  <a:schemeClr val="tx1"/>
                </a:solidFill>
                <a:latin typeface="Arial" pitchFamily="34" charset="0"/>
              </a:defRPr>
            </a:lvl4pPr>
            <a:lvl5pPr marL="2001644" indent="-222405" defTabSz="906610">
              <a:defRPr>
                <a:solidFill>
                  <a:schemeClr val="tx1"/>
                </a:solidFill>
                <a:latin typeface="Arial" pitchFamily="34" charset="0"/>
              </a:defRPr>
            </a:lvl5pPr>
            <a:lvl6pPr marL="2446454" indent="-222405" defTabSz="906610" eaLnBrk="0" fontAlgn="base" hangingPunct="0">
              <a:spcBef>
                <a:spcPct val="0"/>
              </a:spcBef>
              <a:spcAft>
                <a:spcPct val="0"/>
              </a:spcAft>
              <a:defRPr>
                <a:solidFill>
                  <a:schemeClr val="tx1"/>
                </a:solidFill>
                <a:latin typeface="Arial" pitchFamily="34" charset="0"/>
              </a:defRPr>
            </a:lvl6pPr>
            <a:lvl7pPr marL="2891264" indent="-222405" defTabSz="906610" eaLnBrk="0" fontAlgn="base" hangingPunct="0">
              <a:spcBef>
                <a:spcPct val="0"/>
              </a:spcBef>
              <a:spcAft>
                <a:spcPct val="0"/>
              </a:spcAft>
              <a:defRPr>
                <a:solidFill>
                  <a:schemeClr val="tx1"/>
                </a:solidFill>
                <a:latin typeface="Arial" pitchFamily="34" charset="0"/>
              </a:defRPr>
            </a:lvl7pPr>
            <a:lvl8pPr marL="3336074" indent="-222405" defTabSz="906610" eaLnBrk="0" fontAlgn="base" hangingPunct="0">
              <a:spcBef>
                <a:spcPct val="0"/>
              </a:spcBef>
              <a:spcAft>
                <a:spcPct val="0"/>
              </a:spcAft>
              <a:defRPr>
                <a:solidFill>
                  <a:schemeClr val="tx1"/>
                </a:solidFill>
                <a:latin typeface="Arial" pitchFamily="34" charset="0"/>
              </a:defRPr>
            </a:lvl8pPr>
            <a:lvl9pPr marL="3780884" indent="-222405" defTabSz="906610" eaLnBrk="0" fontAlgn="base" hangingPunct="0">
              <a:spcBef>
                <a:spcPct val="0"/>
              </a:spcBef>
              <a:spcAft>
                <a:spcPct val="0"/>
              </a:spcAft>
              <a:defRPr>
                <a:solidFill>
                  <a:schemeClr val="tx1"/>
                </a:solidFill>
                <a:latin typeface="Arial" pitchFamily="34" charset="0"/>
              </a:defRPr>
            </a:lvl9pPr>
          </a:lstStyle>
          <a:p>
            <a:fld id="{9918892D-E2BC-48B9-B034-9BF40431497C}" type="slidenum">
              <a:rPr lang="en-US">
                <a:solidFill>
                  <a:prstClr val="black"/>
                </a:solidFill>
                <a:latin typeface="Comic Sans MS" pitchFamily="66" charset="0"/>
              </a:rPr>
              <a:pPr/>
              <a:t>70</a:t>
            </a:fld>
            <a:endParaRPr lang="en-US">
              <a:solidFill>
                <a:prstClr val="black"/>
              </a:solidFill>
              <a:latin typeface="Comic Sans MS" pitchFamily="66" charset="0"/>
            </a:endParaRPr>
          </a:p>
        </p:txBody>
      </p:sp>
      <p:sp>
        <p:nvSpPr>
          <p:cNvPr id="49157" name="Rectangle 2"/>
          <p:cNvSpPr>
            <a:spLocks noGrp="1" noRot="1" noChangeAspect="1" noChangeArrowheads="1" noTextEdit="1"/>
          </p:cNvSpPr>
          <p:nvPr>
            <p:ph type="sldImg"/>
          </p:nvPr>
        </p:nvSpPr>
        <p:spPr>
          <a:xfrm>
            <a:off x="2922588" y="536575"/>
            <a:ext cx="3527425" cy="2646363"/>
          </a:xfrm>
          <a:ln/>
        </p:spPr>
      </p:sp>
      <p:sp>
        <p:nvSpPr>
          <p:cNvPr id="49158" name="Rectangle 3"/>
          <p:cNvSpPr>
            <a:spLocks noGrp="1" noChangeArrowheads="1"/>
          </p:cNvSpPr>
          <p:nvPr>
            <p:ph type="body" idx="1"/>
          </p:nvPr>
        </p:nvSpPr>
        <p:spPr>
          <a:xfrm>
            <a:off x="1146108" y="3307322"/>
            <a:ext cx="6874514" cy="3188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3370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DE4AF2-30AC-4E1F-8C94-7137C5E56A0F}" type="slidenum">
              <a:rPr lang="en-US" altLang="en-US" smtClean="0"/>
              <a:pPr>
                <a:spcBef>
                  <a:spcPct val="0"/>
                </a:spcBef>
              </a:pPr>
              <a:t>14</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p>
        </p:txBody>
      </p:sp>
    </p:spTree>
    <p:extLst>
      <p:ext uri="{BB962C8B-B14F-4D97-AF65-F5344CB8AC3E}">
        <p14:creationId xmlns:p14="http://schemas.microsoft.com/office/powerpoint/2010/main" val="162479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DE4AF2-30AC-4E1F-8C94-7137C5E56A0F}" type="slidenum">
              <a:rPr lang="en-US" altLang="en-US" smtClean="0"/>
              <a:pPr>
                <a:spcBef>
                  <a:spcPct val="0"/>
                </a:spcBef>
              </a:pPr>
              <a:t>15</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p>
        </p:txBody>
      </p:sp>
    </p:spTree>
    <p:extLst>
      <p:ext uri="{BB962C8B-B14F-4D97-AF65-F5344CB8AC3E}">
        <p14:creationId xmlns:p14="http://schemas.microsoft.com/office/powerpoint/2010/main" val="99206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834F6-0F3A-4390-8BD7-AFC1A7DC1BC4}" type="slidenum">
              <a:rPr lang="en-US">
                <a:solidFill>
                  <a:srgbClr val="000000"/>
                </a:solidFill>
              </a:rPr>
              <a:pPr fontAlgn="base">
                <a:spcBef>
                  <a:spcPct val="0"/>
                </a:spcBef>
                <a:spcAft>
                  <a:spcPct val="0"/>
                </a:spcAft>
                <a:defRPr/>
              </a:pPr>
              <a:t>16</a:t>
            </a:fld>
            <a:endParaRPr lang="en-US">
              <a:solidFill>
                <a:srgbClr val="000000"/>
              </a:solidFill>
            </a:endParaRPr>
          </a:p>
        </p:txBody>
      </p:sp>
      <p:sp>
        <p:nvSpPr>
          <p:cNvPr id="301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1059" name="Rectangle 3"/>
          <p:cNvSpPr>
            <a:spLocks noGrp="1" noChangeArrowheads="1"/>
          </p:cNvSpPr>
          <p:nvPr>
            <p:ph type="body" idx="1"/>
          </p:nvPr>
        </p:nvSpPr>
        <p:spPr bwMode="auto">
          <a:xfrm>
            <a:off x="684214" y="4341813"/>
            <a:ext cx="5489575" cy="4116387"/>
          </a:xfrm>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960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8FA1D910-8DE9-47CA-91AB-0697F9E32A4A}" type="datetime1">
              <a:rPr lang="en-US"/>
              <a:pPr/>
              <a:t>3/19/2019</a:t>
            </a:fld>
            <a:endParaRPr lang="en-US"/>
          </a:p>
        </p:txBody>
      </p:sp>
      <p:sp>
        <p:nvSpPr>
          <p:cNvPr id="57347" name="Rectangle 6"/>
          <p:cNvSpPr>
            <a:spLocks noGrp="1" noChangeArrowheads="1"/>
          </p:cNvSpPr>
          <p:nvPr>
            <p:ph type="ftr" sz="quarter" idx="4"/>
          </p:nvPr>
        </p:nvSpPr>
        <p:spPr>
          <a:noFill/>
        </p:spPr>
        <p:txBody>
          <a:bodyPr/>
          <a:lstStyle/>
          <a:p>
            <a:r>
              <a:rPr lang="en-US"/>
              <a:t>D. H. Gouge, U of A, Dec 2002</a:t>
            </a:r>
          </a:p>
        </p:txBody>
      </p:sp>
      <p:sp>
        <p:nvSpPr>
          <p:cNvPr id="57348" name="Rectangle 7"/>
          <p:cNvSpPr>
            <a:spLocks noGrp="1" noChangeArrowheads="1"/>
          </p:cNvSpPr>
          <p:nvPr>
            <p:ph type="sldNum" sz="quarter" idx="5"/>
          </p:nvPr>
        </p:nvSpPr>
        <p:spPr>
          <a:noFill/>
        </p:spPr>
        <p:txBody>
          <a:bodyPr/>
          <a:lstStyle/>
          <a:p>
            <a:fld id="{D05E27C0-48B1-4FE0-BBAF-51B08178E849}" type="slidenum">
              <a:rPr lang="en-US"/>
              <a:pPr/>
              <a:t>17</a:t>
            </a:fld>
            <a:endParaRPr lang="en-US"/>
          </a:p>
        </p:txBody>
      </p:sp>
      <p:sp>
        <p:nvSpPr>
          <p:cNvPr id="57349" name="Rectangle 2"/>
          <p:cNvSpPr>
            <a:spLocks noGrp="1" noRot="1" noChangeAspect="1" noChangeArrowheads="1" noTextEdit="1"/>
          </p:cNvSpPr>
          <p:nvPr>
            <p:ph type="sldImg"/>
          </p:nvPr>
        </p:nvSpPr>
        <p:spPr>
          <a:ln/>
        </p:spPr>
      </p:sp>
      <p:sp>
        <p:nvSpPr>
          <p:cNvPr id="57350" name="Rectangle 3"/>
          <p:cNvSpPr>
            <a:spLocks noGrp="1" noChangeArrowheads="1"/>
          </p:cNvSpPr>
          <p:nvPr>
            <p:ph type="body" idx="1"/>
          </p:nvPr>
        </p:nvSpPr>
        <p:spPr>
          <a:noFill/>
          <a:ln/>
        </p:spPr>
        <p:txBody>
          <a:bodyPr/>
          <a:lstStyle/>
          <a:p>
            <a:pPr eaLnBrk="1" hangingPunct="1"/>
            <a:r>
              <a:rPr lang="en-US"/>
              <a:t>VECTOR PATHOGENS ON OUTSIDE OF BODY VERY WELL DUE TO THEIR PREFERRED HABITAT AND BIOLOGY</a:t>
            </a:r>
          </a:p>
          <a:p>
            <a:pPr eaLnBrk="1" hangingPunct="1"/>
            <a:endParaRPr lang="en-US"/>
          </a:p>
          <a:p>
            <a:pPr eaLnBrk="1" hangingPunct="1"/>
            <a:r>
              <a:rPr lang="en-US"/>
              <a:t>Roaches – cross-contamination, visit a wide variety of “food” items</a:t>
            </a:r>
          </a:p>
          <a:p>
            <a:pPr eaLnBrk="1" hangingPunct="1"/>
            <a:r>
              <a:rPr lang="en-US"/>
              <a:t>Flies – mobility and external digestion</a:t>
            </a:r>
          </a:p>
          <a:p>
            <a:pPr eaLnBrk="1" hangingPunct="1"/>
            <a:r>
              <a:rPr lang="en-US"/>
              <a:t>Mice and rats – Urination, fecal deposits, transmission of disease organisms</a:t>
            </a:r>
          </a:p>
          <a:p>
            <a:pPr eaLnBrk="1" hangingPunct="1"/>
            <a:r>
              <a:rPr lang="en-US"/>
              <a:t>Ants – vecore pathogens on outside of body </a:t>
            </a:r>
          </a:p>
        </p:txBody>
      </p:sp>
    </p:spTree>
    <p:extLst>
      <p:ext uri="{BB962C8B-B14F-4D97-AF65-F5344CB8AC3E}">
        <p14:creationId xmlns:p14="http://schemas.microsoft.com/office/powerpoint/2010/main" val="249562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6"/>
          <p:cNvSpPr>
            <a:spLocks noGrp="1"/>
          </p:cNvSpPr>
          <p:nvPr>
            <p:ph type="sldNum" sz="quarter" idx="5"/>
          </p:nvPr>
        </p:nvSpPr>
        <p:spPr>
          <a:noFill/>
        </p:spPr>
        <p:txBody>
          <a:bodyPr/>
          <a:lstStyle/>
          <a:p>
            <a:fld id="{811546CF-96EC-4603-9F7B-46E3A7D94532}" type="slidenum">
              <a:rPr lang="en-US" smtClean="0">
                <a:solidFill>
                  <a:srgbClr val="000000"/>
                </a:solidFill>
              </a:rPr>
              <a:pPr/>
              <a:t>19</a:t>
            </a:fld>
            <a:endParaRPr lang="en-US">
              <a:solidFill>
                <a:srgbClr val="000000"/>
              </a:solidFill>
            </a:endParaRPr>
          </a:p>
        </p:txBody>
      </p:sp>
      <p:sp>
        <p:nvSpPr>
          <p:cNvPr id="111619" name="Rectangle 7"/>
          <p:cNvSpPr txBox="1">
            <a:spLocks noGrp="1" noChangeArrowheads="1"/>
          </p:cNvSpPr>
          <p:nvPr/>
        </p:nvSpPr>
        <p:spPr bwMode="auto">
          <a:xfrm>
            <a:off x="3884415" y="8685894"/>
            <a:ext cx="2972098" cy="456595"/>
          </a:xfrm>
          <a:prstGeom prst="rect">
            <a:avLst/>
          </a:prstGeom>
          <a:noFill/>
          <a:ln w="9525">
            <a:noFill/>
            <a:miter lim="800000"/>
            <a:headEnd/>
            <a:tailEnd/>
          </a:ln>
        </p:spPr>
        <p:txBody>
          <a:bodyPr lIns="96661" tIns="48331" rIns="96661" bIns="48331" anchor="b"/>
          <a:lstStyle/>
          <a:p>
            <a:pPr algn="r" fontAlgn="base">
              <a:spcBef>
                <a:spcPct val="0"/>
              </a:spcBef>
              <a:spcAft>
                <a:spcPct val="0"/>
              </a:spcAft>
            </a:pPr>
            <a:fld id="{D42A3E60-FBC3-4B1C-B1AD-FDAA1811C215}" type="slidenum">
              <a:rPr lang="en-US" sz="1300">
                <a:solidFill>
                  <a:srgbClr val="000000"/>
                </a:solidFill>
              </a:rPr>
              <a:pPr algn="r" fontAlgn="base">
                <a:spcBef>
                  <a:spcPct val="0"/>
                </a:spcBef>
                <a:spcAft>
                  <a:spcPct val="0"/>
                </a:spcAft>
              </a:pPr>
              <a:t>19</a:t>
            </a:fld>
            <a:endParaRPr lang="en-US" sz="1300">
              <a:solidFill>
                <a:srgbClr val="000000"/>
              </a:solidFill>
            </a:endParaRPr>
          </a:p>
        </p:txBody>
      </p:sp>
      <p:sp>
        <p:nvSpPr>
          <p:cNvPr id="111620" name="Rectangle 2"/>
          <p:cNvSpPr>
            <a:spLocks noGrp="1" noRot="1" noChangeAspect="1" noChangeArrowheads="1" noTextEdit="1"/>
          </p:cNvSpPr>
          <p:nvPr>
            <p:ph type="sldImg"/>
          </p:nvPr>
        </p:nvSpPr>
        <p:spPr bwMode="auto">
          <a:xfrm>
            <a:off x="1146175" y="688975"/>
            <a:ext cx="4568825" cy="3427413"/>
          </a:xfrm>
          <a:noFill/>
          <a:ln>
            <a:solidFill>
              <a:srgbClr val="000000"/>
            </a:solidFill>
            <a:miter lim="800000"/>
            <a:headEnd/>
            <a:tailEnd/>
          </a:ln>
        </p:spPr>
      </p:sp>
      <p:sp>
        <p:nvSpPr>
          <p:cNvPr id="111621" name="Rectangle 3"/>
          <p:cNvSpPr>
            <a:spLocks noGrp="1" noChangeArrowheads="1"/>
          </p:cNvSpPr>
          <p:nvPr>
            <p:ph type="body" idx="1"/>
          </p:nvPr>
        </p:nvSpPr>
        <p:spPr>
          <a:xfrm>
            <a:off x="684610" y="4342191"/>
            <a:ext cx="5488781" cy="4113894"/>
          </a:xfrm>
          <a:noFill/>
          <a:ln/>
        </p:spPr>
        <p:txBody>
          <a:bodyPr/>
          <a:lstStyle/>
          <a:p>
            <a:endParaRPr lang="en-US" dirty="0"/>
          </a:p>
        </p:txBody>
      </p:sp>
    </p:spTree>
    <p:extLst>
      <p:ext uri="{BB962C8B-B14F-4D97-AF65-F5344CB8AC3E}">
        <p14:creationId xmlns:p14="http://schemas.microsoft.com/office/powerpoint/2010/main" val="347291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a:spcBef>
                <a:spcPct val="0"/>
              </a:spcBef>
              <a:defRPr/>
            </a:pPr>
            <a:endParaRPr lang="en-US" sz="3200" i="1"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7" name="Rectangle 6"/>
          <p:cNvSpPr>
            <a:spLocks noGrp="1"/>
          </p:cNvSpPr>
          <p:nvPr>
            <p:ph type="dt" sz="half" idx="12"/>
          </p:nvPr>
        </p:nvSpPr>
        <p:spPr/>
        <p:txBody>
          <a:bodyPr/>
          <a:lstStyle>
            <a:lvl1pPr>
              <a:defRPr/>
            </a:lvl1pPr>
            <a:extLst/>
          </a:lstStyle>
          <a:p>
            <a:pPr>
              <a:defRPr/>
            </a:pPr>
            <a:fld id="{D8B4005D-E5CB-47EF-B78C-72F508E7BBFD}" type="datetimeFigureOut">
              <a:rPr lang="en-US"/>
              <a:pPr>
                <a:defRPr/>
              </a:pPr>
              <a:t>3/19/2019</a:t>
            </a:fld>
            <a:endParaRPr lang="en-US" dirty="0"/>
          </a:p>
        </p:txBody>
      </p:sp>
      <p:sp>
        <p:nvSpPr>
          <p:cNvPr id="8" name="Rectangle 7"/>
          <p:cNvSpPr>
            <a:spLocks noGrp="1"/>
          </p:cNvSpPr>
          <p:nvPr>
            <p:ph type="sldNum" sz="quarter" idx="13"/>
          </p:nvPr>
        </p:nvSpPr>
        <p:spPr/>
        <p:txBody>
          <a:bodyPr/>
          <a:lstStyle>
            <a:lvl1pPr>
              <a:defRPr/>
            </a:lvl1pPr>
            <a:extLst/>
          </a:lstStyle>
          <a:p>
            <a:pPr>
              <a:defRPr/>
            </a:pPr>
            <a:fld id="{D2EEDDC0-DBDD-45B2-8B77-4BE500579F3D}" type="slidenum">
              <a:rPr lang="en-US"/>
              <a:pPr>
                <a:defRPr/>
              </a:pPr>
              <a:t>‹#›</a:t>
            </a:fld>
            <a:endParaRPr lang="en-US" dirty="0"/>
          </a:p>
        </p:txBody>
      </p:sp>
      <p:sp>
        <p:nvSpPr>
          <p:cNvPr id="10" name="Rectangle 9"/>
          <p:cNvSpPr>
            <a:spLocks noGrp="1"/>
          </p:cNvSpPr>
          <p:nvPr>
            <p:ph type="ftr" sz="quarter" idx="14"/>
          </p:nvPr>
        </p:nvSpPr>
        <p:spPr/>
        <p:txBody>
          <a:bodyPr/>
          <a:lstStyle>
            <a:lvl1pPr>
              <a:defRPr/>
            </a:lvl1pPr>
            <a:extLst/>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5"/>
          </p:nvPr>
        </p:nvSpPr>
        <p:spPr/>
        <p:txBody>
          <a:bodyPr/>
          <a:lstStyle>
            <a:lvl1pPr>
              <a:defRPr/>
            </a:lvl1pPr>
          </a:lstStyle>
          <a:p>
            <a:pPr>
              <a:defRPr/>
            </a:pPr>
            <a:fld id="{30F71A1C-C3AB-40FC-B70B-62C841062252}" type="datetimeFigureOut">
              <a:rPr lang="en-US"/>
              <a:pPr>
                <a:defRPr/>
              </a:pPr>
              <a:t>3/19/2019</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D96A23EC-89E5-44E1-ABB9-0D8DDF4CF568}"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5" name="Rectangle 3"/>
          <p:cNvSpPr>
            <a:spLocks noGrp="1"/>
          </p:cNvSpPr>
          <p:nvPr>
            <p:ph type="dt" sz="half" idx="14"/>
          </p:nvPr>
        </p:nvSpPr>
        <p:spPr/>
        <p:txBody>
          <a:bodyPr/>
          <a:lstStyle>
            <a:lvl1pPr>
              <a:defRPr/>
            </a:lvl1pPr>
          </a:lstStyle>
          <a:p>
            <a:pPr>
              <a:defRPr/>
            </a:pPr>
            <a:fld id="{0E3ACA5B-ED99-4CE4-AC7A-1EB7479FA606}" type="datetimeFigureOut">
              <a:rPr lang="en-US"/>
              <a:pPr>
                <a:defRPr/>
              </a:pPr>
              <a:t>3/19/2019</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2137639A-341E-4DEC-B70F-B5093C5B5E98}"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a:t>Click to edit Master text styles</a:t>
            </a:r>
          </a:p>
        </p:txBody>
      </p:sp>
      <p:sp>
        <p:nvSpPr>
          <p:cNvPr id="11" name="Rectangle 3"/>
          <p:cNvSpPr>
            <a:spLocks noGrp="1"/>
          </p:cNvSpPr>
          <p:nvPr>
            <p:ph type="dt" sz="half" idx="31"/>
          </p:nvPr>
        </p:nvSpPr>
        <p:spPr/>
        <p:txBody>
          <a:bodyPr/>
          <a:lstStyle>
            <a:lvl1pPr>
              <a:defRPr/>
            </a:lvl1pPr>
          </a:lstStyle>
          <a:p>
            <a:pPr>
              <a:defRPr/>
            </a:pPr>
            <a:fld id="{C62354A0-BA2F-452E-8F81-5719AA223165}" type="datetimeFigureOut">
              <a:rPr lang="en-US"/>
              <a:pPr>
                <a:defRPr/>
              </a:pPr>
              <a:t>3/19/2019</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D4B8FC78-CE33-472D-8507-AEA0CC058AAF}"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0" name="Rectangle 3"/>
          <p:cNvSpPr>
            <a:spLocks noGrp="1"/>
          </p:cNvSpPr>
          <p:nvPr>
            <p:ph type="dt" sz="half" idx="25"/>
          </p:nvPr>
        </p:nvSpPr>
        <p:spPr/>
        <p:txBody>
          <a:bodyPr/>
          <a:lstStyle>
            <a:lvl1pPr>
              <a:defRPr/>
            </a:lvl1pPr>
          </a:lstStyle>
          <a:p>
            <a:pPr>
              <a:defRPr/>
            </a:pPr>
            <a:fld id="{427A40C3-C5C2-4A38-84CA-882ADCD3B0A6}" type="datetimeFigureOut">
              <a:rPr lang="en-US"/>
              <a:pPr>
                <a:defRPr/>
              </a:pPr>
              <a:t>3/19/2019</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D855F56A-2751-4F18-8BEA-82C7F9150137}"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a:t>Click to edit Master text styles</a:t>
            </a:r>
          </a:p>
        </p:txBody>
      </p:sp>
      <p:sp>
        <p:nvSpPr>
          <p:cNvPr id="8" name="Rectangle 3"/>
          <p:cNvSpPr>
            <a:spLocks noGrp="1"/>
          </p:cNvSpPr>
          <p:nvPr>
            <p:ph type="dt" sz="half" idx="33"/>
          </p:nvPr>
        </p:nvSpPr>
        <p:spPr/>
        <p:txBody>
          <a:bodyPr/>
          <a:lstStyle>
            <a:lvl1pPr>
              <a:defRPr/>
            </a:lvl1pPr>
          </a:lstStyle>
          <a:p>
            <a:pPr>
              <a:defRPr/>
            </a:pPr>
            <a:fld id="{250D8E22-AF02-4C3A-8844-44D744EB47D7}" type="datetimeFigureOut">
              <a:rPr lang="en-US"/>
              <a:pPr>
                <a:defRPr/>
              </a:pPr>
              <a:t>3/19/2019</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E641519F-78F3-44D3-B053-010401BBD8CE}"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4"/>
          </p:nvPr>
        </p:nvSpPr>
        <p:spPr/>
        <p:txBody>
          <a:bodyPr/>
          <a:lstStyle>
            <a:lvl1pPr>
              <a:defRPr/>
            </a:lvl1pPr>
          </a:lstStyle>
          <a:p>
            <a:pPr>
              <a:defRPr/>
            </a:pPr>
            <a:fld id="{206B68B6-3AB5-46BD-8FE0-7FEE1535C6EA}" type="datetimeFigureOut">
              <a:rPr lang="en-US"/>
              <a:pPr>
                <a:defRPr/>
              </a:pPr>
              <a:t>3/19/2019</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a:p>
        </p:txBody>
      </p:sp>
      <p:sp>
        <p:nvSpPr>
          <p:cNvPr id="9" name="Rectangle 16"/>
          <p:cNvSpPr>
            <a:spLocks noGrp="1"/>
          </p:cNvSpPr>
          <p:nvPr>
            <p:ph type="sldNum" sz="quarter" idx="26"/>
          </p:nvPr>
        </p:nvSpPr>
        <p:spPr/>
        <p:txBody>
          <a:bodyPr/>
          <a:lstStyle>
            <a:lvl1pPr>
              <a:defRPr/>
            </a:lvl1pPr>
          </a:lstStyle>
          <a:p>
            <a:pPr>
              <a:defRPr/>
            </a:pPr>
            <a:fld id="{BC3B9B20-D32B-4061-A37F-047812DB0D6B}"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9"/>
          </p:nvPr>
        </p:nvSpPr>
        <p:spPr/>
        <p:txBody>
          <a:bodyPr/>
          <a:lstStyle>
            <a:lvl1pPr>
              <a:defRPr/>
            </a:lvl1pPr>
          </a:lstStyle>
          <a:p>
            <a:pPr>
              <a:defRPr/>
            </a:pPr>
            <a:fld id="{1832F2EA-5B71-4B94-97CB-2B3C21C29669}" type="datetimeFigureOut">
              <a:rPr lang="en-US"/>
              <a:pPr>
                <a:defRPr/>
              </a:pPr>
              <a:t>3/19/2019</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a:p>
        </p:txBody>
      </p:sp>
      <p:sp>
        <p:nvSpPr>
          <p:cNvPr id="10" name="Rectangle 16"/>
          <p:cNvSpPr>
            <a:spLocks noGrp="1"/>
          </p:cNvSpPr>
          <p:nvPr>
            <p:ph type="sldNum" sz="quarter" idx="31"/>
          </p:nvPr>
        </p:nvSpPr>
        <p:spPr/>
        <p:txBody>
          <a:bodyPr/>
          <a:lstStyle>
            <a:lvl1pPr>
              <a:defRPr/>
            </a:lvl1pPr>
          </a:lstStyle>
          <a:p>
            <a:pPr>
              <a:defRPr/>
            </a:pPr>
            <a:fld id="{5EC44146-D328-49AC-A8A3-28CCD9E93797}"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31"/>
          </p:nvPr>
        </p:nvSpPr>
        <p:spPr/>
        <p:txBody>
          <a:bodyPr/>
          <a:lstStyle>
            <a:lvl1pPr>
              <a:defRPr/>
            </a:lvl1pPr>
          </a:lstStyle>
          <a:p>
            <a:pPr>
              <a:defRPr/>
            </a:pPr>
            <a:fld id="{612003C9-C8C9-4268-9D15-6C078ADFA4A1}" type="datetimeFigureOut">
              <a:rPr lang="en-US"/>
              <a:pPr>
                <a:defRPr/>
              </a:pPr>
              <a:t>3/19/2019</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a:p>
        </p:txBody>
      </p:sp>
      <p:sp>
        <p:nvSpPr>
          <p:cNvPr id="9" name="Rectangle 16"/>
          <p:cNvSpPr>
            <a:spLocks noGrp="1"/>
          </p:cNvSpPr>
          <p:nvPr>
            <p:ph type="sldNum" sz="quarter" idx="33"/>
          </p:nvPr>
        </p:nvSpPr>
        <p:spPr/>
        <p:txBody>
          <a:bodyPr/>
          <a:lstStyle>
            <a:lvl1pPr>
              <a:defRPr/>
            </a:lvl1pPr>
          </a:lstStyle>
          <a:p>
            <a:pPr>
              <a:defRPr/>
            </a:pPr>
            <a:fld id="{6E80B404-122D-4523-AAF9-9AEB2766A1A3}"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16"/>
          </p:nvPr>
        </p:nvSpPr>
        <p:spPr/>
        <p:txBody>
          <a:bodyPr/>
          <a:lstStyle>
            <a:lvl1pPr>
              <a:defRPr/>
            </a:lvl1pPr>
          </a:lstStyle>
          <a:p>
            <a:pPr>
              <a:defRPr/>
            </a:pPr>
            <a:fld id="{C86415D4-92A0-4844-ADD3-6939E56507D3}" type="datetimeFigureOut">
              <a:rPr lang="en-US"/>
              <a:pPr>
                <a:defRPr/>
              </a:pPr>
              <a:t>3/19/2019</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2E96BB93-6A47-4599-9458-3ED0E2EEBF0B}" type="slidenum">
              <a:rPr lang="en-US"/>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atin typeface="Calibri" panose="020F0502020204030204" pitchFamily="34" charset="0"/>
              </a:defRPr>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atin typeface="Calibri" panose="020F0502020204030204" pitchFamily="34" charset="0"/>
              </a:defRPr>
            </a:lvl1pPr>
            <a:extLst/>
          </a:lstStyle>
          <a:p>
            <a:pPr lvl="0"/>
            <a:r>
              <a:rPr lang="en-US"/>
              <a:t>Click to edit Master text styles</a:t>
            </a:r>
          </a:p>
        </p:txBody>
      </p:sp>
      <p:sp>
        <p:nvSpPr>
          <p:cNvPr id="9" name="Rectangle 3"/>
          <p:cNvSpPr>
            <a:spLocks noGrp="1"/>
          </p:cNvSpPr>
          <p:nvPr>
            <p:ph type="dt" sz="half" idx="17"/>
          </p:nvPr>
        </p:nvSpPr>
        <p:spPr/>
        <p:txBody>
          <a:bodyPr/>
          <a:lstStyle>
            <a:lvl1pPr>
              <a:defRPr/>
            </a:lvl1pPr>
          </a:lstStyle>
          <a:p>
            <a:pPr>
              <a:defRPr/>
            </a:pPr>
            <a:fld id="{E080A532-7820-499E-A68B-87AC0C7376ED}" type="datetimeFigureOut">
              <a:rPr lang="en-US"/>
              <a:pPr>
                <a:defRPr/>
              </a:pPr>
              <a:t>3/19/2019</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DC7E1D44-6995-490F-BB57-7AB3A254D3F5}"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F507AA3E-A3EF-4B88-804D-638CE89932FC}" type="datetimeFigureOut">
              <a:rPr lang="en-US"/>
              <a:pPr>
                <a:defRPr/>
              </a:pPr>
              <a:t>3/19/2019</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14F880CA-F772-4FD6-9DD7-3D968CA52E1A}"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Calibri" panose="020F0502020204030204" pitchFamily="34" charset="0"/>
                <a:ea typeface="+mn-ea"/>
                <a:cs typeface="+mn-cs"/>
              </a:defRPr>
            </a:lvl1pPr>
            <a:extLst/>
          </a:lstStyle>
          <a:p>
            <a:pPr lvl="0"/>
            <a:r>
              <a:rPr lang="en-US" noProof="0" dirty="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atin typeface="Calibri" panose="020F0502020204030204" pitchFamily="34" charset="0"/>
              </a:defRPr>
            </a:lvl1pPr>
            <a:extLst/>
          </a:lstStyle>
          <a:p>
            <a:pPr lvl="0"/>
            <a:r>
              <a:rPr lang="en-US"/>
              <a:t>Click to edit Master text styles</a:t>
            </a:r>
          </a:p>
        </p:txBody>
      </p:sp>
      <p:sp>
        <p:nvSpPr>
          <p:cNvPr id="5" name="Rectangle 3"/>
          <p:cNvSpPr>
            <a:spLocks noGrp="1"/>
          </p:cNvSpPr>
          <p:nvPr>
            <p:ph type="dt" sz="half" idx="31"/>
          </p:nvPr>
        </p:nvSpPr>
        <p:spPr/>
        <p:txBody>
          <a:bodyPr/>
          <a:lstStyle>
            <a:lvl1pPr>
              <a:defRPr/>
            </a:lvl1pPr>
          </a:lstStyle>
          <a:p>
            <a:pPr>
              <a:defRPr/>
            </a:pPr>
            <a:fld id="{C22DB9A1-2FCE-4C14-8898-86BE1C623435}" type="datetimeFigureOut">
              <a:rPr lang="en-US"/>
              <a:pPr>
                <a:defRPr/>
              </a:pPr>
              <a:t>3/19/2019</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A444353B-041C-48B6-8137-868A71967BF3}" type="slidenum">
              <a:rPr lang="en-US"/>
              <a:pPr>
                <a:defRPr/>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lvl1pPr>
              <a:defRPr>
                <a:latin typeface="Calibri" panose="020F0502020204030204" pitchFamily="34" charset="0"/>
              </a:defRPr>
            </a:lvl1pPr>
            <a:extLst/>
          </a:lstStyle>
          <a:p>
            <a:r>
              <a:rPr lang="en-US" noProof="1"/>
              <a:t>Click to edit Master title style</a:t>
            </a:r>
            <a:endParaRPr lang="en-US"/>
          </a:p>
        </p:txBody>
      </p:sp>
      <p:sp>
        <p:nvSpPr>
          <p:cNvPr id="14" name="Rectangle 6"/>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extLs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3"/>
          <p:cNvSpPr>
            <a:spLocks noGrp="1"/>
          </p:cNvSpPr>
          <p:nvPr>
            <p:ph type="dt" sz="half" idx="10"/>
          </p:nvPr>
        </p:nvSpPr>
        <p:spPr/>
        <p:txBody>
          <a:bodyPr/>
          <a:lstStyle>
            <a:lvl1pPr>
              <a:defRPr/>
            </a:lvl1pPr>
          </a:lstStyle>
          <a:p>
            <a:pPr>
              <a:defRPr/>
            </a:pPr>
            <a:fld id="{F70A248F-F0C1-4B1F-BC82-A8374A695017}" type="datetimeFigureOut">
              <a:rPr lang="en-US"/>
              <a:pPr>
                <a:defRPr/>
              </a:pPr>
              <a:t>3/19/2019</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3BD87EE1-A53C-434A-9358-6A09ACAF3B31}"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Dr. Marc Lame, Indiana University</a:t>
            </a:r>
          </a:p>
        </p:txBody>
      </p:sp>
      <p:sp>
        <p:nvSpPr>
          <p:cNvPr id="7" name="Rectangle 14"/>
          <p:cNvSpPr>
            <a:spLocks noGrp="1" noChangeArrowheads="1"/>
          </p:cNvSpPr>
          <p:nvPr>
            <p:ph type="sldNum" sz="quarter" idx="12"/>
          </p:nvPr>
        </p:nvSpPr>
        <p:spPr>
          <a:ln/>
        </p:spPr>
        <p:txBody>
          <a:bodyPr/>
          <a:lstStyle>
            <a:lvl1pPr>
              <a:defRPr/>
            </a:lvl1pPr>
          </a:lstStyle>
          <a:p>
            <a:pPr>
              <a:defRPr/>
            </a:pPr>
            <a:fld id="{7E61129F-A2D5-4A09-AFE0-B5943F665BBB}" type="slidenum">
              <a:rPr lang="en-US"/>
              <a:pPr>
                <a:defRPr/>
              </a:pPr>
              <a:t>‹#›</a:t>
            </a:fld>
            <a:endParaRPr lang="en-US"/>
          </a:p>
        </p:txBody>
      </p:sp>
    </p:spTree>
    <p:extLst>
      <p:ext uri="{BB962C8B-B14F-4D97-AF65-F5344CB8AC3E}">
        <p14:creationId xmlns:p14="http://schemas.microsoft.com/office/powerpoint/2010/main" val="303692572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l">
              <a:defRPr>
                <a:solidFill>
                  <a:srgbClr val="7030A0"/>
                </a:solidFill>
                <a:latin typeface="Calibri" panose="020F050202020403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2476500" cy="502920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3086100" y="1600200"/>
            <a:ext cx="24765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86100" y="4191000"/>
            <a:ext cx="24765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552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0304A2E3-3AED-413D-BAE4-036F4B91F303}" type="slidenum">
              <a:rPr lang="en-US" altLang="en-US"/>
              <a:pPr/>
              <a:t>‹#›</a:t>
            </a:fld>
            <a:endParaRPr lang="en-US" alt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r>
              <a:rPr lang="en-US"/>
              <a:t>Dr. Marc Lame, Indiana University</a:t>
            </a:r>
          </a:p>
        </p:txBody>
      </p:sp>
    </p:spTree>
    <p:extLst>
      <p:ext uri="{BB962C8B-B14F-4D97-AF65-F5344CB8AC3E}">
        <p14:creationId xmlns:p14="http://schemas.microsoft.com/office/powerpoint/2010/main" val="465330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A2CABE-C3E1-474D-BC9C-E72787847188}"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0CAB2-01FE-459F-98B2-81174C3F9CEB}" type="slidenum">
              <a:rPr lang="en-US" smtClean="0"/>
              <a:t>‹#›</a:t>
            </a:fld>
            <a:endParaRPr lang="en-US"/>
          </a:p>
        </p:txBody>
      </p:sp>
    </p:spTree>
    <p:extLst>
      <p:ext uri="{BB962C8B-B14F-4D97-AF65-F5344CB8AC3E}">
        <p14:creationId xmlns:p14="http://schemas.microsoft.com/office/powerpoint/2010/main" val="71972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A2CABE-C3E1-474D-BC9C-E72787847188}"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0CAB2-01FE-459F-98B2-81174C3F9CEB}" type="slidenum">
              <a:rPr lang="en-US" smtClean="0"/>
              <a:t>‹#›</a:t>
            </a:fld>
            <a:endParaRPr lang="en-US"/>
          </a:p>
        </p:txBody>
      </p:sp>
    </p:spTree>
    <p:extLst>
      <p:ext uri="{BB962C8B-B14F-4D97-AF65-F5344CB8AC3E}">
        <p14:creationId xmlns:p14="http://schemas.microsoft.com/office/powerpoint/2010/main" val="312015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97D41CCE-B9A3-4B14-824C-78E3DAD8BCE0}" type="datetimeFigureOut">
              <a:rPr lang="en-US"/>
              <a:pPr>
                <a:defRPr/>
              </a:pPr>
              <a:t>3/19/2019</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7793FAA1-07EC-4A28-BAF4-626AD6637F63}"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8" name="Rectangle 3"/>
          <p:cNvSpPr>
            <a:spLocks noGrp="1"/>
          </p:cNvSpPr>
          <p:nvPr>
            <p:ph type="dt" sz="half" idx="17"/>
          </p:nvPr>
        </p:nvSpPr>
        <p:spPr/>
        <p:txBody>
          <a:bodyPr/>
          <a:lstStyle>
            <a:lvl1pPr>
              <a:defRPr/>
            </a:lvl1pPr>
          </a:lstStyle>
          <a:p>
            <a:pPr>
              <a:defRPr/>
            </a:pPr>
            <a:fld id="{C865B66F-49FD-46CA-B697-4CDF3DA30853}" type="datetimeFigureOut">
              <a:rPr lang="en-US"/>
              <a:pPr>
                <a:defRPr/>
              </a:pPr>
              <a:t>3/19/2019</a:t>
            </a:fld>
            <a:endParaRPr lang="en-US" dirty="0"/>
          </a:p>
        </p:txBody>
      </p:sp>
      <p:sp>
        <p:nvSpPr>
          <p:cNvPr id="9" name="Rectangle 25"/>
          <p:cNvSpPr>
            <a:spLocks noGrp="1"/>
          </p:cNvSpPr>
          <p:nvPr>
            <p:ph type="ftr" sz="quarter" idx="18"/>
          </p:nvPr>
        </p:nvSpPr>
        <p:spPr/>
        <p:txBody>
          <a:bodyPr/>
          <a:lstStyle>
            <a:lvl1pPr>
              <a:defRPr/>
            </a:lvl1pPr>
          </a:lstStyle>
          <a:p>
            <a:pPr>
              <a:defRPr/>
            </a:pPr>
            <a:endParaRPr lang="en-US"/>
          </a:p>
        </p:txBody>
      </p:sp>
      <p:sp>
        <p:nvSpPr>
          <p:cNvPr id="10" name="Rectangle 16"/>
          <p:cNvSpPr>
            <a:spLocks noGrp="1"/>
          </p:cNvSpPr>
          <p:nvPr>
            <p:ph type="sldNum" sz="quarter" idx="19"/>
          </p:nvPr>
        </p:nvSpPr>
        <p:spPr/>
        <p:txBody>
          <a:bodyPr/>
          <a:lstStyle>
            <a:lvl1pPr>
              <a:defRPr/>
            </a:lvl1pPr>
          </a:lstStyle>
          <a:p>
            <a:pPr>
              <a:defRPr/>
            </a:pPr>
            <a:fld id="{5487FD7C-BF23-4027-8FA6-290B5A709C7E}"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6"/>
          </p:nvPr>
        </p:nvSpPr>
        <p:spPr/>
        <p:txBody>
          <a:bodyPr/>
          <a:lstStyle>
            <a:lvl1pPr>
              <a:defRPr/>
            </a:lvl1pPr>
          </a:lstStyle>
          <a:p>
            <a:pPr>
              <a:defRPr/>
            </a:pPr>
            <a:fld id="{23371A99-FD3C-4446-86F1-9F4F8047FA40}" type="datetimeFigureOut">
              <a:rPr lang="en-US"/>
              <a:pPr>
                <a:defRPr/>
              </a:pPr>
              <a:t>3/19/2019</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7AC7AF37-A903-4C03-8FCB-4DDA301598FD}"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8"/>
          </p:nvPr>
        </p:nvSpPr>
        <p:spPr/>
        <p:txBody>
          <a:bodyPr/>
          <a:lstStyle>
            <a:lvl1pPr>
              <a:defRPr/>
            </a:lvl1pPr>
          </a:lstStyle>
          <a:p>
            <a:pPr>
              <a:defRPr/>
            </a:pPr>
            <a:fld id="{EA279D94-4F4D-46B7-A5AF-91EEDD961763}" type="datetimeFigureOut">
              <a:rPr lang="en-US"/>
              <a:pPr>
                <a:defRPr/>
              </a:pPr>
              <a:t>3/19/2019</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FDB98FD4-064B-48AD-9F9D-9CF5E5ED2D13}"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3"/>
          <p:cNvSpPr>
            <a:spLocks noGrp="1"/>
          </p:cNvSpPr>
          <p:nvPr>
            <p:ph type="dt" sz="half" idx="14"/>
          </p:nvPr>
        </p:nvSpPr>
        <p:spPr/>
        <p:txBody>
          <a:bodyPr/>
          <a:lstStyle>
            <a:lvl1pPr>
              <a:defRPr/>
            </a:lvl1pPr>
          </a:lstStyle>
          <a:p>
            <a:pPr>
              <a:defRPr/>
            </a:pPr>
            <a:fld id="{39A2AAD2-1AEC-40D4-B68A-3C1F4F72124B}" type="datetimeFigureOut">
              <a:rPr lang="en-US"/>
              <a:pPr>
                <a:defRPr/>
              </a:pPr>
              <a:t>3/19/2019</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66A893B5-675E-432C-9848-827EB3ACDC2A}"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50025BB2-FC85-4E97-8410-2167280A3894}" type="datetimeFigureOut">
              <a:rPr lang="en-US"/>
              <a:pPr>
                <a:defRPr/>
              </a:pPr>
              <a:t>3/19/2019</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BE6F7EAD-5B2F-4826-8642-FFF3139BD376}"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2051"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rgbClr val="D4D2D0"/>
                </a:solidFill>
                <a:latin typeface="+mn-lt"/>
              </a:defRPr>
            </a:lvl1pPr>
            <a:extLst/>
          </a:lstStyle>
          <a:p>
            <a:pPr>
              <a:defRPr/>
            </a:pPr>
            <a:fld id="{F2DF6529-9E78-498E-9ACE-E900E782F35D}" type="datetimeFigureOut">
              <a:rPr lang="en-US"/>
              <a:pPr>
                <a:defRPr/>
              </a:pPr>
              <a:t>3/19/2019</a:t>
            </a:fld>
            <a:endParaRPr lang="en-US" dirty="0"/>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rgbClr val="D4D2D0"/>
                </a:solidFill>
                <a:latin typeface="+mn-lt"/>
              </a:defRPr>
            </a:lvl1pPr>
            <a:extLst/>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rgbClr val="D4D2D0"/>
                </a:solidFill>
                <a:latin typeface="+mn-lt"/>
              </a:defRPr>
            </a:lvl1pPr>
            <a:extLst/>
          </a:lstStyle>
          <a:p>
            <a:pPr>
              <a:defRPr/>
            </a:pPr>
            <a:fld id="{AFC18528-547D-423C-B3CF-3F577C10065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8" r:id="rId23"/>
    <p:sldLayoutId id="2147483690" r:id="rId24"/>
    <p:sldLayoutId id="2147483691" r:id="rId25"/>
    <p:sldLayoutId id="2147483692" r:id="rId26"/>
    <p:sldLayoutId id="2147483693" r:id="rId27"/>
  </p:sldLayoutIdLst>
  <p:transition>
    <p:fade/>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bin"/><Relationship Id="rId7" Type="http://schemas.openxmlformats.org/officeDocument/2006/relationships/image" Target="../media/image49.png"/><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wmf"/></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7.jpeg"/><Relationship Id="rId5" Type="http://schemas.openxmlformats.org/officeDocument/2006/relationships/image" Target="../media/image56.tiff"/><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6.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1.xml"/><Relationship Id="rId5" Type="http://schemas.openxmlformats.org/officeDocument/2006/relationships/image" Target="../media/image110.jpeg"/><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hyperlink" Target="mailto:nairs@email.Arizona.edu" TargetMode="External"/><Relationship Id="rId2" Type="http://schemas.openxmlformats.org/officeDocument/2006/relationships/image" Target="../media/image113.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029200"/>
            <a:ext cx="9144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244054" y="2057400"/>
            <a:ext cx="3685092" cy="2431435"/>
          </a:xfrm>
          <a:prstGeom prst="rect">
            <a:avLst/>
          </a:prstGeom>
        </p:spPr>
        <p:txBody>
          <a:bodyPr wrap="square">
            <a:spAutoFit/>
          </a:bodyPr>
          <a:lstStyle/>
          <a:p>
            <a:pPr algn="r"/>
            <a:r>
              <a:rPr lang="en-US" sz="4000" b="1" dirty="0">
                <a:latin typeface="Cambria Math" panose="02040503050406030204" pitchFamily="18" charset="0"/>
                <a:ea typeface="Cambria Math" panose="02040503050406030204" pitchFamily="18" charset="0"/>
              </a:rPr>
              <a:t>IPM Philosophy</a:t>
            </a:r>
            <a:r>
              <a:rPr lang="en-US" sz="2800" b="1" dirty="0">
                <a:latin typeface="Cambria Math" panose="02040503050406030204" pitchFamily="18" charset="0"/>
                <a:ea typeface="Cambria Math" panose="02040503050406030204" pitchFamily="18" charset="0"/>
              </a:rPr>
              <a:t>, </a:t>
            </a:r>
          </a:p>
          <a:p>
            <a:pPr algn="r"/>
            <a:r>
              <a:rPr lang="en-US" sz="2800" b="1" dirty="0">
                <a:latin typeface="Cambria Math" panose="02040503050406030204" pitchFamily="18" charset="0"/>
                <a:ea typeface="Cambria Math" panose="02040503050406030204" pitchFamily="18" charset="0"/>
              </a:rPr>
              <a:t>Roles and Responsibilities – </a:t>
            </a:r>
          </a:p>
          <a:p>
            <a:pPr algn="r"/>
            <a:r>
              <a:rPr lang="en-US" sz="2800" b="1" dirty="0">
                <a:latin typeface="Cambria Math" panose="02040503050406030204" pitchFamily="18" charset="0"/>
                <a:ea typeface="Cambria Math" panose="02040503050406030204" pitchFamily="18" charset="0"/>
              </a:rPr>
              <a:t>Why should we choose to use IPM</a:t>
            </a:r>
            <a:endParaRPr lang="en-US" sz="3200" b="1" dirty="0">
              <a:latin typeface="Cambria Math" panose="02040503050406030204" pitchFamily="18" charset="0"/>
              <a:ea typeface="Cambria Math" panose="02040503050406030204" pitchFamily="18" charset="0"/>
              <a:cs typeface="Aharoni" panose="02010803020104030203" pitchFamily="2" charset="-79"/>
            </a:endParaRPr>
          </a:p>
        </p:txBody>
      </p:sp>
      <p:sp>
        <p:nvSpPr>
          <p:cNvPr id="4" name="Rectangle 16"/>
          <p:cNvSpPr txBox="1">
            <a:spLocks/>
          </p:cNvSpPr>
          <p:nvPr/>
        </p:nvSpPr>
        <p:spPr>
          <a:xfrm>
            <a:off x="5029200" y="5029200"/>
            <a:ext cx="4114800" cy="1828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buNone/>
            </a:pPr>
            <a:r>
              <a:rPr lang="en-US" sz="2500" b="1" i="1" kern="0" dirty="0">
                <a:solidFill>
                  <a:schemeClr val="bg1"/>
                </a:solidFill>
                <a:latin typeface="Calibri" panose="020F0502020204030204" pitchFamily="34" charset="0"/>
              </a:rPr>
              <a:t>Shaku Nair</a:t>
            </a:r>
            <a:br>
              <a:rPr lang="en-US" sz="2500" b="1" i="1" kern="0" dirty="0">
                <a:solidFill>
                  <a:schemeClr val="bg1"/>
                </a:solidFill>
                <a:latin typeface="Calibri" panose="020F0502020204030204" pitchFamily="34" charset="0"/>
              </a:rPr>
            </a:br>
            <a:r>
              <a:rPr lang="en-US" sz="2500" i="1" kern="0" dirty="0">
                <a:solidFill>
                  <a:schemeClr val="bg1"/>
                </a:solidFill>
                <a:latin typeface="Calibri" panose="020F0502020204030204" pitchFamily="34" charset="0"/>
              </a:rPr>
              <a:t>University of Arizona  </a:t>
            </a:r>
          </a:p>
          <a:p>
            <a:pPr marL="0" indent="0">
              <a:buNone/>
            </a:pPr>
            <a:r>
              <a:rPr lang="en-US" sz="1800" i="1" kern="0" dirty="0">
                <a:solidFill>
                  <a:schemeClr val="bg1"/>
                </a:solidFill>
                <a:latin typeface="Calibri" panose="020F0502020204030204" pitchFamily="34" charset="0"/>
              </a:rPr>
              <a:t>Maricopa Ag. Center</a:t>
            </a:r>
            <a:br>
              <a:rPr lang="en-US" sz="1800" i="1" kern="0" dirty="0">
                <a:solidFill>
                  <a:schemeClr val="bg1"/>
                </a:solidFill>
                <a:latin typeface="Calibri" panose="020F0502020204030204" pitchFamily="34" charset="0"/>
              </a:rPr>
            </a:br>
            <a:r>
              <a:rPr lang="en-US" sz="1800" i="1" kern="0" dirty="0">
                <a:solidFill>
                  <a:schemeClr val="bg1"/>
                </a:solidFill>
                <a:latin typeface="Calibri" panose="020F0502020204030204" pitchFamily="34" charset="0"/>
              </a:rPr>
              <a:t>37860 W. Smith-</a:t>
            </a:r>
            <a:r>
              <a:rPr lang="en-US" sz="1800" i="1" kern="0" dirty="0" err="1">
                <a:solidFill>
                  <a:schemeClr val="bg1"/>
                </a:solidFill>
                <a:latin typeface="Calibri" panose="020F0502020204030204" pitchFamily="34" charset="0"/>
              </a:rPr>
              <a:t>Enke</a:t>
            </a:r>
            <a:r>
              <a:rPr lang="en-US" sz="1800" i="1" kern="0" dirty="0">
                <a:solidFill>
                  <a:schemeClr val="bg1"/>
                </a:solidFill>
                <a:latin typeface="Calibri" panose="020F0502020204030204" pitchFamily="34" charset="0"/>
              </a:rPr>
              <a:t> Road</a:t>
            </a:r>
            <a:br>
              <a:rPr lang="en-US" sz="1800" i="1" kern="0" dirty="0">
                <a:solidFill>
                  <a:schemeClr val="bg1"/>
                </a:solidFill>
                <a:latin typeface="Calibri" panose="020F0502020204030204" pitchFamily="34" charset="0"/>
              </a:rPr>
            </a:br>
            <a:r>
              <a:rPr lang="en-US" sz="1800" i="1" kern="0" dirty="0">
                <a:solidFill>
                  <a:schemeClr val="bg1"/>
                </a:solidFill>
                <a:latin typeface="Calibri" panose="020F0502020204030204" pitchFamily="34" charset="0"/>
              </a:rPr>
              <a:t>Maricopa, AZ 85138</a:t>
            </a:r>
            <a:br>
              <a:rPr lang="en-US" sz="1800" i="1" kern="0" dirty="0">
                <a:solidFill>
                  <a:schemeClr val="bg1"/>
                </a:solidFill>
                <a:latin typeface="Calibri" panose="020F0502020204030204" pitchFamily="34" charset="0"/>
              </a:rPr>
            </a:br>
            <a:endParaRPr lang="en-US" sz="1800" kern="0" dirty="0">
              <a:solidFill>
                <a:schemeClr val="bg1"/>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943600"/>
            <a:ext cx="3107694" cy="686964"/>
          </a:xfrm>
          <a:prstGeom prst="rect">
            <a:avLst/>
          </a:prstGeom>
        </p:spPr>
      </p:pic>
      <p:pic>
        <p:nvPicPr>
          <p:cNvPr id="6" name="Picture 4" descr="http://cals.arizona.edu/apmc/images/APMCO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507" y="5791200"/>
            <a:ext cx="1121785" cy="938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92" y="206836"/>
            <a:ext cx="5345556"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991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448800" cy="6858000"/>
          </a:xfrm>
          <a:prstGeom prst="rect">
            <a:avLst/>
          </a:prstGeom>
          <a:blipFill dpi="0" rotWithShape="1">
            <a:blip r:embed="rId2">
              <a:alphaModFix amt="35000"/>
              <a:extLst>
                <a:ext uri="{BEBA8EAE-BF5A-486C-A8C5-ECC9F3942E4B}">
                  <a14:imgProps xmlns:a14="http://schemas.microsoft.com/office/drawing/2010/main">
                    <a14:imgLayer r:embed="rId3">
                      <a14:imgEffect>
                        <a14:brightnessContrast bright="27000" contrast="-17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923" y="282714"/>
            <a:ext cx="8898013" cy="707886"/>
          </a:xfrm>
          <a:prstGeom prst="rect">
            <a:avLst/>
          </a:prstGeom>
          <a:noFill/>
        </p:spPr>
        <p:txBody>
          <a:bodyPr wrap="none" rtlCol="0">
            <a:spAutoFit/>
          </a:bodyPr>
          <a:lstStyle/>
          <a:p>
            <a:pPr algn="ctr"/>
            <a:r>
              <a:rPr lang="en-US" sz="4000" b="1" dirty="0">
                <a:solidFill>
                  <a:srgbClr val="660033"/>
                </a:solidFill>
                <a:latin typeface="Calibri" panose="020F0502020204030204" pitchFamily="34" charset="0"/>
              </a:rPr>
              <a:t>Community (“Sensitive”) Environment ??</a:t>
            </a:r>
          </a:p>
        </p:txBody>
      </p:sp>
      <p:sp>
        <p:nvSpPr>
          <p:cNvPr id="4" name="TextBox 3"/>
          <p:cNvSpPr txBox="1"/>
          <p:nvPr/>
        </p:nvSpPr>
        <p:spPr>
          <a:xfrm>
            <a:off x="295398" y="950819"/>
            <a:ext cx="8610600" cy="5816977"/>
          </a:xfrm>
          <a:prstGeom prst="rect">
            <a:avLst/>
          </a:prstGeom>
          <a:noFill/>
        </p:spPr>
        <p:txBody>
          <a:bodyPr wrap="square" rtlCol="0">
            <a:spAutoFit/>
          </a:bodyPr>
          <a:lstStyle/>
          <a:p>
            <a:pPr marL="457200" indent="-457200">
              <a:buFont typeface="Arial" panose="020B0604020202020204" pitchFamily="34" charset="0"/>
              <a:buChar char="•"/>
            </a:pPr>
            <a:r>
              <a:rPr lang="en-US" sz="2500" b="1" dirty="0">
                <a:solidFill>
                  <a:schemeClr val="bg1"/>
                </a:solidFill>
                <a:latin typeface="Calibri" panose="020F0502020204030204" pitchFamily="34" charset="0"/>
              </a:rPr>
              <a:t>Schools, child care centers, homes, hospitals, retirement/ nursing facilities, restaurants, hotels</a:t>
            </a:r>
          </a:p>
          <a:p>
            <a:endParaRPr lang="en-US" sz="12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2500" b="1" dirty="0">
                <a:solidFill>
                  <a:schemeClr val="bg1"/>
                </a:solidFill>
                <a:latin typeface="Calibri" panose="020F0502020204030204" pitchFamily="34" charset="0"/>
              </a:rPr>
              <a:t>Challenging places for pest management</a:t>
            </a:r>
          </a:p>
          <a:p>
            <a:endParaRPr lang="en-US" sz="1200" b="1" dirty="0">
              <a:solidFill>
                <a:schemeClr val="bg1"/>
              </a:solidFill>
              <a:latin typeface="Calibri" panose="020F0502020204030204" pitchFamily="34" charset="0"/>
            </a:endParaRPr>
          </a:p>
          <a:p>
            <a:endParaRPr lang="en-US" sz="12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2500" b="1" dirty="0">
                <a:solidFill>
                  <a:schemeClr val="bg1"/>
                </a:solidFill>
                <a:latin typeface="Calibri" panose="020F0502020204030204" pitchFamily="34" charset="0"/>
              </a:rPr>
              <a:t>Host diverse people, confined spaces, different lengths of time </a:t>
            </a:r>
          </a:p>
          <a:p>
            <a:endParaRPr lang="en-US" sz="12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2500" b="1" dirty="0">
                <a:solidFill>
                  <a:schemeClr val="bg1"/>
                </a:solidFill>
                <a:latin typeface="Calibri" panose="020F0502020204030204" pitchFamily="34" charset="0"/>
              </a:rPr>
              <a:t>Have health problems such as asthma, allergies, or immune system compromising diseases</a:t>
            </a:r>
          </a:p>
          <a:p>
            <a:endParaRPr lang="en-US" sz="12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2500" b="1" dirty="0">
                <a:solidFill>
                  <a:schemeClr val="bg1"/>
                </a:solidFill>
                <a:latin typeface="Calibri" panose="020F0502020204030204" pitchFamily="34" charset="0"/>
              </a:rPr>
              <a:t>Include diverse physical spaces, indoors and out, that provide ideal entry points and harborages for pests, and require customized solutions to pest problems</a:t>
            </a:r>
          </a:p>
          <a:p>
            <a:endParaRPr lang="en-US" sz="1200" b="1" dirty="0">
              <a:solidFill>
                <a:schemeClr val="bg1"/>
              </a:solidFill>
              <a:latin typeface="Calibri" panose="020F0502020204030204" pitchFamily="34" charset="0"/>
            </a:endParaRPr>
          </a:p>
          <a:p>
            <a:pPr marL="457200" indent="-457200">
              <a:buFont typeface="Arial" panose="020B0604020202020204" pitchFamily="34" charset="0"/>
              <a:buChar char="•"/>
            </a:pPr>
            <a:r>
              <a:rPr lang="en-US" sz="2500" b="1" dirty="0">
                <a:solidFill>
                  <a:schemeClr val="bg1"/>
                </a:solidFill>
                <a:latin typeface="Calibri" panose="020F0502020204030204" pitchFamily="34" charset="0"/>
              </a:rPr>
              <a:t>Diminishing budgets and deferred maintenance worsen these problems</a:t>
            </a:r>
          </a:p>
        </p:txBody>
      </p:sp>
      <p:sp>
        <p:nvSpPr>
          <p:cNvPr id="2" name="Rectangle 1"/>
          <p:cNvSpPr/>
          <p:nvPr/>
        </p:nvSpPr>
        <p:spPr>
          <a:xfrm>
            <a:off x="4600698" y="6627168"/>
            <a:ext cx="4572000" cy="230832"/>
          </a:xfrm>
          <a:prstGeom prst="rect">
            <a:avLst/>
          </a:prstGeom>
        </p:spPr>
        <p:txBody>
          <a:bodyPr>
            <a:spAutoFit/>
          </a:bodyPr>
          <a:lstStyle/>
          <a:p>
            <a:r>
              <a:rPr lang="en-US" sz="900" dirty="0">
                <a:solidFill>
                  <a:schemeClr val="bg2">
                    <a:lumMod val="75000"/>
                  </a:schemeClr>
                </a:solidFill>
                <a:latin typeface="Calibri" panose="020F0502020204030204" pitchFamily="34" charset="0"/>
              </a:rPr>
              <a:t>http://www.canyonheightsacademy.com/academics/pk_environment_files/page39_2.jpg</a:t>
            </a:r>
          </a:p>
        </p:txBody>
      </p:sp>
    </p:spTree>
    <p:extLst>
      <p:ext uri="{BB962C8B-B14F-4D97-AF65-F5344CB8AC3E}">
        <p14:creationId xmlns:p14="http://schemas.microsoft.com/office/powerpoint/2010/main" val="198286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81025" y="317500"/>
            <a:ext cx="8001000" cy="247015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latin typeface="Calibri" panose="020F0502020204030204" pitchFamily="34" charset="0"/>
              </a:rPr>
              <a:t>Pests in community environments</a:t>
            </a:r>
          </a:p>
        </p:txBody>
      </p:sp>
      <p:sp>
        <p:nvSpPr>
          <p:cNvPr id="3" name="Rectangle 3"/>
          <p:cNvSpPr txBox="1">
            <a:spLocks noChangeArrowheads="1"/>
          </p:cNvSpPr>
          <p:nvPr/>
        </p:nvSpPr>
        <p:spPr>
          <a:xfrm>
            <a:off x="2676525" y="131445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Cockroaches</a:t>
            </a:r>
          </a:p>
        </p:txBody>
      </p:sp>
      <p:sp>
        <p:nvSpPr>
          <p:cNvPr id="4" name="Rectangle 3"/>
          <p:cNvSpPr txBox="1">
            <a:spLocks noChangeArrowheads="1"/>
          </p:cNvSpPr>
          <p:nvPr/>
        </p:nvSpPr>
        <p:spPr>
          <a:xfrm>
            <a:off x="1200150" y="197485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Flies</a:t>
            </a:r>
          </a:p>
        </p:txBody>
      </p:sp>
      <p:sp>
        <p:nvSpPr>
          <p:cNvPr id="5" name="Rectangle 3"/>
          <p:cNvSpPr txBox="1">
            <a:spLocks noChangeArrowheads="1"/>
          </p:cNvSpPr>
          <p:nvPr/>
        </p:nvSpPr>
        <p:spPr>
          <a:xfrm>
            <a:off x="1504950" y="29337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Ants</a:t>
            </a:r>
          </a:p>
        </p:txBody>
      </p:sp>
      <p:sp>
        <p:nvSpPr>
          <p:cNvPr id="8" name="Rectangle 3"/>
          <p:cNvSpPr txBox="1">
            <a:spLocks noChangeArrowheads="1"/>
          </p:cNvSpPr>
          <p:nvPr/>
        </p:nvSpPr>
        <p:spPr>
          <a:xfrm>
            <a:off x="1990725" y="36068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Head lice</a:t>
            </a:r>
          </a:p>
        </p:txBody>
      </p:sp>
      <p:sp>
        <p:nvSpPr>
          <p:cNvPr id="9" name="Rectangle 3"/>
          <p:cNvSpPr txBox="1">
            <a:spLocks noChangeArrowheads="1"/>
          </p:cNvSpPr>
          <p:nvPr/>
        </p:nvSpPr>
        <p:spPr>
          <a:xfrm>
            <a:off x="4333875" y="42545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Bed bugs</a:t>
            </a:r>
          </a:p>
        </p:txBody>
      </p:sp>
      <p:sp>
        <p:nvSpPr>
          <p:cNvPr id="10" name="Rectangle 3"/>
          <p:cNvSpPr txBox="1">
            <a:spLocks noChangeArrowheads="1"/>
          </p:cNvSpPr>
          <p:nvPr/>
        </p:nvSpPr>
        <p:spPr>
          <a:xfrm>
            <a:off x="1219200" y="446405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Rodents</a:t>
            </a:r>
          </a:p>
        </p:txBody>
      </p:sp>
      <p:sp>
        <p:nvSpPr>
          <p:cNvPr id="11" name="Rectangle 3"/>
          <p:cNvSpPr txBox="1">
            <a:spLocks noChangeArrowheads="1"/>
          </p:cNvSpPr>
          <p:nvPr/>
        </p:nvSpPr>
        <p:spPr>
          <a:xfrm>
            <a:off x="4572000" y="20574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Spiders</a:t>
            </a:r>
          </a:p>
        </p:txBody>
      </p:sp>
      <p:sp>
        <p:nvSpPr>
          <p:cNvPr id="12" name="Rectangle 3"/>
          <p:cNvSpPr txBox="1">
            <a:spLocks noChangeArrowheads="1"/>
          </p:cNvSpPr>
          <p:nvPr/>
        </p:nvSpPr>
        <p:spPr>
          <a:xfrm>
            <a:off x="4514850" y="29337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Weeds</a:t>
            </a:r>
          </a:p>
        </p:txBody>
      </p:sp>
      <p:sp>
        <p:nvSpPr>
          <p:cNvPr id="13" name="Rectangle 3"/>
          <p:cNvSpPr txBox="1">
            <a:spLocks noChangeArrowheads="1"/>
          </p:cNvSpPr>
          <p:nvPr/>
        </p:nvSpPr>
        <p:spPr>
          <a:xfrm>
            <a:off x="6172200" y="33020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Snakes</a:t>
            </a:r>
          </a:p>
        </p:txBody>
      </p:sp>
      <p:sp>
        <p:nvSpPr>
          <p:cNvPr id="14" name="Rectangle 3"/>
          <p:cNvSpPr txBox="1">
            <a:spLocks noChangeArrowheads="1"/>
          </p:cNvSpPr>
          <p:nvPr/>
        </p:nvSpPr>
        <p:spPr>
          <a:xfrm>
            <a:off x="4581525" y="52070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Bees </a:t>
            </a:r>
          </a:p>
        </p:txBody>
      </p:sp>
      <p:sp>
        <p:nvSpPr>
          <p:cNvPr id="15" name="Rectangle 3"/>
          <p:cNvSpPr txBox="1">
            <a:spLocks noChangeArrowheads="1"/>
          </p:cNvSpPr>
          <p:nvPr/>
        </p:nvSpPr>
        <p:spPr>
          <a:xfrm>
            <a:off x="6705600" y="192405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Wasps </a:t>
            </a:r>
          </a:p>
        </p:txBody>
      </p:sp>
      <p:sp>
        <p:nvSpPr>
          <p:cNvPr id="16" name="Rectangle 3"/>
          <p:cNvSpPr txBox="1">
            <a:spLocks noChangeArrowheads="1"/>
          </p:cNvSpPr>
          <p:nvPr/>
        </p:nvSpPr>
        <p:spPr>
          <a:xfrm>
            <a:off x="1752600" y="56388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Scorpions</a:t>
            </a:r>
          </a:p>
        </p:txBody>
      </p:sp>
      <p:sp>
        <p:nvSpPr>
          <p:cNvPr id="17" name="Rectangle 3"/>
          <p:cNvSpPr txBox="1">
            <a:spLocks noChangeArrowheads="1"/>
          </p:cNvSpPr>
          <p:nvPr/>
        </p:nvSpPr>
        <p:spPr>
          <a:xfrm>
            <a:off x="6172200" y="48387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Mites</a:t>
            </a:r>
          </a:p>
        </p:txBody>
      </p:sp>
      <p:sp>
        <p:nvSpPr>
          <p:cNvPr id="18" name="Rectangle 3"/>
          <p:cNvSpPr txBox="1">
            <a:spLocks noChangeArrowheads="1"/>
          </p:cNvSpPr>
          <p:nvPr/>
        </p:nvSpPr>
        <p:spPr>
          <a:xfrm>
            <a:off x="6372225" y="1101725"/>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Ticks </a:t>
            </a:r>
          </a:p>
        </p:txBody>
      </p:sp>
      <p:sp>
        <p:nvSpPr>
          <p:cNvPr id="19" name="Rectangle 3"/>
          <p:cNvSpPr txBox="1">
            <a:spLocks noChangeArrowheads="1"/>
          </p:cNvSpPr>
          <p:nvPr/>
        </p:nvSpPr>
        <p:spPr>
          <a:xfrm>
            <a:off x="381000" y="10414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Bats </a:t>
            </a:r>
          </a:p>
        </p:txBody>
      </p:sp>
      <p:sp>
        <p:nvSpPr>
          <p:cNvPr id="20" name="Rectangle 3"/>
          <p:cNvSpPr txBox="1">
            <a:spLocks noChangeArrowheads="1"/>
          </p:cNvSpPr>
          <p:nvPr/>
        </p:nvSpPr>
        <p:spPr>
          <a:xfrm>
            <a:off x="6172200" y="6007100"/>
            <a:ext cx="2343150"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Birds </a:t>
            </a:r>
          </a:p>
        </p:txBody>
      </p:sp>
      <p:sp>
        <p:nvSpPr>
          <p:cNvPr id="21" name="Rectangle 3"/>
          <p:cNvSpPr txBox="1">
            <a:spLocks noChangeArrowheads="1"/>
          </p:cNvSpPr>
          <p:nvPr/>
        </p:nvSpPr>
        <p:spPr>
          <a:xfrm>
            <a:off x="6705600" y="4146550"/>
            <a:ext cx="3565071" cy="5842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eaLnBrk="1" hangingPunct="1">
              <a:buNone/>
            </a:pPr>
            <a:r>
              <a:rPr lang="en-US" sz="3200" b="1" kern="0" dirty="0">
                <a:solidFill>
                  <a:srgbClr val="FFFF00"/>
                </a:solidFill>
                <a:latin typeface="Calibri" panose="020F0502020204030204" pitchFamily="34" charset="0"/>
              </a:rPr>
              <a:t>Wild animals</a:t>
            </a:r>
          </a:p>
        </p:txBody>
      </p:sp>
    </p:spTree>
    <p:extLst>
      <p:ext uri="{BB962C8B-B14F-4D97-AF65-F5344CB8AC3E}">
        <p14:creationId xmlns:p14="http://schemas.microsoft.com/office/powerpoint/2010/main" val="4032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anim calcmode="lin" valueType="num">
                                      <p:cBhvr>
                                        <p:cTn id="31" dur="2000" fill="hold"/>
                                        <p:tgtEl>
                                          <p:spTgt spid="19"/>
                                        </p:tgtEl>
                                        <p:attrNameLst>
                                          <p:attrName>ppt_w</p:attrName>
                                        </p:attrNameLst>
                                      </p:cBhvr>
                                      <p:tavLst>
                                        <p:tav tm="0" fmla="#ppt_w*sin(2.5*pi*$)">
                                          <p:val>
                                            <p:fltVal val="0"/>
                                          </p:val>
                                        </p:tav>
                                        <p:tav tm="100000">
                                          <p:val>
                                            <p:fltVal val="1"/>
                                          </p:val>
                                        </p:tav>
                                      </p:tavLst>
                                    </p:anim>
                                    <p:anim calcmode="lin" valueType="num">
                                      <p:cBhvr>
                                        <p:cTn id="32"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heel(1)">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randombar(horizont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barn(inVertical)">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circle(in)">
                                      <p:cBhvr>
                                        <p:cTn id="87" dur="20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45"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2000"/>
                                        <p:tgtEl>
                                          <p:spTgt spid="21"/>
                                        </p:tgtEl>
                                      </p:cBhvr>
                                    </p:animEffect>
                                    <p:anim calcmode="lin" valueType="num">
                                      <p:cBhvr>
                                        <p:cTn id="93" dur="2000" fill="hold"/>
                                        <p:tgtEl>
                                          <p:spTgt spid="21"/>
                                        </p:tgtEl>
                                        <p:attrNameLst>
                                          <p:attrName>ppt_w</p:attrName>
                                        </p:attrNameLst>
                                      </p:cBhvr>
                                      <p:tavLst>
                                        <p:tav tm="0" fmla="#ppt_w*sin(2.5*pi*$)">
                                          <p:val>
                                            <p:fltVal val="0"/>
                                          </p:val>
                                        </p:tav>
                                        <p:tav tm="100000">
                                          <p:val>
                                            <p:fltVal val="1"/>
                                          </p:val>
                                        </p:tav>
                                      </p:tavLst>
                                    </p:anim>
                                    <p:anim calcmode="lin" valueType="num">
                                      <p:cBhvr>
                                        <p:cTn id="9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6" descr="http://fc07.deviantart.net/fs71/f/2012/253/a/6/monarch_butterfly__insect__complete_metamorphosis_by_oobichan-d5e99mt.jpg"/>
          <p:cNvPicPr>
            <a:picLocks noChangeAspect="1" noChangeArrowheads="1"/>
          </p:cNvPicPr>
          <p:nvPr/>
        </p:nvPicPr>
        <p:blipFill>
          <a:blip r:embed="rId4">
            <a:extLst>
              <a:ext uri="{28A0092B-C50C-407E-A947-70E740481C1C}">
                <a14:useLocalDpi xmlns:a14="http://schemas.microsoft.com/office/drawing/2010/main" val="0"/>
              </a:ext>
            </a:extLst>
          </a:blip>
          <a:srcRect t="4451" b="9769"/>
          <a:stretch>
            <a:fillRect/>
          </a:stretch>
        </p:blipFill>
        <p:spPr bwMode="auto">
          <a:xfrm>
            <a:off x="6684441" y="249950"/>
            <a:ext cx="219233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204788" y="0"/>
            <a:ext cx="8229600" cy="914400"/>
          </a:xfrm>
        </p:spPr>
        <p:txBody>
          <a:bodyPr/>
          <a:lstStyle/>
          <a:p>
            <a:pPr algn="l" eaLnBrk="1" hangingPunct="1"/>
            <a:r>
              <a:rPr lang="en-US" altLang="en-US" b="1" dirty="0">
                <a:solidFill>
                  <a:srgbClr val="FFFF00"/>
                </a:solidFill>
                <a:latin typeface="Calibri" panose="020F0502020204030204" pitchFamily="34" charset="0"/>
              </a:rPr>
              <a:t>‘Pest’ Identification is Critical!</a:t>
            </a:r>
          </a:p>
        </p:txBody>
      </p:sp>
      <p:sp>
        <p:nvSpPr>
          <p:cNvPr id="13315" name="Rectangle 3"/>
          <p:cNvSpPr>
            <a:spLocks noGrp="1" noChangeArrowheads="1"/>
          </p:cNvSpPr>
          <p:nvPr>
            <p:ph type="body" sz="half" idx="1"/>
          </p:nvPr>
        </p:nvSpPr>
        <p:spPr>
          <a:xfrm>
            <a:off x="381000" y="914400"/>
            <a:ext cx="5309121" cy="3200400"/>
          </a:xfrm>
        </p:spPr>
        <p:txBody>
          <a:bodyPr>
            <a:noAutofit/>
          </a:bodyPr>
          <a:lstStyle/>
          <a:p>
            <a:pPr eaLnBrk="1" hangingPunct="1">
              <a:spcAft>
                <a:spcPct val="30000"/>
              </a:spcAft>
              <a:buFont typeface="Wingdings" panose="05000000000000000000" pitchFamily="2" charset="2"/>
              <a:buChar char="§"/>
            </a:pPr>
            <a:r>
              <a:rPr lang="en-US" altLang="en-US" sz="2500" dirty="0">
                <a:latin typeface="Calibri" panose="020F0502020204030204" pitchFamily="34" charset="0"/>
              </a:rPr>
              <a:t>All stages of a pest may not look the same or cause the same damage.</a:t>
            </a:r>
          </a:p>
          <a:p>
            <a:pPr eaLnBrk="1" hangingPunct="1">
              <a:spcAft>
                <a:spcPct val="30000"/>
              </a:spcAft>
              <a:buFont typeface="Wingdings" panose="05000000000000000000" pitchFamily="2" charset="2"/>
              <a:buChar char="§"/>
            </a:pPr>
            <a:r>
              <a:rPr lang="en-US" altLang="en-US" sz="2500" dirty="0">
                <a:latin typeface="Calibri" panose="020F0502020204030204" pitchFamily="34" charset="0"/>
              </a:rPr>
              <a:t>Know the host of the pest or where it was found.</a:t>
            </a:r>
          </a:p>
          <a:p>
            <a:pPr eaLnBrk="1" hangingPunct="1">
              <a:spcAft>
                <a:spcPct val="30000"/>
              </a:spcAft>
              <a:buFont typeface="Wingdings" panose="05000000000000000000" pitchFamily="2" charset="2"/>
              <a:buChar char="§"/>
            </a:pPr>
            <a:r>
              <a:rPr lang="en-US" altLang="en-US" sz="2500" dirty="0">
                <a:latin typeface="Calibri" panose="020F0502020204030204" pitchFamily="34" charset="0"/>
              </a:rPr>
              <a:t>Use good resources.</a:t>
            </a:r>
          </a:p>
          <a:p>
            <a:pPr eaLnBrk="1" hangingPunct="1">
              <a:spcAft>
                <a:spcPct val="30000"/>
              </a:spcAft>
              <a:buFont typeface="Wingdings" panose="05000000000000000000" pitchFamily="2" charset="2"/>
              <a:buChar char="§"/>
            </a:pPr>
            <a:r>
              <a:rPr lang="en-US" altLang="en-US" sz="2500" dirty="0">
                <a:latin typeface="Calibri" panose="020F0502020204030204" pitchFamily="34" charset="0"/>
              </a:rPr>
              <a:t>Have pests examined by specialists.</a:t>
            </a:r>
          </a:p>
          <a:p>
            <a:pPr eaLnBrk="1" hangingPunct="1">
              <a:spcAft>
                <a:spcPct val="30000"/>
              </a:spcAft>
              <a:buFont typeface="Wingdings" panose="05000000000000000000" pitchFamily="2" charset="2"/>
              <a:buChar char="§"/>
            </a:pPr>
            <a:r>
              <a:rPr lang="en-US" altLang="en-US" sz="2500" dirty="0">
                <a:latin typeface="Calibri" panose="020F0502020204030204" pitchFamily="34" charset="0"/>
              </a:rPr>
              <a:t>Handle samples carefully.</a:t>
            </a:r>
          </a:p>
        </p:txBody>
      </p:sp>
      <p:pic>
        <p:nvPicPr>
          <p:cNvPr id="56325" name="Picture 7" descr="http://www.finegardening.com/CMS/uploadedImages/Images/kitchen_gardener/042026012-02_m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6083" y="4440417"/>
            <a:ext cx="18240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511" y="2763142"/>
            <a:ext cx="2499270" cy="3864850"/>
          </a:xfrm>
          <a:prstGeom prst="rect">
            <a:avLst/>
          </a:prstGeom>
        </p:spPr>
      </p:pic>
    </p:spTree>
    <p:custDataLst>
      <p:tags r:id="rId1"/>
    </p:custDataLst>
    <p:extLst>
      <p:ext uri="{BB962C8B-B14F-4D97-AF65-F5344CB8AC3E}">
        <p14:creationId xmlns:p14="http://schemas.microsoft.com/office/powerpoint/2010/main" val="3556788319"/>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33727"/>
            <a:ext cx="8229600" cy="9144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dirty="0">
                <a:solidFill>
                  <a:srgbClr val="FFFF00"/>
                </a:solidFill>
                <a:latin typeface="Calibri" panose="020F0502020204030204" pitchFamily="34" charset="0"/>
              </a:rPr>
              <a:t>Take good pictures</a:t>
            </a:r>
          </a:p>
        </p:txBody>
      </p:sp>
      <p:sp>
        <p:nvSpPr>
          <p:cNvPr id="5" name="Rectangle 3">
            <a:extLst>
              <a:ext uri="{FF2B5EF4-FFF2-40B4-BE49-F238E27FC236}">
                <a16:creationId xmlns:a16="http://schemas.microsoft.com/office/drawing/2014/main" id="{ADFE49EF-199D-40C2-8A5C-4A3815AE2396}"/>
              </a:ext>
            </a:extLst>
          </p:cNvPr>
          <p:cNvSpPr txBox="1">
            <a:spLocks noChangeArrowheads="1"/>
          </p:cNvSpPr>
          <p:nvPr/>
        </p:nvSpPr>
        <p:spPr>
          <a:xfrm>
            <a:off x="533400" y="1219200"/>
            <a:ext cx="7315200" cy="320040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spcAft>
                <a:spcPct val="30000"/>
              </a:spcAft>
              <a:buFont typeface="Wingdings" panose="05000000000000000000" pitchFamily="2" charset="2"/>
              <a:buChar char="§"/>
            </a:pPr>
            <a:r>
              <a:rPr lang="en-US" altLang="en-US" sz="2500" dirty="0">
                <a:solidFill>
                  <a:schemeClr val="tx1"/>
                </a:solidFill>
                <a:latin typeface="Calibri" panose="020F0502020204030204" pitchFamily="34" charset="0"/>
              </a:rPr>
              <a:t>Don’t zoom too much on your phone.</a:t>
            </a:r>
          </a:p>
          <a:p>
            <a:pPr>
              <a:spcAft>
                <a:spcPct val="30000"/>
              </a:spcAft>
              <a:buFont typeface="Wingdings" panose="05000000000000000000" pitchFamily="2" charset="2"/>
              <a:buChar char="§"/>
            </a:pPr>
            <a:r>
              <a:rPr lang="en-US" altLang="en-US" sz="2500" dirty="0">
                <a:solidFill>
                  <a:schemeClr val="tx1"/>
                </a:solidFill>
                <a:latin typeface="Calibri" panose="020F0502020204030204" pitchFamily="34" charset="0"/>
              </a:rPr>
              <a:t>Hold your camera with both hands and as steady as possible. 	</a:t>
            </a:r>
          </a:p>
          <a:p>
            <a:pPr>
              <a:spcAft>
                <a:spcPct val="30000"/>
              </a:spcAft>
              <a:buFont typeface="Wingdings" panose="05000000000000000000" pitchFamily="2" charset="2"/>
              <a:buChar char="§"/>
            </a:pPr>
            <a:r>
              <a:rPr lang="en-US" altLang="en-US" sz="2500" dirty="0">
                <a:solidFill>
                  <a:schemeClr val="tx1"/>
                </a:solidFill>
                <a:latin typeface="Calibri" panose="020F0502020204030204" pitchFamily="34" charset="0"/>
              </a:rPr>
              <a:t>Get as many pictures as possible. </a:t>
            </a:r>
          </a:p>
          <a:p>
            <a:pPr>
              <a:spcAft>
                <a:spcPct val="30000"/>
              </a:spcAft>
              <a:buFont typeface="Wingdings" panose="05000000000000000000" pitchFamily="2" charset="2"/>
              <a:buChar char="§"/>
            </a:pPr>
            <a:r>
              <a:rPr lang="en-US" altLang="en-US" sz="2500" dirty="0">
                <a:solidFill>
                  <a:schemeClr val="tx1"/>
                </a:solidFill>
                <a:latin typeface="Calibri" panose="020F0502020204030204" pitchFamily="34" charset="0"/>
              </a:rPr>
              <a:t>Click, check, click again. 	</a:t>
            </a:r>
          </a:p>
          <a:p>
            <a:pPr>
              <a:spcAft>
                <a:spcPct val="30000"/>
              </a:spcAft>
              <a:buFont typeface="Wingdings" panose="05000000000000000000" pitchFamily="2" charset="2"/>
              <a:buChar char="§"/>
            </a:pPr>
            <a:r>
              <a:rPr lang="en-US" altLang="en-US" sz="2500" dirty="0">
                <a:solidFill>
                  <a:schemeClr val="tx1"/>
                </a:solidFill>
                <a:latin typeface="Calibri" panose="020F0502020204030204" pitchFamily="34" charset="0"/>
              </a:rPr>
              <a:t>Get pictures of damage, or other useful background.</a:t>
            </a:r>
          </a:p>
        </p:txBody>
      </p:sp>
    </p:spTree>
    <p:custDataLst>
      <p:tags r:id="rId1"/>
    </p:custDataLst>
    <p:extLst>
      <p:ext uri="{BB962C8B-B14F-4D97-AF65-F5344CB8AC3E}">
        <p14:creationId xmlns:p14="http://schemas.microsoft.com/office/powerpoint/2010/main" val="149534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33727"/>
            <a:ext cx="8229600" cy="9144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dirty="0">
                <a:solidFill>
                  <a:srgbClr val="FFFF00"/>
                </a:solidFill>
                <a:latin typeface="Calibri" panose="020F0502020204030204" pitchFamily="34" charset="0"/>
              </a:rPr>
              <a:t>Take good pictures</a:t>
            </a:r>
          </a:p>
        </p:txBody>
      </p:sp>
      <p:sp>
        <p:nvSpPr>
          <p:cNvPr id="5" name="Rectangle 3">
            <a:extLst>
              <a:ext uri="{FF2B5EF4-FFF2-40B4-BE49-F238E27FC236}">
                <a16:creationId xmlns:a16="http://schemas.microsoft.com/office/drawing/2014/main" id="{ADFE49EF-199D-40C2-8A5C-4A3815AE2396}"/>
              </a:ext>
            </a:extLst>
          </p:cNvPr>
          <p:cNvSpPr txBox="1">
            <a:spLocks noChangeArrowheads="1"/>
          </p:cNvSpPr>
          <p:nvPr/>
        </p:nvSpPr>
        <p:spPr>
          <a:xfrm>
            <a:off x="533400" y="951713"/>
            <a:ext cx="7924800" cy="320040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spcAft>
                <a:spcPct val="30000"/>
              </a:spcAft>
              <a:buFont typeface="Wingdings" panose="05000000000000000000" pitchFamily="2" charset="2"/>
              <a:buChar char="§"/>
            </a:pPr>
            <a:r>
              <a:rPr lang="en-US" altLang="en-US" sz="2500" dirty="0">
                <a:latin typeface="Calibri" panose="020F0502020204030204" pitchFamily="34" charset="0"/>
              </a:rPr>
              <a:t>Smartphone photo tip:  </a:t>
            </a:r>
            <a:r>
              <a:rPr lang="en-US" altLang="en-US" sz="2500" b="1" dirty="0">
                <a:latin typeface="Calibri" panose="020F0502020204030204" pitchFamily="34" charset="0"/>
              </a:rPr>
              <a:t>Zoom in with your hands or feet, not your phone!   </a:t>
            </a:r>
          </a:p>
          <a:p>
            <a:pPr marL="68580" indent="0">
              <a:spcAft>
                <a:spcPct val="30000"/>
              </a:spcAft>
              <a:buNone/>
            </a:pPr>
            <a:r>
              <a:rPr lang="en-US" altLang="en-US" sz="2500" dirty="0">
                <a:latin typeface="Calibri" panose="020F0502020204030204" pitchFamily="34" charset="0"/>
              </a:rPr>
              <a:t> </a:t>
            </a:r>
          </a:p>
        </p:txBody>
      </p:sp>
      <p:pic>
        <p:nvPicPr>
          <p:cNvPr id="1026" name="Picture 2" descr="https://xlightphotography.com/wp-content/uploads/2018/09/optical-vs-digital-zoom.jpg">
            <a:extLst>
              <a:ext uri="{FF2B5EF4-FFF2-40B4-BE49-F238E27FC236}">
                <a16:creationId xmlns:a16="http://schemas.microsoft.com/office/drawing/2014/main" id="{90741E71-0E8B-4FF8-A6FB-9FFD956683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50184" r="-427" b="243"/>
          <a:stretch/>
        </p:blipFill>
        <p:spPr bwMode="auto">
          <a:xfrm>
            <a:off x="4684057" y="2285354"/>
            <a:ext cx="3333750" cy="3277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xlightphotography.com/wp-content/uploads/2018/09/optical-vs-digital-zoom.jpg">
            <a:extLst>
              <a:ext uri="{FF2B5EF4-FFF2-40B4-BE49-F238E27FC236}">
                <a16:creationId xmlns:a16="http://schemas.microsoft.com/office/drawing/2014/main" id="{22FB0BD5-BC60-470E-9099-38A5B47AA6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73" b="50427"/>
          <a:stretch/>
        </p:blipFill>
        <p:spPr bwMode="auto">
          <a:xfrm>
            <a:off x="1089438" y="2285354"/>
            <a:ext cx="3333750" cy="32772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050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Image result for rodent and cockroach poop">
            <a:extLst>
              <a:ext uri="{FF2B5EF4-FFF2-40B4-BE49-F238E27FC236}">
                <a16:creationId xmlns:a16="http://schemas.microsoft.com/office/drawing/2014/main" id="{ACBB0403-FEB8-49D0-97F6-AD6397048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1447800"/>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47BCB8A-F996-48DC-8EE1-F55549E09F47}"/>
              </a:ext>
            </a:extLst>
          </p:cNvPr>
          <p:cNvSpPr txBox="1">
            <a:spLocks noChangeArrowheads="1"/>
          </p:cNvSpPr>
          <p:nvPr/>
        </p:nvSpPr>
        <p:spPr>
          <a:xfrm>
            <a:off x="685800" y="33727"/>
            <a:ext cx="8229600" cy="9144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dirty="0">
                <a:solidFill>
                  <a:srgbClr val="FFFF00"/>
                </a:solidFill>
                <a:latin typeface="Calibri" panose="020F0502020204030204" pitchFamily="34" charset="0"/>
              </a:rPr>
              <a:t>What pest might be present?</a:t>
            </a:r>
          </a:p>
        </p:txBody>
      </p:sp>
    </p:spTree>
    <p:custDataLst>
      <p:tags r:id="rId1"/>
    </p:custDataLst>
    <p:extLst>
      <p:ext uri="{BB962C8B-B14F-4D97-AF65-F5344CB8AC3E}">
        <p14:creationId xmlns:p14="http://schemas.microsoft.com/office/powerpoint/2010/main" val="415258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Rot="1" noChangeArrowheads="1"/>
          </p:cNvSpPr>
          <p:nvPr/>
        </p:nvSpPr>
        <p:spPr bwMode="auto">
          <a:xfrm>
            <a:off x="239845" y="-137791"/>
            <a:ext cx="8610600" cy="928688"/>
          </a:xfrm>
          <a:prstGeom prst="rect">
            <a:avLst/>
          </a:prstGeom>
          <a:noFill/>
          <a:ln w="9525">
            <a:noFill/>
            <a:miter lim="800000"/>
            <a:headEnd/>
            <a:tailEnd/>
          </a:ln>
        </p:spPr>
        <p:txBody>
          <a:bodyPr lIns="92075" tIns="46038" rIns="92075" bIns="46038" anchor="ctr"/>
          <a:lstStyle/>
          <a:p>
            <a:pPr algn="ctr">
              <a:defRPr/>
            </a:pPr>
            <a:r>
              <a:rPr lang="en-US" altLang="ko-KR" sz="4500" kern="0" dirty="0">
                <a:solidFill>
                  <a:srgbClr val="FFCC00"/>
                </a:solidFill>
                <a:latin typeface="Calibri" panose="020F0502020204030204" pitchFamily="34" charset="0"/>
                <a:ea typeface="굴림" pitchFamily="34" charset="-127"/>
                <a:cs typeface="+mj-cs"/>
              </a:rPr>
              <a:t>Find the bed bug</a:t>
            </a:r>
          </a:p>
        </p:txBody>
      </p:sp>
      <p:pic>
        <p:nvPicPr>
          <p:cNvPr id="1026" name="Picture 2" descr="Picture of Bat Bug – bugs that look like bed b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817" y="3610625"/>
            <a:ext cx="1168837" cy="1445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of Poultry Bug – bugs that look like bed bu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84137" y="4131536"/>
            <a:ext cx="1411387" cy="1092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cchd.com/documents/contentdocuments/doc_23_5_2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3691833" y="4009839"/>
            <a:ext cx="160421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qpm.ca/GalleryImages/BedBug2/IMG_23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10" r="5848"/>
          <a:stretch/>
        </p:blipFill>
        <p:spPr bwMode="auto">
          <a:xfrm rot="16200000">
            <a:off x="5540721" y="1226685"/>
            <a:ext cx="1327182" cy="10472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62.tinypic.com/30uqtm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78" t="20001" r="28916" b="22856"/>
          <a:stretch/>
        </p:blipFill>
        <p:spPr bwMode="auto">
          <a:xfrm rot="16200000">
            <a:off x="751123" y="3941863"/>
            <a:ext cx="1575057" cy="131254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hamiltondiscovery.com/images/Apple_Seed_WebCrop.jpg"/>
          <p:cNvPicPr>
            <a:picLocks noChangeAspect="1" noChangeArrowheads="1"/>
          </p:cNvPicPr>
          <p:nvPr/>
        </p:nvPicPr>
        <p:blipFill rotWithShape="1">
          <a:blip r:embed="rId8">
            <a:extLst>
              <a:ext uri="{28A0092B-C50C-407E-A947-70E740481C1C}">
                <a14:useLocalDpi xmlns:a14="http://schemas.microsoft.com/office/drawing/2010/main" val="0"/>
              </a:ext>
            </a:extLst>
          </a:blip>
          <a:srcRect l="28722" t="19299" r="31015" b="17979"/>
          <a:stretch/>
        </p:blipFill>
        <p:spPr bwMode="auto">
          <a:xfrm rot="16200000">
            <a:off x="3983415" y="1138436"/>
            <a:ext cx="1352013" cy="14006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3.bp.blogspot.com/-bOxWb5Uac_o/UmQXOgWN00I/AAAAAAAAJVo/vx39ZdNAvMM/s1600/IMG_8790.jpg"/>
          <p:cNvPicPr>
            <a:picLocks noChangeAspect="1" noChangeArrowheads="1"/>
          </p:cNvPicPr>
          <p:nvPr/>
        </p:nvPicPr>
        <p:blipFill rotWithShape="1">
          <a:blip r:embed="rId9">
            <a:extLst>
              <a:ext uri="{28A0092B-C50C-407E-A947-70E740481C1C}">
                <a14:useLocalDpi xmlns:a14="http://schemas.microsoft.com/office/drawing/2010/main" val="0"/>
              </a:ext>
            </a:extLst>
          </a:blip>
          <a:srcRect l="34266" t="36096" r="35609" b="30609"/>
          <a:stretch/>
        </p:blipFill>
        <p:spPr bwMode="auto">
          <a:xfrm>
            <a:off x="6841816" y="3585410"/>
            <a:ext cx="1447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bugguide.net/images/raw/WZLL4ZQL2ZHL5ZIL5ZQLCHMHDHMHVHPHJH2H9ZILAZXLAZ8LHRILJHIHDH0LAH0LDH5H6ZKL1ZKL2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1506" y="1138595"/>
            <a:ext cx="933994"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m8.i.pbase.com/o1/81/955881/1/140215538.3NgF6PpX.Pbase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6967777" y="1243854"/>
            <a:ext cx="1352014" cy="118977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rown Dog Tick"/>
          <p:cNvPicPr>
            <a:picLocks noChangeAspect="1" noChangeArrowheads="1"/>
          </p:cNvPicPr>
          <p:nvPr/>
        </p:nvPicPr>
        <p:blipFill rotWithShape="1">
          <a:blip r:embed="rId12">
            <a:extLst>
              <a:ext uri="{28A0092B-C50C-407E-A947-70E740481C1C}">
                <a14:useLocalDpi xmlns:a14="http://schemas.microsoft.com/office/drawing/2010/main" val="0"/>
              </a:ext>
            </a:extLst>
          </a:blip>
          <a:srcRect l="66611" t="50231" r="8056" b="16435"/>
          <a:stretch/>
        </p:blipFill>
        <p:spPr bwMode="auto">
          <a:xfrm>
            <a:off x="2315363" y="1105913"/>
            <a:ext cx="1447801"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00616" y="5369146"/>
            <a:ext cx="386644" cy="400110"/>
          </a:xfrm>
          <a:prstGeom prst="rect">
            <a:avLst/>
          </a:prstGeom>
          <a:noFill/>
        </p:spPr>
        <p:txBody>
          <a:bodyPr wrap="none" rtlCol="0">
            <a:spAutoFit/>
          </a:bodyPr>
          <a:lstStyle/>
          <a:p>
            <a:r>
              <a:rPr lang="en-US" sz="2000" b="1" dirty="0">
                <a:solidFill>
                  <a:srgbClr val="FFFF00"/>
                </a:solidFill>
                <a:sym typeface="Wingdings" panose="05000000000000000000" pitchFamily="2" charset="2"/>
              </a:rPr>
              <a:t></a:t>
            </a:r>
            <a:endParaRPr lang="en-US" sz="2000" b="1" dirty="0">
              <a:solidFill>
                <a:srgbClr val="FFFF00"/>
              </a:solidFill>
            </a:endParaRPr>
          </a:p>
        </p:txBody>
      </p:sp>
      <p:sp>
        <p:nvSpPr>
          <p:cNvPr id="25" name="TextBox 24"/>
          <p:cNvSpPr txBox="1"/>
          <p:nvPr/>
        </p:nvSpPr>
        <p:spPr>
          <a:xfrm>
            <a:off x="6010869" y="2363114"/>
            <a:ext cx="410989" cy="400110"/>
          </a:xfrm>
          <a:prstGeom prst="rect">
            <a:avLst/>
          </a:prstGeom>
          <a:noFill/>
        </p:spPr>
        <p:txBody>
          <a:bodyPr wrap="square" rtlCol="0">
            <a:spAutoFit/>
          </a:bodyPr>
          <a:lstStyle/>
          <a:p>
            <a:r>
              <a:rPr lang="en-US" sz="2000" b="1" dirty="0">
                <a:solidFill>
                  <a:srgbClr val="FFFF00"/>
                </a:solidFill>
                <a:sym typeface="Wingdings" panose="05000000000000000000" pitchFamily="2" charset="2"/>
              </a:rPr>
              <a:t></a:t>
            </a:r>
            <a:endParaRPr lang="en-US" sz="2000" b="1" dirty="0">
              <a:solidFill>
                <a:srgbClr val="FFFF00"/>
              </a:solidFill>
            </a:endParaRPr>
          </a:p>
        </p:txBody>
      </p:sp>
      <p:sp>
        <p:nvSpPr>
          <p:cNvPr id="4" name="TextBox 3"/>
          <p:cNvSpPr txBox="1"/>
          <p:nvPr/>
        </p:nvSpPr>
        <p:spPr>
          <a:xfrm>
            <a:off x="974826" y="2357795"/>
            <a:ext cx="1359090" cy="369332"/>
          </a:xfrm>
          <a:prstGeom prst="rect">
            <a:avLst/>
          </a:prstGeom>
          <a:noFill/>
        </p:spPr>
        <p:txBody>
          <a:bodyPr wrap="none" rtlCol="0">
            <a:spAutoFit/>
          </a:bodyPr>
          <a:lstStyle/>
          <a:p>
            <a:r>
              <a:rPr lang="en-US" dirty="0">
                <a:solidFill>
                  <a:schemeClr val="bg1"/>
                </a:solidFill>
                <a:latin typeface="Calibri" panose="020F0502020204030204" pitchFamily="34" charset="0"/>
              </a:rPr>
              <a:t>Swallow bug</a:t>
            </a:r>
          </a:p>
        </p:txBody>
      </p:sp>
      <p:sp>
        <p:nvSpPr>
          <p:cNvPr id="27" name="TextBox 26"/>
          <p:cNvSpPr txBox="1"/>
          <p:nvPr/>
        </p:nvSpPr>
        <p:spPr>
          <a:xfrm>
            <a:off x="2349405" y="2248913"/>
            <a:ext cx="1584280" cy="369332"/>
          </a:xfrm>
          <a:prstGeom prst="rect">
            <a:avLst/>
          </a:prstGeom>
          <a:noFill/>
        </p:spPr>
        <p:txBody>
          <a:bodyPr wrap="none" rtlCol="0">
            <a:spAutoFit/>
          </a:bodyPr>
          <a:lstStyle/>
          <a:p>
            <a:r>
              <a:rPr lang="en-US" dirty="0">
                <a:solidFill>
                  <a:schemeClr val="bg1"/>
                </a:solidFill>
                <a:latin typeface="Calibri" panose="020F0502020204030204" pitchFamily="34" charset="0"/>
              </a:rPr>
              <a:t>Brown dog tick</a:t>
            </a:r>
          </a:p>
        </p:txBody>
      </p:sp>
      <p:sp>
        <p:nvSpPr>
          <p:cNvPr id="28" name="TextBox 27"/>
          <p:cNvSpPr txBox="1"/>
          <p:nvPr/>
        </p:nvSpPr>
        <p:spPr>
          <a:xfrm>
            <a:off x="4085755" y="2486755"/>
            <a:ext cx="1225015" cy="369332"/>
          </a:xfrm>
          <a:prstGeom prst="rect">
            <a:avLst/>
          </a:prstGeom>
          <a:noFill/>
        </p:spPr>
        <p:txBody>
          <a:bodyPr wrap="none" rtlCol="0">
            <a:spAutoFit/>
          </a:bodyPr>
          <a:lstStyle/>
          <a:p>
            <a:r>
              <a:rPr lang="en-US" dirty="0">
                <a:latin typeface="Calibri" panose="020F0502020204030204" pitchFamily="34" charset="0"/>
              </a:rPr>
              <a:t>Apple seed</a:t>
            </a:r>
          </a:p>
        </p:txBody>
      </p:sp>
      <p:sp>
        <p:nvSpPr>
          <p:cNvPr id="29" name="TextBox 28"/>
          <p:cNvSpPr txBox="1"/>
          <p:nvPr/>
        </p:nvSpPr>
        <p:spPr>
          <a:xfrm>
            <a:off x="6727914" y="2477970"/>
            <a:ext cx="1971309" cy="369332"/>
          </a:xfrm>
          <a:prstGeom prst="rect">
            <a:avLst/>
          </a:prstGeom>
          <a:noFill/>
        </p:spPr>
        <p:txBody>
          <a:bodyPr wrap="none" rtlCol="0">
            <a:spAutoFit/>
          </a:bodyPr>
          <a:lstStyle/>
          <a:p>
            <a:r>
              <a:rPr lang="en-US" dirty="0">
                <a:latin typeface="Calibri" panose="020F0502020204030204" pitchFamily="34" charset="0"/>
              </a:rPr>
              <a:t>Shiny spider beetle</a:t>
            </a:r>
          </a:p>
        </p:txBody>
      </p:sp>
      <p:sp>
        <p:nvSpPr>
          <p:cNvPr id="30" name="TextBox 29"/>
          <p:cNvSpPr txBox="1"/>
          <p:nvPr/>
        </p:nvSpPr>
        <p:spPr>
          <a:xfrm>
            <a:off x="7117773" y="5149758"/>
            <a:ext cx="895886" cy="369332"/>
          </a:xfrm>
          <a:prstGeom prst="rect">
            <a:avLst/>
          </a:prstGeom>
          <a:noFill/>
        </p:spPr>
        <p:txBody>
          <a:bodyPr wrap="none" rtlCol="0">
            <a:spAutoFit/>
          </a:bodyPr>
          <a:lstStyle/>
          <a:p>
            <a:r>
              <a:rPr lang="en-US" dirty="0">
                <a:latin typeface="Calibri" panose="020F0502020204030204" pitchFamily="34" charset="0"/>
              </a:rPr>
              <a:t>Cat flea</a:t>
            </a:r>
          </a:p>
        </p:txBody>
      </p:sp>
      <p:sp>
        <p:nvSpPr>
          <p:cNvPr id="31" name="TextBox 30"/>
          <p:cNvSpPr txBox="1"/>
          <p:nvPr/>
        </p:nvSpPr>
        <p:spPr>
          <a:xfrm>
            <a:off x="5037533" y="5445949"/>
            <a:ext cx="2113656" cy="369332"/>
          </a:xfrm>
          <a:prstGeom prst="rect">
            <a:avLst/>
          </a:prstGeom>
          <a:noFill/>
        </p:spPr>
        <p:txBody>
          <a:bodyPr wrap="none" rtlCol="0">
            <a:spAutoFit/>
          </a:bodyPr>
          <a:lstStyle/>
          <a:p>
            <a:r>
              <a:rPr lang="en-US" dirty="0">
                <a:latin typeface="Calibri" panose="020F0502020204030204" pitchFamily="34" charset="0"/>
              </a:rPr>
              <a:t>Mexican poultry bug</a:t>
            </a:r>
          </a:p>
        </p:txBody>
      </p:sp>
      <p:sp>
        <p:nvSpPr>
          <p:cNvPr id="32" name="TextBox 31"/>
          <p:cNvSpPr txBox="1"/>
          <p:nvPr/>
        </p:nvSpPr>
        <p:spPr>
          <a:xfrm>
            <a:off x="2654095" y="5092963"/>
            <a:ext cx="900696" cy="369332"/>
          </a:xfrm>
          <a:prstGeom prst="rect">
            <a:avLst/>
          </a:prstGeom>
          <a:noFill/>
        </p:spPr>
        <p:txBody>
          <a:bodyPr wrap="none" rtlCol="0">
            <a:spAutoFit/>
          </a:bodyPr>
          <a:lstStyle/>
          <a:p>
            <a:r>
              <a:rPr lang="en-US" dirty="0">
                <a:latin typeface="Calibri" panose="020F0502020204030204" pitchFamily="34" charset="0"/>
              </a:rPr>
              <a:t>Bat bug</a:t>
            </a:r>
          </a:p>
        </p:txBody>
      </p:sp>
      <p:sp>
        <p:nvSpPr>
          <p:cNvPr id="33" name="TextBox 32"/>
          <p:cNvSpPr txBox="1"/>
          <p:nvPr/>
        </p:nvSpPr>
        <p:spPr>
          <a:xfrm>
            <a:off x="305224" y="5360775"/>
            <a:ext cx="1996829" cy="646331"/>
          </a:xfrm>
          <a:prstGeom prst="rect">
            <a:avLst/>
          </a:prstGeom>
          <a:noFill/>
        </p:spPr>
        <p:txBody>
          <a:bodyPr wrap="none" rtlCol="0">
            <a:spAutoFit/>
          </a:bodyPr>
          <a:lstStyle/>
          <a:p>
            <a:pPr algn="ctr"/>
            <a:r>
              <a:rPr lang="en-US" dirty="0">
                <a:latin typeface="Calibri" panose="020F0502020204030204" pitchFamily="34" charset="0"/>
              </a:rPr>
              <a:t>German cockroach </a:t>
            </a:r>
          </a:p>
          <a:p>
            <a:pPr algn="ctr"/>
            <a:r>
              <a:rPr lang="en-US" dirty="0">
                <a:latin typeface="Calibri" panose="020F0502020204030204" pitchFamily="34" charset="0"/>
              </a:rPr>
              <a:t>nymph</a:t>
            </a:r>
          </a:p>
        </p:txBody>
      </p:sp>
      <p:sp>
        <p:nvSpPr>
          <p:cNvPr id="34" name="TextBox 33"/>
          <p:cNvSpPr txBox="1"/>
          <p:nvPr/>
        </p:nvSpPr>
        <p:spPr>
          <a:xfrm>
            <a:off x="1423008" y="786197"/>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1</a:t>
            </a:r>
            <a:endParaRPr lang="en-US" sz="2000" b="1" dirty="0">
              <a:solidFill>
                <a:srgbClr val="FFFF00"/>
              </a:solidFill>
              <a:latin typeface="Calibri" panose="020F0502020204030204" pitchFamily="34" charset="0"/>
            </a:endParaRPr>
          </a:p>
        </p:txBody>
      </p:sp>
      <p:sp>
        <p:nvSpPr>
          <p:cNvPr id="35" name="TextBox 34"/>
          <p:cNvSpPr txBox="1"/>
          <p:nvPr/>
        </p:nvSpPr>
        <p:spPr>
          <a:xfrm>
            <a:off x="2883740" y="738485"/>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2</a:t>
            </a:r>
            <a:endParaRPr lang="en-US" sz="2000" b="1" dirty="0">
              <a:solidFill>
                <a:srgbClr val="FFFF00"/>
              </a:solidFill>
              <a:latin typeface="Calibri" panose="020F0502020204030204" pitchFamily="34" charset="0"/>
            </a:endParaRPr>
          </a:p>
        </p:txBody>
      </p:sp>
      <p:sp>
        <p:nvSpPr>
          <p:cNvPr id="36" name="TextBox 35"/>
          <p:cNvSpPr txBox="1"/>
          <p:nvPr/>
        </p:nvSpPr>
        <p:spPr>
          <a:xfrm>
            <a:off x="4545145" y="801749"/>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3</a:t>
            </a:r>
            <a:endParaRPr lang="en-US" sz="2000" b="1" dirty="0">
              <a:solidFill>
                <a:srgbClr val="FFFF00"/>
              </a:solidFill>
              <a:latin typeface="Calibri" panose="020F0502020204030204" pitchFamily="34" charset="0"/>
            </a:endParaRPr>
          </a:p>
        </p:txBody>
      </p:sp>
      <p:sp>
        <p:nvSpPr>
          <p:cNvPr id="37" name="TextBox 36"/>
          <p:cNvSpPr txBox="1"/>
          <p:nvPr/>
        </p:nvSpPr>
        <p:spPr>
          <a:xfrm>
            <a:off x="6103511" y="776922"/>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4</a:t>
            </a:r>
            <a:endParaRPr lang="en-US" sz="2000" b="1" dirty="0">
              <a:solidFill>
                <a:srgbClr val="FFFF00"/>
              </a:solidFill>
              <a:latin typeface="Calibri" panose="020F0502020204030204" pitchFamily="34" charset="0"/>
            </a:endParaRPr>
          </a:p>
        </p:txBody>
      </p:sp>
      <p:sp>
        <p:nvSpPr>
          <p:cNvPr id="38" name="TextBox 37"/>
          <p:cNvSpPr txBox="1"/>
          <p:nvPr/>
        </p:nvSpPr>
        <p:spPr>
          <a:xfrm>
            <a:off x="7476978" y="829253"/>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5</a:t>
            </a:r>
            <a:endParaRPr lang="en-US" sz="2000" b="1" dirty="0">
              <a:solidFill>
                <a:srgbClr val="FFFF00"/>
              </a:solidFill>
              <a:latin typeface="Calibri" panose="020F0502020204030204" pitchFamily="34" charset="0"/>
            </a:endParaRPr>
          </a:p>
        </p:txBody>
      </p:sp>
      <p:sp>
        <p:nvSpPr>
          <p:cNvPr id="39" name="TextBox 38"/>
          <p:cNvSpPr txBox="1"/>
          <p:nvPr/>
        </p:nvSpPr>
        <p:spPr>
          <a:xfrm>
            <a:off x="1333156" y="3473235"/>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6</a:t>
            </a:r>
            <a:endParaRPr lang="en-US" sz="2000" b="1" dirty="0">
              <a:solidFill>
                <a:srgbClr val="FFFF00"/>
              </a:solidFill>
              <a:latin typeface="Calibri" panose="020F0502020204030204" pitchFamily="34" charset="0"/>
            </a:endParaRPr>
          </a:p>
        </p:txBody>
      </p:sp>
      <p:sp>
        <p:nvSpPr>
          <p:cNvPr id="40" name="TextBox 39"/>
          <p:cNvSpPr txBox="1"/>
          <p:nvPr/>
        </p:nvSpPr>
        <p:spPr>
          <a:xfrm>
            <a:off x="2932336" y="3273180"/>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7</a:t>
            </a:r>
            <a:endParaRPr lang="en-US" sz="2000" b="1" dirty="0">
              <a:solidFill>
                <a:srgbClr val="FFFF00"/>
              </a:solidFill>
              <a:latin typeface="Calibri" panose="020F0502020204030204" pitchFamily="34" charset="0"/>
            </a:endParaRPr>
          </a:p>
        </p:txBody>
      </p:sp>
      <p:sp>
        <p:nvSpPr>
          <p:cNvPr id="41" name="TextBox 40"/>
          <p:cNvSpPr txBox="1"/>
          <p:nvPr/>
        </p:nvSpPr>
        <p:spPr>
          <a:xfrm>
            <a:off x="4339650" y="3438659"/>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8</a:t>
            </a:r>
            <a:endParaRPr lang="en-US" sz="2000" b="1" dirty="0">
              <a:solidFill>
                <a:srgbClr val="FFFF00"/>
              </a:solidFill>
              <a:latin typeface="Calibri" panose="020F0502020204030204" pitchFamily="34" charset="0"/>
            </a:endParaRPr>
          </a:p>
        </p:txBody>
      </p:sp>
      <p:sp>
        <p:nvSpPr>
          <p:cNvPr id="42" name="TextBox 41"/>
          <p:cNvSpPr txBox="1"/>
          <p:nvPr/>
        </p:nvSpPr>
        <p:spPr>
          <a:xfrm>
            <a:off x="5848700" y="3628874"/>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9</a:t>
            </a:r>
            <a:endParaRPr lang="en-US" sz="2000" b="1" dirty="0">
              <a:solidFill>
                <a:srgbClr val="FFFF00"/>
              </a:solidFill>
              <a:latin typeface="Calibri" panose="020F0502020204030204" pitchFamily="34" charset="0"/>
            </a:endParaRPr>
          </a:p>
        </p:txBody>
      </p:sp>
      <p:sp>
        <p:nvSpPr>
          <p:cNvPr id="43" name="TextBox 42"/>
          <p:cNvSpPr txBox="1"/>
          <p:nvPr/>
        </p:nvSpPr>
        <p:spPr>
          <a:xfrm>
            <a:off x="7438289" y="3249955"/>
            <a:ext cx="486511"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10</a:t>
            </a:r>
            <a:endParaRPr lang="en-US" sz="2000" b="1" dirty="0">
              <a:solidFill>
                <a:srgbClr val="FFFF00"/>
              </a:solidFill>
              <a:latin typeface="Calibri" panose="020F0502020204030204" pitchFamily="34" charset="0"/>
            </a:endParaRPr>
          </a:p>
        </p:txBody>
      </p:sp>
      <p:sp>
        <p:nvSpPr>
          <p:cNvPr id="44" name="TextBox 43"/>
          <p:cNvSpPr txBox="1"/>
          <p:nvPr/>
        </p:nvSpPr>
        <p:spPr>
          <a:xfrm>
            <a:off x="991718" y="2330081"/>
            <a:ext cx="1359090" cy="369332"/>
          </a:xfrm>
          <a:prstGeom prst="rect">
            <a:avLst/>
          </a:prstGeom>
          <a:noFill/>
        </p:spPr>
        <p:txBody>
          <a:bodyPr wrap="none" rtlCol="0">
            <a:spAutoFit/>
          </a:bodyPr>
          <a:lstStyle/>
          <a:p>
            <a:r>
              <a:rPr lang="en-US" dirty="0">
                <a:latin typeface="Calibri" panose="020F0502020204030204" pitchFamily="34" charset="0"/>
              </a:rPr>
              <a:t>Swallow bug</a:t>
            </a:r>
          </a:p>
        </p:txBody>
      </p:sp>
      <p:sp>
        <p:nvSpPr>
          <p:cNvPr id="45" name="TextBox 44"/>
          <p:cNvSpPr txBox="1"/>
          <p:nvPr/>
        </p:nvSpPr>
        <p:spPr>
          <a:xfrm>
            <a:off x="2366297" y="2221199"/>
            <a:ext cx="1584280" cy="369332"/>
          </a:xfrm>
          <a:prstGeom prst="rect">
            <a:avLst/>
          </a:prstGeom>
          <a:noFill/>
        </p:spPr>
        <p:txBody>
          <a:bodyPr wrap="none" rtlCol="0">
            <a:spAutoFit/>
          </a:bodyPr>
          <a:lstStyle/>
          <a:p>
            <a:r>
              <a:rPr lang="en-US" dirty="0">
                <a:latin typeface="Calibri" panose="020F0502020204030204" pitchFamily="34" charset="0"/>
              </a:rPr>
              <a:t>Brown dog tick</a:t>
            </a:r>
          </a:p>
        </p:txBody>
      </p:sp>
    </p:spTree>
    <p:extLst>
      <p:ext uri="{BB962C8B-B14F-4D97-AF65-F5344CB8AC3E}">
        <p14:creationId xmlns:p14="http://schemas.microsoft.com/office/powerpoint/2010/main" val="229570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8" grpId="0"/>
      <p:bldP spid="29" grpId="0"/>
      <p:bldP spid="30" grpId="0"/>
      <p:bldP spid="31" grpId="0"/>
      <p:bldP spid="32" grpId="0"/>
      <p:bldP spid="33" grpId="0"/>
      <p:bldP spid="44"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304800"/>
            <a:ext cx="8153400" cy="838200"/>
          </a:xfrm>
        </p:spPr>
        <p:txBody>
          <a:bodyPr/>
          <a:lstStyle/>
          <a:p>
            <a:pPr eaLnBrk="1" hangingPunct="1"/>
            <a:r>
              <a:rPr lang="en-US" dirty="0">
                <a:solidFill>
                  <a:srgbClr val="FFFFCC"/>
                </a:solidFill>
              </a:rPr>
              <a:t>The Unacceptable </a:t>
            </a:r>
            <a:r>
              <a:rPr lang="en-US" sz="4800" dirty="0">
                <a:solidFill>
                  <a:srgbClr val="FFFFCC"/>
                </a:solidFill>
              </a:rPr>
              <a:t>4</a:t>
            </a:r>
          </a:p>
        </p:txBody>
      </p:sp>
      <p:sp>
        <p:nvSpPr>
          <p:cNvPr id="14339" name="Rectangle 3"/>
          <p:cNvSpPr>
            <a:spLocks noGrp="1" noChangeArrowheads="1"/>
          </p:cNvSpPr>
          <p:nvPr>
            <p:ph type="body" idx="1"/>
          </p:nvPr>
        </p:nvSpPr>
        <p:spPr>
          <a:xfrm>
            <a:off x="533400" y="1298575"/>
            <a:ext cx="5067300" cy="2470150"/>
          </a:xfrm>
        </p:spPr>
        <p:txBody>
          <a:bodyPr/>
          <a:lstStyle/>
          <a:p>
            <a:pPr eaLnBrk="1" hangingPunct="1"/>
            <a:r>
              <a:rPr lang="en-US" sz="3200" b="1" dirty="0"/>
              <a:t>Cockroaches</a:t>
            </a:r>
          </a:p>
          <a:p>
            <a:pPr eaLnBrk="1" hangingPunct="1"/>
            <a:r>
              <a:rPr lang="en-US" sz="3200" b="1" dirty="0"/>
              <a:t>Flies</a:t>
            </a:r>
          </a:p>
          <a:p>
            <a:pPr eaLnBrk="1" hangingPunct="1"/>
            <a:r>
              <a:rPr lang="en-US" sz="3200" b="1" dirty="0"/>
              <a:t>Ants </a:t>
            </a:r>
          </a:p>
          <a:p>
            <a:pPr eaLnBrk="1" hangingPunct="1"/>
            <a:r>
              <a:rPr lang="en-US" sz="3200" b="1" dirty="0"/>
              <a:t>Rodents</a:t>
            </a:r>
          </a:p>
        </p:txBody>
      </p:sp>
      <p:pic>
        <p:nvPicPr>
          <p:cNvPr id="14340" name="Picture 5" descr="roof rat"/>
          <p:cNvPicPr>
            <a:picLocks noChangeAspect="1" noChangeArrowheads="1"/>
          </p:cNvPicPr>
          <p:nvPr/>
        </p:nvPicPr>
        <p:blipFill>
          <a:blip r:embed="rId3" cstate="print"/>
          <a:srcRect/>
          <a:stretch>
            <a:fillRect/>
          </a:stretch>
        </p:blipFill>
        <p:spPr bwMode="auto">
          <a:xfrm>
            <a:off x="4343400" y="4343400"/>
            <a:ext cx="4568825" cy="2193925"/>
          </a:xfrm>
          <a:prstGeom prst="rect">
            <a:avLst/>
          </a:prstGeom>
          <a:ln>
            <a:noFill/>
          </a:ln>
          <a:effectLst>
            <a:softEdge rad="112500"/>
          </a:effectLst>
        </p:spPr>
      </p:pic>
      <p:pic>
        <p:nvPicPr>
          <p:cNvPr id="14341" name="Picture 6" descr="HFLY"/>
          <p:cNvPicPr>
            <a:picLocks noChangeAspect="1" noChangeArrowheads="1"/>
          </p:cNvPicPr>
          <p:nvPr/>
        </p:nvPicPr>
        <p:blipFill>
          <a:blip r:embed="rId4" cstate="print"/>
          <a:srcRect l="16266" t="19038" r="18121" b="14784"/>
          <a:stretch>
            <a:fillRect/>
          </a:stretch>
        </p:blipFill>
        <p:spPr bwMode="auto">
          <a:xfrm>
            <a:off x="4343400" y="2438400"/>
            <a:ext cx="3276600" cy="2200275"/>
          </a:xfrm>
          <a:prstGeom prst="rect">
            <a:avLst/>
          </a:prstGeom>
          <a:ln>
            <a:noFill/>
          </a:ln>
          <a:effectLst>
            <a:softEdge rad="112500"/>
          </a:effectLst>
        </p:spPr>
      </p:pic>
      <p:pic>
        <p:nvPicPr>
          <p:cNvPr id="14342" name="Picture 9" descr="Periplaneta americanaRB"/>
          <p:cNvPicPr>
            <a:picLocks noChangeAspect="1" noChangeArrowheads="1"/>
          </p:cNvPicPr>
          <p:nvPr/>
        </p:nvPicPr>
        <p:blipFill>
          <a:blip r:embed="rId5" cstate="print"/>
          <a:srcRect/>
          <a:stretch>
            <a:fillRect/>
          </a:stretch>
        </p:blipFill>
        <p:spPr bwMode="auto">
          <a:xfrm>
            <a:off x="304800" y="4191000"/>
            <a:ext cx="3886200" cy="2320925"/>
          </a:xfrm>
          <a:prstGeom prst="rect">
            <a:avLst/>
          </a:prstGeom>
          <a:ln>
            <a:noFill/>
          </a:ln>
          <a:effectLst>
            <a:softEdge rad="112500"/>
          </a:effectLst>
        </p:spPr>
      </p:pic>
      <p:pic>
        <p:nvPicPr>
          <p:cNvPr id="14343" name="Picture 8" descr="20"/>
          <p:cNvPicPr>
            <a:picLocks noChangeAspect="1" noChangeArrowheads="1"/>
          </p:cNvPicPr>
          <p:nvPr/>
        </p:nvPicPr>
        <p:blipFill>
          <a:blip r:embed="rId6" cstate="print"/>
          <a:srcRect/>
          <a:stretch>
            <a:fillRect/>
          </a:stretch>
        </p:blipFill>
        <p:spPr bwMode="auto">
          <a:xfrm>
            <a:off x="5565228" y="372953"/>
            <a:ext cx="3124200" cy="2266950"/>
          </a:xfrm>
          <a:prstGeom prst="rect">
            <a:avLst/>
          </a:prstGeom>
          <a:ln>
            <a:noFill/>
          </a:ln>
          <a:effectLst>
            <a:softEdge rad="112500"/>
          </a:effectLst>
        </p:spPr>
      </p:pic>
    </p:spTree>
    <p:extLst>
      <p:ext uri="{BB962C8B-B14F-4D97-AF65-F5344CB8AC3E}">
        <p14:creationId xmlns:p14="http://schemas.microsoft.com/office/powerpoint/2010/main" val="18770936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228600" y="540848"/>
            <a:ext cx="8229600" cy="442303"/>
          </a:xfrm>
          <a:noFill/>
        </p:spPr>
        <p:txBody>
          <a:bodyPr lIns="92075" tIns="46038" rIns="92075" bIns="46038">
            <a:normAutofit fontScale="90000"/>
          </a:bodyPr>
          <a:lstStyle/>
          <a:p>
            <a:pPr algn="l" eaLnBrk="1" hangingPunct="1"/>
            <a:r>
              <a:rPr lang="en-US" sz="4000" b="1" dirty="0">
                <a:solidFill>
                  <a:srgbClr val="FFFF00"/>
                </a:solidFill>
              </a:rPr>
              <a:t>cockroaches</a:t>
            </a:r>
            <a:br>
              <a:rPr lang="en-US" sz="4000" b="1" dirty="0">
                <a:solidFill>
                  <a:srgbClr val="FFFF00"/>
                </a:solidFill>
              </a:rPr>
            </a:br>
            <a:endParaRPr lang="en-US" sz="4000" b="1" dirty="0">
              <a:solidFill>
                <a:srgbClr val="FFFF00"/>
              </a:solidFill>
            </a:endParaRPr>
          </a:p>
        </p:txBody>
      </p:sp>
      <p:sp>
        <p:nvSpPr>
          <p:cNvPr id="98307" name="Rectangle 3"/>
          <p:cNvSpPr>
            <a:spLocks noGrp="1" noChangeArrowheads="1"/>
          </p:cNvSpPr>
          <p:nvPr>
            <p:ph type="body" idx="1"/>
          </p:nvPr>
        </p:nvSpPr>
        <p:spPr>
          <a:xfrm>
            <a:off x="449372" y="754551"/>
            <a:ext cx="4038600" cy="2529497"/>
          </a:xfrm>
          <a:noFill/>
        </p:spPr>
        <p:txBody>
          <a:bodyPr lIns="92075" tIns="46038" rIns="92075" bIns="46038"/>
          <a:lstStyle/>
          <a:p>
            <a:pPr eaLnBrk="1" hangingPunct="1"/>
            <a:r>
              <a:rPr lang="en-US" sz="3600" dirty="0">
                <a:solidFill>
                  <a:schemeClr val="bg2">
                    <a:lumMod val="20000"/>
                    <a:lumOff val="80000"/>
                  </a:schemeClr>
                </a:solidFill>
              </a:rPr>
              <a:t>German</a:t>
            </a:r>
          </a:p>
          <a:p>
            <a:pPr eaLnBrk="1" hangingPunct="1"/>
            <a:r>
              <a:rPr lang="en-US" sz="3600" dirty="0">
                <a:solidFill>
                  <a:schemeClr val="bg2">
                    <a:lumMod val="20000"/>
                    <a:lumOff val="80000"/>
                  </a:schemeClr>
                </a:solidFill>
              </a:rPr>
              <a:t>American</a:t>
            </a:r>
          </a:p>
          <a:p>
            <a:pPr eaLnBrk="1" hangingPunct="1"/>
            <a:r>
              <a:rPr lang="en-US" sz="3600" dirty="0">
                <a:solidFill>
                  <a:schemeClr val="bg2">
                    <a:lumMod val="20000"/>
                    <a:lumOff val="80000"/>
                  </a:schemeClr>
                </a:solidFill>
              </a:rPr>
              <a:t>Oriental</a:t>
            </a:r>
          </a:p>
          <a:p>
            <a:pPr eaLnBrk="1" hangingPunct="1"/>
            <a:r>
              <a:rPr lang="en-US" sz="3600" dirty="0">
                <a:solidFill>
                  <a:schemeClr val="bg2">
                    <a:lumMod val="20000"/>
                    <a:lumOff val="80000"/>
                  </a:schemeClr>
                </a:solidFill>
              </a:rPr>
              <a:t>Turkestan</a:t>
            </a:r>
          </a:p>
        </p:txBody>
      </p:sp>
      <p:sp>
        <p:nvSpPr>
          <p:cNvPr id="2" name="Rectangle 1"/>
          <p:cNvSpPr/>
          <p:nvPr/>
        </p:nvSpPr>
        <p:spPr>
          <a:xfrm>
            <a:off x="4453336" y="2597527"/>
            <a:ext cx="4572000" cy="4031873"/>
          </a:xfrm>
          <a:prstGeom prst="rect">
            <a:avLst/>
          </a:prstGeom>
        </p:spPr>
        <p:txBody>
          <a:bodyPr>
            <a:spAutoFit/>
          </a:bodyPr>
          <a:lstStyle/>
          <a:p>
            <a:pPr marL="457200" indent="-457200">
              <a:buFont typeface="Arial" panose="020B0604020202020204" pitchFamily="34" charset="0"/>
              <a:buChar char="•"/>
            </a:pPr>
            <a:r>
              <a:rPr lang="en-US" sz="3200" dirty="0">
                <a:solidFill>
                  <a:srgbClr val="FFFF00"/>
                </a:solidFill>
                <a:latin typeface="Calibri" panose="020F0502020204030204" pitchFamily="34" charset="0"/>
              </a:rPr>
              <a:t>Can contaminate food and other surfaces, disease vectors – carry and spread  pathogens</a:t>
            </a:r>
          </a:p>
          <a:p>
            <a:pPr lvl="1" indent="-457200">
              <a:buFont typeface="Arial" panose="020B0604020202020204" pitchFamily="34" charset="0"/>
              <a:buChar char="•"/>
            </a:pPr>
            <a:r>
              <a:rPr lang="en-US" sz="3200" dirty="0">
                <a:solidFill>
                  <a:srgbClr val="FFFF00"/>
                </a:solidFill>
                <a:latin typeface="Calibri" panose="020F0502020204030204" pitchFamily="34" charset="0"/>
              </a:rPr>
              <a:t>Cause allergies and asthma</a:t>
            </a:r>
          </a:p>
          <a:p>
            <a:pPr lvl="1" indent="-457200">
              <a:buFont typeface="Arial" panose="020B0604020202020204" pitchFamily="34" charset="0"/>
              <a:buChar char="•"/>
            </a:pPr>
            <a:r>
              <a:rPr lang="en-US" sz="3200" dirty="0">
                <a:solidFill>
                  <a:srgbClr val="FFFF00"/>
                </a:solidFill>
                <a:latin typeface="Calibri" panose="020F0502020204030204" pitchFamily="34" charset="0"/>
              </a:rPr>
              <a:t>Nuisance and unwelcome!</a:t>
            </a:r>
          </a:p>
        </p:txBody>
      </p:sp>
      <p:pic>
        <p:nvPicPr>
          <p:cNvPr id="10" name="Picture 9" descr="IMG_1520.JPG"/>
          <p:cNvPicPr>
            <a:picLocks noChangeAspect="1"/>
          </p:cNvPicPr>
          <p:nvPr/>
        </p:nvPicPr>
        <p:blipFill>
          <a:blip r:embed="rId2" cstate="screen"/>
          <a:srcRect/>
          <a:stretch>
            <a:fillRect/>
          </a:stretch>
        </p:blipFill>
        <p:spPr>
          <a:xfrm>
            <a:off x="1219200" y="3318684"/>
            <a:ext cx="3028119" cy="2942302"/>
          </a:xfrm>
          <a:prstGeom prst="rect">
            <a:avLst/>
          </a:prstGeom>
          <a:ln>
            <a:noFill/>
          </a:ln>
          <a:effectLst>
            <a:softEdge rad="112500"/>
          </a:effectLst>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28600"/>
            <a:ext cx="2628900" cy="21963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8803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3"/>
          <p:cNvSpPr txBox="1">
            <a:spLocks noChangeArrowheads="1"/>
          </p:cNvSpPr>
          <p:nvPr/>
        </p:nvSpPr>
        <p:spPr bwMode="auto">
          <a:xfrm>
            <a:off x="304800" y="234650"/>
            <a:ext cx="8336147" cy="1138773"/>
          </a:xfrm>
          <a:prstGeom prst="rect">
            <a:avLst/>
          </a:prstGeom>
          <a:noFill/>
          <a:ln w="9525">
            <a:noFill/>
            <a:miter lim="800000"/>
            <a:headEnd/>
            <a:tailEnd/>
          </a:ln>
        </p:spPr>
        <p:txBody>
          <a:bodyPr wrap="square">
            <a:spAutoFit/>
          </a:bodyPr>
          <a:lstStyle/>
          <a:p>
            <a:r>
              <a:rPr lang="en-US" sz="3600" b="1" dirty="0">
                <a:solidFill>
                  <a:srgbClr val="FFFF00"/>
                </a:solidFill>
                <a:latin typeface="Calibri" panose="020F0502020204030204" pitchFamily="34" charset="0"/>
              </a:rPr>
              <a:t>Allergies &amp; asthma </a:t>
            </a:r>
            <a:endParaRPr lang="en-US" sz="3200" dirty="0">
              <a:latin typeface="Calibri" panose="020F0502020204030204" pitchFamily="34" charset="0"/>
            </a:endParaRPr>
          </a:p>
          <a:p>
            <a:endParaRPr lang="en-US" sz="3200" dirty="0">
              <a:latin typeface="Calibri" panose="020F0502020204030204" pitchFamily="34" charset="0"/>
            </a:endParaRPr>
          </a:p>
        </p:txBody>
      </p:sp>
      <p:pic>
        <p:nvPicPr>
          <p:cNvPr id="94213" name="Picture 5" descr="http://3.bp.blogspot.com/_mNikM6UxEh8/Sjf-rnBn4XI/AAAAAAAAACw/vQfW9Kzj3bk/s400/GermanCockroaches+behind+firdge.jpg"/>
          <p:cNvPicPr>
            <a:picLocks noChangeAspect="1" noChangeArrowheads="1"/>
          </p:cNvPicPr>
          <p:nvPr/>
        </p:nvPicPr>
        <p:blipFill>
          <a:blip r:embed="rId3" cstate="print"/>
          <a:srcRect/>
          <a:stretch>
            <a:fillRect/>
          </a:stretch>
        </p:blipFill>
        <p:spPr bwMode="auto">
          <a:xfrm>
            <a:off x="5100014" y="301272"/>
            <a:ext cx="3520269" cy="2340979"/>
          </a:xfrm>
          <a:prstGeom prst="rect">
            <a:avLst/>
          </a:prstGeom>
          <a:noFill/>
        </p:spPr>
      </p:pic>
      <p:sp>
        <p:nvSpPr>
          <p:cNvPr id="4" name="Rectangle 3"/>
          <p:cNvSpPr/>
          <p:nvPr/>
        </p:nvSpPr>
        <p:spPr>
          <a:xfrm>
            <a:off x="278969" y="762000"/>
            <a:ext cx="4597831" cy="1015663"/>
          </a:xfrm>
          <a:prstGeom prst="rect">
            <a:avLst/>
          </a:prstGeom>
        </p:spPr>
        <p:txBody>
          <a:bodyPr wrap="square">
            <a:spAutoFit/>
          </a:bodyPr>
          <a:lstStyle/>
          <a:p>
            <a:r>
              <a:rPr lang="en-US" sz="3000" dirty="0">
                <a:latin typeface="Calibri" panose="020F0502020204030204" pitchFamily="34" charset="0"/>
              </a:rPr>
              <a:t>Cockroaches are a leading                            cause of childhood asthma! </a:t>
            </a:r>
            <a:endParaRPr lang="en-US" sz="3000" dirty="0"/>
          </a:p>
        </p:txBody>
      </p:sp>
      <p:pic>
        <p:nvPicPr>
          <p:cNvPr id="52226" name="Picture 2" descr="http://www.epa.gov/ncer/images/inha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74" y="1761049"/>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1160158" y="2519141"/>
            <a:ext cx="2998504" cy="246221"/>
          </a:xfrm>
          <a:prstGeom prst="rect">
            <a:avLst/>
          </a:prstGeom>
        </p:spPr>
        <p:txBody>
          <a:bodyPr wrap="square">
            <a:spAutoFit/>
          </a:bodyPr>
          <a:lstStyle/>
          <a:p>
            <a:r>
              <a:rPr lang="en-US" sz="1000" dirty="0">
                <a:solidFill>
                  <a:schemeClr val="tx2">
                    <a:lumMod val="25000"/>
                  </a:schemeClr>
                </a:solidFill>
                <a:latin typeface="Calibri" panose="020F0502020204030204" pitchFamily="34" charset="0"/>
              </a:rPr>
              <a:t>http://www.epa.gov/ncer/images/inhaler.jpg</a:t>
            </a:r>
          </a:p>
        </p:txBody>
      </p:sp>
      <p:sp>
        <p:nvSpPr>
          <p:cNvPr id="8" name="Rectangle 7"/>
          <p:cNvSpPr/>
          <p:nvPr/>
        </p:nvSpPr>
        <p:spPr>
          <a:xfrm>
            <a:off x="2156847" y="2735995"/>
            <a:ext cx="7010400" cy="3924151"/>
          </a:xfrm>
          <a:prstGeom prst="rect">
            <a:avLst/>
          </a:prstGeom>
        </p:spPr>
        <p:txBody>
          <a:bodyPr wrap="square">
            <a:spAutoFit/>
          </a:bodyPr>
          <a:lstStyle/>
          <a:p>
            <a:pPr marL="457200" indent="-457200">
              <a:buFont typeface="Arial" panose="020B0604020202020204" pitchFamily="34" charset="0"/>
              <a:buChar char="•"/>
            </a:pPr>
            <a:r>
              <a:rPr lang="en-US" sz="25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Allergens: </a:t>
            </a:r>
            <a:r>
              <a:rPr lang="en-US" sz="2500" dirty="0">
                <a:latin typeface="Calibri" panose="020F0502020204030204" pitchFamily="34" charset="0"/>
                <a:ea typeface="Calibri" panose="020F0502020204030204" pitchFamily="34" charset="0"/>
                <a:cs typeface="Times New Roman" panose="02020603050405020304" pitchFamily="18" charset="0"/>
              </a:rPr>
              <a:t>Substances produced in cockroaches bodies </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500" dirty="0">
                <a:latin typeface="Calibri" panose="020F0502020204030204" pitchFamily="34" charset="0"/>
                <a:ea typeface="Calibri" panose="020F0502020204030204" pitchFamily="34" charset="0"/>
                <a:cs typeface="Times New Roman" panose="02020603050405020304" pitchFamily="18" charset="0"/>
              </a:rPr>
              <a:t>Spread into the environment through their feces, shed skins and other body parts, and dead bodies</a:t>
            </a:r>
          </a:p>
          <a:p>
            <a:pPr marL="457200" indent="-45720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500" dirty="0">
                <a:latin typeface="Calibri" panose="020F0502020204030204" pitchFamily="34" charset="0"/>
                <a:ea typeface="Calibri" panose="020F0502020204030204" pitchFamily="34" charset="0"/>
                <a:cs typeface="Times New Roman" panose="02020603050405020304" pitchFamily="18" charset="0"/>
              </a:rPr>
              <a:t>The longer these materials persist in the environment, the higher the chances of them getting spread through the air and reaching sensitive people</a:t>
            </a:r>
            <a:endParaRPr lang="en-US" sz="2500" dirty="0"/>
          </a:p>
        </p:txBody>
      </p:sp>
    </p:spTree>
    <p:extLst>
      <p:ext uri="{BB962C8B-B14F-4D97-AF65-F5344CB8AC3E}">
        <p14:creationId xmlns:p14="http://schemas.microsoft.com/office/powerpoint/2010/main" val="3781826061"/>
      </p:ext>
    </p:extLst>
  </p:cSld>
  <p:clrMapOvr>
    <a:masterClrMapping/>
  </p:clrMapOvr>
  <p:transition spd="med">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400" y="1295400"/>
            <a:ext cx="7024688" cy="1143000"/>
          </a:xfrm>
        </p:spPr>
        <p:txBody>
          <a:bodyPr>
            <a:noAutofit/>
          </a:bodyPr>
          <a:lstStyle/>
          <a:p>
            <a:r>
              <a:rPr lang="en-US" sz="4000" b="1" cap="none" dirty="0" err="1">
                <a:effectLst/>
              </a:rPr>
              <a:t>Phi·los·o·phy</a:t>
            </a:r>
            <a:br>
              <a:rPr lang="en-US" sz="4000" b="1" cap="none" dirty="0">
                <a:effectLst/>
              </a:rPr>
            </a:br>
            <a:r>
              <a:rPr lang="en-US" sz="4000" b="1" cap="none" dirty="0" err="1"/>
              <a:t>fəˈläsəfē</a:t>
            </a:r>
            <a:r>
              <a:rPr lang="en-US" sz="4000" b="1" cap="none" dirty="0"/>
              <a:t>/</a:t>
            </a:r>
            <a:br>
              <a:rPr lang="en-US" sz="4000" b="1" cap="none" dirty="0"/>
            </a:br>
            <a:endParaRPr lang="en-US" altLang="en-US" sz="4000" b="1" cap="none" dirty="0"/>
          </a:p>
        </p:txBody>
      </p:sp>
      <p:sp>
        <p:nvSpPr>
          <p:cNvPr id="5" name="Title 1"/>
          <p:cNvSpPr txBox="1">
            <a:spLocks/>
          </p:cNvSpPr>
          <p:nvPr/>
        </p:nvSpPr>
        <p:spPr>
          <a:xfrm>
            <a:off x="2119312" y="4114800"/>
            <a:ext cx="7024688" cy="114300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a:effectLst/>
              </a:rPr>
              <a:t>A particular system of thought</a:t>
            </a:r>
            <a:endParaRPr lang="en-US" altLang="en-US" sz="4000" b="1" kern="0" cap="none" dirty="0"/>
          </a:p>
        </p:txBody>
      </p:sp>
    </p:spTree>
    <p:extLst>
      <p:ext uri="{BB962C8B-B14F-4D97-AF65-F5344CB8AC3E}">
        <p14:creationId xmlns:p14="http://schemas.microsoft.com/office/powerpoint/2010/main" val="400807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05000" y="-76200"/>
            <a:ext cx="5056192" cy="1107996"/>
          </a:xfrm>
          <a:prstGeom prst="rect">
            <a:avLst/>
          </a:prstGeom>
        </p:spPr>
        <p:txBody>
          <a:bodyPr wrap="none">
            <a:spAutoFit/>
          </a:bodyPr>
          <a:lstStyle/>
          <a:p>
            <a:pPr fontAlgn="base">
              <a:spcBef>
                <a:spcPct val="0"/>
              </a:spcBef>
              <a:spcAft>
                <a:spcPct val="0"/>
              </a:spcAft>
              <a:defRPr/>
            </a:pPr>
            <a:r>
              <a:rPr lang="en-US" sz="6600" kern="0" dirty="0">
                <a:solidFill>
                  <a:srgbClr val="FFFF00"/>
                </a:solidFill>
                <a:latin typeface="Chiller" panose="04020404031007020602" pitchFamily="82" charset="0"/>
              </a:rPr>
              <a:t>Cockroach allergens</a:t>
            </a:r>
            <a:endParaRPr lang="en-US" sz="6600" dirty="0">
              <a:solidFill>
                <a:srgbClr val="FFFF00"/>
              </a:solidFill>
              <a:latin typeface="Chiller" panose="04020404031007020602" pitchFamily="82" charset="0"/>
            </a:endParaRPr>
          </a:p>
        </p:txBody>
      </p:sp>
      <p:sp>
        <p:nvSpPr>
          <p:cNvPr id="3" name="Rectangle 2"/>
          <p:cNvSpPr/>
          <p:nvPr/>
        </p:nvSpPr>
        <p:spPr>
          <a:xfrm>
            <a:off x="381000" y="1295400"/>
            <a:ext cx="8305800" cy="4401205"/>
          </a:xfrm>
          <a:prstGeom prst="rect">
            <a:avLst/>
          </a:prstGeom>
        </p:spPr>
        <p:txBody>
          <a:bodyPr wrap="square">
            <a:spAutoFit/>
          </a:bodyPr>
          <a:lstStyle/>
          <a:p>
            <a:pPr marL="457200" indent="-457200">
              <a:buFont typeface="Arial" panose="020B0604020202020204" pitchFamily="34" charset="0"/>
              <a:buChar char="•"/>
            </a:pPr>
            <a:r>
              <a:rPr lang="en-US" sz="2800" dirty="0">
                <a:latin typeface="Calibri" panose="020F0502020204030204" pitchFamily="34" charset="0"/>
              </a:rPr>
              <a:t>For sensitive people, </a:t>
            </a:r>
            <a:r>
              <a:rPr lang="en-US" sz="2800" b="1" dirty="0">
                <a:solidFill>
                  <a:srgbClr val="FFFF00"/>
                </a:solidFill>
                <a:latin typeface="Calibri" panose="020F0502020204030204" pitchFamily="34" charset="0"/>
              </a:rPr>
              <a:t>eight</a:t>
            </a:r>
            <a:r>
              <a:rPr lang="en-US" sz="2800" dirty="0">
                <a:latin typeface="Calibri" panose="020F0502020204030204" pitchFamily="34" charset="0"/>
              </a:rPr>
              <a:t> units of cockroach allergen per gram of dust can trigger a reaction. ONE female cockroach will produce </a:t>
            </a:r>
            <a:r>
              <a:rPr lang="en-US" sz="2800" b="1" dirty="0">
                <a:solidFill>
                  <a:srgbClr val="FFFF00"/>
                </a:solidFill>
                <a:latin typeface="Calibri" panose="020F0502020204030204" pitchFamily="34" charset="0"/>
              </a:rPr>
              <a:t>1500</a:t>
            </a:r>
            <a:r>
              <a:rPr lang="en-US" sz="2800" dirty="0">
                <a:latin typeface="Calibri" panose="020F0502020204030204" pitchFamily="34" charset="0"/>
              </a:rPr>
              <a:t> units per day! </a:t>
            </a:r>
          </a:p>
          <a:p>
            <a:pPr marL="457200" indent="-457200">
              <a:buFont typeface="Arial" panose="020B0604020202020204" pitchFamily="34" charset="0"/>
              <a:buChar char="•"/>
            </a:pPr>
            <a:r>
              <a:rPr lang="en-US" sz="2800" dirty="0">
                <a:latin typeface="Calibri" panose="020F0502020204030204" pitchFamily="34" charset="0"/>
              </a:rPr>
              <a:t>Even one cockroach and its </a:t>
            </a:r>
            <a:r>
              <a:rPr lang="en-US" sz="2800" dirty="0" err="1">
                <a:latin typeface="Calibri" panose="020F0502020204030204" pitchFamily="34" charset="0"/>
              </a:rPr>
              <a:t>frass</a:t>
            </a:r>
            <a:r>
              <a:rPr lang="en-US" sz="2800" dirty="0">
                <a:latin typeface="Calibri" panose="020F0502020204030204" pitchFamily="34" charset="0"/>
              </a:rPr>
              <a:t> can be an asthma trigger</a:t>
            </a:r>
          </a:p>
          <a:p>
            <a:pPr marL="457200" indent="-457200">
              <a:buFont typeface="Arial" panose="020B0604020202020204" pitchFamily="34" charset="0"/>
              <a:buChar char="•"/>
            </a:pPr>
            <a:r>
              <a:rPr lang="en-US" sz="2800" i="1" dirty="0">
                <a:latin typeface="Calibri" panose="020F0502020204030204" pitchFamily="34" charset="0"/>
              </a:rPr>
              <a:t>Getting rid of cockroaches helps, but does not remove the remains. Clean using simple soap to remove allergens</a:t>
            </a:r>
          </a:p>
          <a:p>
            <a:pPr marL="457200" indent="-457200">
              <a:buFont typeface="Arial" panose="020B0604020202020204" pitchFamily="34" charset="0"/>
              <a:buChar char="•"/>
            </a:pPr>
            <a:r>
              <a:rPr lang="en-US" sz="2800" i="1" dirty="0">
                <a:latin typeface="Calibri" panose="020F0502020204030204" pitchFamily="34" charset="0"/>
              </a:rPr>
              <a:t>Helps to see when new evidence                                        shows up</a:t>
            </a:r>
            <a:endParaRPr lang="en-US" sz="2800" dirty="0">
              <a:latin typeface="Calibri" panose="020F0502020204030204" pitchFamily="34" charset="0"/>
            </a:endParaRPr>
          </a:p>
        </p:txBody>
      </p:sp>
    </p:spTree>
    <p:extLst>
      <p:ext uri="{BB962C8B-B14F-4D97-AF65-F5344CB8AC3E}">
        <p14:creationId xmlns:p14="http://schemas.microsoft.com/office/powerpoint/2010/main" val="9954037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304800" y="304800"/>
            <a:ext cx="8686800" cy="4800600"/>
          </a:xfrm>
        </p:spPr>
        <p:txBody>
          <a:bodyPr/>
          <a:lstStyle/>
          <a:p>
            <a:pPr>
              <a:lnSpc>
                <a:spcPct val="90000"/>
              </a:lnSpc>
              <a:buClr>
                <a:schemeClr val="accent2"/>
              </a:buClr>
              <a:buFont typeface="Arial" pitchFamily="34" charset="0"/>
              <a:buChar char="•"/>
            </a:pPr>
            <a:r>
              <a:rPr lang="en-US" sz="3600" dirty="0">
                <a:solidFill>
                  <a:srgbClr val="FFFFCC"/>
                </a:solidFill>
              </a:rPr>
              <a:t>Asthma costs the US ~ $20 billion – </a:t>
            </a:r>
            <a:br>
              <a:rPr lang="en-US" sz="3600" dirty="0">
                <a:solidFill>
                  <a:srgbClr val="FFFFCC"/>
                </a:solidFill>
              </a:rPr>
            </a:br>
            <a:r>
              <a:rPr lang="en-US" sz="3600" dirty="0">
                <a:solidFill>
                  <a:srgbClr val="FFFFCC"/>
                </a:solidFill>
              </a:rPr>
              <a:t>annually</a:t>
            </a:r>
          </a:p>
          <a:p>
            <a:pPr>
              <a:lnSpc>
                <a:spcPct val="90000"/>
              </a:lnSpc>
              <a:buClr>
                <a:schemeClr val="accent2"/>
              </a:buClr>
              <a:buFont typeface="Arial" pitchFamily="34" charset="0"/>
              <a:buChar char="•"/>
            </a:pPr>
            <a:r>
              <a:rPr lang="en-US" sz="3600" dirty="0">
                <a:solidFill>
                  <a:srgbClr val="FFFFCC"/>
                </a:solidFill>
              </a:rPr>
              <a:t>56% of the overall cost of asthma comes in lost work time</a:t>
            </a:r>
          </a:p>
          <a:p>
            <a:pPr>
              <a:lnSpc>
                <a:spcPct val="90000"/>
              </a:lnSpc>
              <a:buClr>
                <a:schemeClr val="accent2"/>
              </a:buClr>
              <a:buFont typeface="Arial" pitchFamily="34" charset="0"/>
              <a:buChar char="•"/>
            </a:pPr>
            <a:r>
              <a:rPr lang="en-US" sz="3600" dirty="0">
                <a:solidFill>
                  <a:srgbClr val="FFFFCC"/>
                </a:solidFill>
                <a:latin typeface="Calibri" panose="020F0502020204030204" pitchFamily="34" charset="0"/>
              </a:rPr>
              <a:t>Asthma adds about 50 cents to every health care dollar spent on children</a:t>
            </a:r>
          </a:p>
          <a:p>
            <a:pPr>
              <a:lnSpc>
                <a:spcPct val="90000"/>
              </a:lnSpc>
              <a:buClr>
                <a:schemeClr val="accent2"/>
              </a:buClr>
              <a:buFont typeface="Arial" pitchFamily="34" charset="0"/>
              <a:buChar char="•"/>
            </a:pPr>
            <a:r>
              <a:rPr lang="en-US" sz="3600" dirty="0">
                <a:solidFill>
                  <a:srgbClr val="FFFFCC"/>
                </a:solidFill>
                <a:latin typeface="Calibri" panose="020F0502020204030204" pitchFamily="34" charset="0"/>
              </a:rPr>
              <a:t>12.8 million school                                           days per year</a:t>
            </a:r>
          </a:p>
          <a:p>
            <a:pPr>
              <a:lnSpc>
                <a:spcPct val="90000"/>
              </a:lnSpc>
              <a:buClr>
                <a:schemeClr val="accent2"/>
              </a:buClr>
              <a:buFont typeface="Arial" pitchFamily="34" charset="0"/>
              <a:buChar char="•"/>
            </a:pPr>
            <a:r>
              <a:rPr lang="en-US" sz="3600" dirty="0">
                <a:solidFill>
                  <a:srgbClr val="FFFFCC"/>
                </a:solidFill>
                <a:latin typeface="Calibri" panose="020F0502020204030204" pitchFamily="34" charset="0"/>
              </a:rPr>
              <a:t>Asthma reduces </a:t>
            </a:r>
            <a:br>
              <a:rPr lang="en-US" sz="3600" dirty="0">
                <a:solidFill>
                  <a:srgbClr val="FFFFCC"/>
                </a:solidFill>
                <a:latin typeface="Calibri" panose="020F0502020204030204" pitchFamily="34" charset="0"/>
              </a:rPr>
            </a:br>
            <a:r>
              <a:rPr lang="en-US" sz="3600" dirty="0">
                <a:solidFill>
                  <a:srgbClr val="FFFFCC"/>
                </a:solidFill>
                <a:latin typeface="Calibri" panose="020F0502020204030204" pitchFamily="34" charset="0"/>
              </a:rPr>
              <a:t>student </a:t>
            </a:r>
            <a:br>
              <a:rPr lang="en-US" sz="3600" dirty="0">
                <a:solidFill>
                  <a:srgbClr val="FFFFCC"/>
                </a:solidFill>
                <a:latin typeface="Calibri" panose="020F0502020204030204" pitchFamily="34" charset="0"/>
              </a:rPr>
            </a:br>
            <a:r>
              <a:rPr lang="en-US" sz="3600" dirty="0">
                <a:solidFill>
                  <a:srgbClr val="FFFFCC"/>
                </a:solidFill>
                <a:latin typeface="Calibri" panose="020F0502020204030204" pitchFamily="34" charset="0"/>
              </a:rPr>
              <a:t>achievement</a:t>
            </a:r>
          </a:p>
        </p:txBody>
      </p:sp>
      <p:pic>
        <p:nvPicPr>
          <p:cNvPr id="6" name="Picture 2" descr="http://www.edweek.org/media/2007/10/05/7native.jpg"/>
          <p:cNvPicPr>
            <a:picLocks noChangeAspect="1" noChangeArrowheads="1"/>
          </p:cNvPicPr>
          <p:nvPr/>
        </p:nvPicPr>
        <p:blipFill>
          <a:blip r:embed="rId3" cstate="print"/>
          <a:srcRect/>
          <a:stretch>
            <a:fillRect/>
          </a:stretch>
        </p:blipFill>
        <p:spPr bwMode="auto">
          <a:xfrm>
            <a:off x="4648200" y="3763863"/>
            <a:ext cx="4028521" cy="2683073"/>
          </a:xfrm>
          <a:prstGeom prst="rect">
            <a:avLst/>
          </a:prstGeom>
          <a:ln>
            <a:noFill/>
          </a:ln>
          <a:effectLst>
            <a:softEdge rad="112500"/>
          </a:effectLst>
        </p:spPr>
      </p:pic>
    </p:spTree>
    <p:extLst>
      <p:ext uri="{BB962C8B-B14F-4D97-AF65-F5344CB8AC3E}">
        <p14:creationId xmlns:p14="http://schemas.microsoft.com/office/powerpoint/2010/main" val="16723121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228600" y="540848"/>
            <a:ext cx="8229600" cy="442303"/>
          </a:xfrm>
          <a:noFill/>
        </p:spPr>
        <p:txBody>
          <a:bodyPr lIns="92075" tIns="46038" rIns="92075" bIns="46038">
            <a:normAutofit fontScale="90000"/>
          </a:bodyPr>
          <a:lstStyle/>
          <a:p>
            <a:pPr algn="l" eaLnBrk="1" hangingPunct="1"/>
            <a:r>
              <a:rPr lang="en-US" sz="4000" b="1" dirty="0">
                <a:solidFill>
                  <a:srgbClr val="FFFF00"/>
                </a:solidFill>
              </a:rPr>
              <a:t>Ants</a:t>
            </a:r>
            <a:br>
              <a:rPr lang="en-US" sz="4000" b="1" dirty="0">
                <a:solidFill>
                  <a:srgbClr val="FFFF00"/>
                </a:solidFill>
              </a:rPr>
            </a:br>
            <a:endParaRPr lang="en-US" sz="4000" b="1" dirty="0">
              <a:solidFill>
                <a:srgbClr val="FFFF00"/>
              </a:solidFill>
            </a:endParaRPr>
          </a:p>
        </p:txBody>
      </p:sp>
      <p:sp>
        <p:nvSpPr>
          <p:cNvPr id="98307" name="Rectangle 3"/>
          <p:cNvSpPr>
            <a:spLocks noGrp="1" noChangeArrowheads="1"/>
          </p:cNvSpPr>
          <p:nvPr>
            <p:ph type="body" idx="1"/>
          </p:nvPr>
        </p:nvSpPr>
        <p:spPr>
          <a:xfrm>
            <a:off x="449372" y="754551"/>
            <a:ext cx="4038600" cy="2529497"/>
          </a:xfrm>
          <a:noFill/>
        </p:spPr>
        <p:txBody>
          <a:bodyPr lIns="92075" tIns="46038" rIns="92075" bIns="46038"/>
          <a:lstStyle/>
          <a:p>
            <a:pPr eaLnBrk="1" hangingPunct="1"/>
            <a:r>
              <a:rPr lang="en-US" sz="3600" dirty="0">
                <a:solidFill>
                  <a:schemeClr val="bg2">
                    <a:lumMod val="20000"/>
                    <a:lumOff val="80000"/>
                  </a:schemeClr>
                </a:solidFill>
              </a:rPr>
              <a:t>Argentine ant</a:t>
            </a:r>
          </a:p>
          <a:p>
            <a:pPr eaLnBrk="1" hangingPunct="1"/>
            <a:r>
              <a:rPr lang="en-US" sz="3600" dirty="0">
                <a:solidFill>
                  <a:schemeClr val="bg2">
                    <a:lumMod val="20000"/>
                    <a:lumOff val="80000"/>
                  </a:schemeClr>
                </a:solidFill>
              </a:rPr>
              <a:t>Southern fire ant</a:t>
            </a:r>
          </a:p>
          <a:p>
            <a:pPr eaLnBrk="1" hangingPunct="1"/>
            <a:r>
              <a:rPr lang="en-US" sz="3600" dirty="0">
                <a:solidFill>
                  <a:schemeClr val="bg2">
                    <a:lumMod val="20000"/>
                    <a:lumOff val="80000"/>
                  </a:schemeClr>
                </a:solidFill>
              </a:rPr>
              <a:t>Pharaoh ant</a:t>
            </a:r>
          </a:p>
          <a:p>
            <a:pPr eaLnBrk="1" hangingPunct="1"/>
            <a:r>
              <a:rPr lang="en-US" sz="3600" dirty="0">
                <a:solidFill>
                  <a:schemeClr val="bg2">
                    <a:lumMod val="20000"/>
                    <a:lumOff val="80000"/>
                  </a:schemeClr>
                </a:solidFill>
              </a:rPr>
              <a:t>Carpenter ant</a:t>
            </a:r>
          </a:p>
        </p:txBody>
      </p:sp>
      <p:sp>
        <p:nvSpPr>
          <p:cNvPr id="2" name="Rectangle 1"/>
          <p:cNvSpPr/>
          <p:nvPr/>
        </p:nvSpPr>
        <p:spPr>
          <a:xfrm>
            <a:off x="4453336" y="2299049"/>
            <a:ext cx="4572000" cy="4524315"/>
          </a:xfrm>
          <a:prstGeom prst="rect">
            <a:avLst/>
          </a:prstGeom>
        </p:spPr>
        <p:txBody>
          <a:bodyPr>
            <a:spAutoFit/>
          </a:bodyPr>
          <a:lstStyle/>
          <a:p>
            <a:pPr marL="457200" indent="-457200">
              <a:buFont typeface="Arial" panose="020B0604020202020204" pitchFamily="34" charset="0"/>
              <a:buChar char="•"/>
            </a:pPr>
            <a:r>
              <a:rPr lang="en-US" sz="3200" dirty="0">
                <a:solidFill>
                  <a:srgbClr val="FFFF00"/>
                </a:solidFill>
                <a:latin typeface="Calibri" panose="020F0502020204030204" pitchFamily="34" charset="0"/>
              </a:rPr>
              <a:t>Can cause painful stings and bites</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Can destroy structures by burrowing and nesting</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Can contaminate food and other surfaces</a:t>
            </a:r>
          </a:p>
          <a:p>
            <a:pPr lvl="1"/>
            <a:r>
              <a:rPr lang="en-US" sz="3200" dirty="0">
                <a:solidFill>
                  <a:srgbClr val="FFFF00"/>
                </a:solidFill>
                <a:latin typeface="Calibri" panose="020F0502020204030204" pitchFamily="34" charset="0"/>
              </a:rPr>
              <a:t>disease vectors – carry and spread  pathogens</a:t>
            </a:r>
          </a:p>
        </p:txBody>
      </p:sp>
      <p:pic>
        <p:nvPicPr>
          <p:cNvPr id="7" name="Picture 5" descr="20"/>
          <p:cNvPicPr>
            <a:picLocks noChangeAspect="1" noChangeArrowheads="1"/>
          </p:cNvPicPr>
          <p:nvPr/>
        </p:nvPicPr>
        <p:blipFill>
          <a:blip r:embed="rId2" cstate="screen"/>
          <a:srcRect/>
          <a:stretch>
            <a:fillRect/>
          </a:stretch>
        </p:blipFill>
        <p:spPr bwMode="auto">
          <a:xfrm>
            <a:off x="677972" y="3962400"/>
            <a:ext cx="3581400" cy="2596251"/>
          </a:xfrm>
          <a:prstGeom prst="rect">
            <a:avLst/>
          </a:prstGeom>
          <a:ln>
            <a:noFill/>
          </a:ln>
          <a:effectLst>
            <a:softEdge rad="112500"/>
          </a:effectLst>
        </p:spPr>
      </p:pic>
      <p:pic>
        <p:nvPicPr>
          <p:cNvPr id="8" name="Picture 2" descr="http://www.antweb.org/antblog/Fire%20ant%20stings%20US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5814362" y="181286"/>
            <a:ext cx="1849946"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5594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nvPr>
        </p:nvGraphicFramePr>
        <p:xfrm>
          <a:off x="1600200" y="5185428"/>
          <a:ext cx="5779442" cy="1636713"/>
        </p:xfrm>
        <a:graphic>
          <a:graphicData uri="http://schemas.openxmlformats.org/presentationml/2006/ole">
            <mc:AlternateContent xmlns:mc="http://schemas.openxmlformats.org/markup-compatibility/2006">
              <mc:Choice xmlns:v="urn:schemas-microsoft-com:vml" Requires="v">
                <p:oleObj spid="_x0000_s1060" name="Image" r:id="rId3" imgW="3117960" imgH="1636560" progId="Photoshop.Image.13">
                  <p:embed/>
                </p:oleObj>
              </mc:Choice>
              <mc:Fallback>
                <p:oleObj name="Image" r:id="rId3" imgW="3117960" imgH="1636560" progId="Photoshop.Image.13">
                  <p:embed/>
                  <p:pic>
                    <p:nvPicPr>
                      <p:cNvPr id="0" name=""/>
                      <p:cNvPicPr/>
                      <p:nvPr/>
                    </p:nvPicPr>
                    <p:blipFill>
                      <a:blip r:embed="rId4"/>
                      <a:stretch>
                        <a:fillRect/>
                      </a:stretch>
                    </p:blipFill>
                    <p:spPr>
                      <a:xfrm>
                        <a:off x="1600200" y="5185428"/>
                        <a:ext cx="5779442" cy="1636713"/>
                      </a:xfrm>
                      <a:prstGeom prst="rect">
                        <a:avLst/>
                      </a:prstGeom>
                    </p:spPr>
                  </p:pic>
                </p:oleObj>
              </mc:Fallback>
            </mc:AlternateContent>
          </a:graphicData>
        </a:graphic>
      </p:graphicFrame>
      <p:sp>
        <p:nvSpPr>
          <p:cNvPr id="4" name="Rectangle 3"/>
          <p:cNvSpPr/>
          <p:nvPr/>
        </p:nvSpPr>
        <p:spPr>
          <a:xfrm>
            <a:off x="3516287" y="0"/>
            <a:ext cx="1875835" cy="646331"/>
          </a:xfrm>
          <a:prstGeom prst="rect">
            <a:avLst/>
          </a:prstGeom>
        </p:spPr>
        <p:txBody>
          <a:bodyPr wrap="none">
            <a:spAutoFit/>
          </a:bodyPr>
          <a:lstStyle/>
          <a:p>
            <a:pPr fontAlgn="base">
              <a:spcBef>
                <a:spcPct val="0"/>
              </a:spcBef>
              <a:spcAft>
                <a:spcPct val="0"/>
              </a:spcAft>
              <a:defRPr/>
            </a:pPr>
            <a:r>
              <a:rPr lang="en-US" sz="3600" b="1" kern="0" dirty="0">
                <a:solidFill>
                  <a:srgbClr val="CC6600"/>
                </a:solidFill>
                <a:latin typeface="Calibri" panose="020F0502020204030204" pitchFamily="34" charset="0"/>
              </a:rPr>
              <a:t>Ant sizes</a:t>
            </a:r>
            <a:endParaRPr lang="en-US" dirty="0">
              <a:solidFill>
                <a:srgbClr val="CC6600"/>
              </a:solidFill>
              <a:latin typeface="Calibri" panose="020F050202020403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295241"/>
            <a:ext cx="5381035" cy="258480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372" y="1170940"/>
            <a:ext cx="701497" cy="27335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27399" y="2734480"/>
            <a:ext cx="2006817" cy="88740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200" y="1877360"/>
            <a:ext cx="1459339" cy="709142"/>
          </a:xfrm>
          <a:prstGeom prst="rect">
            <a:avLst/>
          </a:prstGeom>
        </p:spPr>
      </p:pic>
      <p:sp>
        <p:nvSpPr>
          <p:cNvPr id="20" name="Rectangle 19"/>
          <p:cNvSpPr/>
          <p:nvPr/>
        </p:nvSpPr>
        <p:spPr>
          <a:xfrm>
            <a:off x="5599303" y="4258716"/>
            <a:ext cx="2358338" cy="553998"/>
          </a:xfrm>
          <a:prstGeom prst="rect">
            <a:avLst/>
          </a:prstGeom>
        </p:spPr>
        <p:txBody>
          <a:bodyPr wrap="none">
            <a:spAutoFit/>
          </a:bodyPr>
          <a:lstStyle/>
          <a:p>
            <a:pPr fontAlgn="base">
              <a:spcBef>
                <a:spcPct val="0"/>
              </a:spcBef>
              <a:spcAft>
                <a:spcPct val="0"/>
              </a:spcAft>
              <a:defRPr/>
            </a:pPr>
            <a:r>
              <a:rPr lang="en-US" sz="3000" kern="0" dirty="0">
                <a:solidFill>
                  <a:schemeClr val="bg1"/>
                </a:solidFill>
                <a:latin typeface="Calibri" panose="020F0502020204030204" pitchFamily="34" charset="0"/>
              </a:rPr>
              <a:t>Carpenter ant</a:t>
            </a:r>
            <a:endParaRPr lang="en-US" sz="3000" dirty="0">
              <a:solidFill>
                <a:schemeClr val="bg1"/>
              </a:solidFill>
              <a:latin typeface="Calibri" panose="020F0502020204030204" pitchFamily="34" charset="0"/>
            </a:endParaRPr>
          </a:p>
        </p:txBody>
      </p:sp>
      <p:sp>
        <p:nvSpPr>
          <p:cNvPr id="21" name="Rectangle 20"/>
          <p:cNvSpPr/>
          <p:nvPr/>
        </p:nvSpPr>
        <p:spPr>
          <a:xfrm>
            <a:off x="3335592" y="2827311"/>
            <a:ext cx="2842445" cy="553998"/>
          </a:xfrm>
          <a:prstGeom prst="rect">
            <a:avLst/>
          </a:prstGeom>
        </p:spPr>
        <p:txBody>
          <a:bodyPr wrap="none">
            <a:spAutoFit/>
          </a:bodyPr>
          <a:lstStyle/>
          <a:p>
            <a:pPr fontAlgn="base">
              <a:spcBef>
                <a:spcPct val="0"/>
              </a:spcBef>
              <a:spcAft>
                <a:spcPct val="0"/>
              </a:spcAft>
              <a:defRPr/>
            </a:pPr>
            <a:r>
              <a:rPr lang="en-US" sz="3000" kern="0" dirty="0">
                <a:solidFill>
                  <a:schemeClr val="bg1"/>
                </a:solidFill>
                <a:latin typeface="Calibri" panose="020F0502020204030204" pitchFamily="34" charset="0"/>
              </a:rPr>
              <a:t>Southern fire ant</a:t>
            </a:r>
            <a:endParaRPr lang="en-US" sz="3000" dirty="0">
              <a:solidFill>
                <a:schemeClr val="bg1"/>
              </a:solidFill>
              <a:latin typeface="Calibri" panose="020F0502020204030204" pitchFamily="34" charset="0"/>
            </a:endParaRPr>
          </a:p>
        </p:txBody>
      </p:sp>
      <p:sp>
        <p:nvSpPr>
          <p:cNvPr id="22" name="Rectangle 21"/>
          <p:cNvSpPr/>
          <p:nvPr/>
        </p:nvSpPr>
        <p:spPr>
          <a:xfrm>
            <a:off x="2895600" y="1768542"/>
            <a:ext cx="2326278" cy="553998"/>
          </a:xfrm>
          <a:prstGeom prst="rect">
            <a:avLst/>
          </a:prstGeom>
        </p:spPr>
        <p:txBody>
          <a:bodyPr wrap="none">
            <a:spAutoFit/>
          </a:bodyPr>
          <a:lstStyle/>
          <a:p>
            <a:pPr fontAlgn="base">
              <a:spcBef>
                <a:spcPct val="0"/>
              </a:spcBef>
              <a:spcAft>
                <a:spcPct val="0"/>
              </a:spcAft>
              <a:defRPr/>
            </a:pPr>
            <a:r>
              <a:rPr lang="en-US" sz="3000" kern="0" dirty="0">
                <a:solidFill>
                  <a:schemeClr val="bg1"/>
                </a:solidFill>
                <a:latin typeface="Calibri" panose="020F0502020204030204" pitchFamily="34" charset="0"/>
              </a:rPr>
              <a:t>Argentine ant</a:t>
            </a:r>
            <a:endParaRPr lang="en-US" sz="3000" dirty="0">
              <a:solidFill>
                <a:schemeClr val="bg1"/>
              </a:solidFill>
              <a:latin typeface="Calibri" panose="020F0502020204030204" pitchFamily="34" charset="0"/>
            </a:endParaRPr>
          </a:p>
        </p:txBody>
      </p:sp>
      <p:sp>
        <p:nvSpPr>
          <p:cNvPr id="23" name="Rectangle 22"/>
          <p:cNvSpPr/>
          <p:nvPr/>
        </p:nvSpPr>
        <p:spPr>
          <a:xfrm>
            <a:off x="2486493" y="972374"/>
            <a:ext cx="2095445" cy="553998"/>
          </a:xfrm>
          <a:prstGeom prst="rect">
            <a:avLst/>
          </a:prstGeom>
        </p:spPr>
        <p:txBody>
          <a:bodyPr wrap="none">
            <a:spAutoFit/>
          </a:bodyPr>
          <a:lstStyle/>
          <a:p>
            <a:pPr fontAlgn="base">
              <a:spcBef>
                <a:spcPct val="0"/>
              </a:spcBef>
              <a:spcAft>
                <a:spcPct val="0"/>
              </a:spcAft>
              <a:defRPr/>
            </a:pPr>
            <a:r>
              <a:rPr lang="en-US" sz="3000" kern="0" dirty="0">
                <a:solidFill>
                  <a:schemeClr val="bg1"/>
                </a:solidFill>
                <a:latin typeface="Calibri" panose="020F0502020204030204" pitchFamily="34" charset="0"/>
              </a:rPr>
              <a:t>Pharaoh ant</a:t>
            </a:r>
            <a:endParaRPr lang="en-US" sz="3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465888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388828" y="2118703"/>
            <a:ext cx="8229600" cy="457200"/>
          </a:xfrm>
          <a:noFill/>
        </p:spPr>
        <p:txBody>
          <a:bodyPr lIns="92075" tIns="46038" rIns="92075" bIns="46038">
            <a:normAutofit fontScale="90000"/>
          </a:bodyPr>
          <a:lstStyle/>
          <a:p>
            <a:pPr algn="l" eaLnBrk="1" hangingPunct="1"/>
            <a:r>
              <a:rPr lang="en-US" sz="4000" b="1" dirty="0">
                <a:solidFill>
                  <a:srgbClr val="FFFF00"/>
                </a:solidFill>
              </a:rPr>
              <a:t>Filth Flies</a:t>
            </a:r>
            <a:br>
              <a:rPr lang="en-US" sz="4000" b="1" dirty="0">
                <a:solidFill>
                  <a:srgbClr val="FFFF00"/>
                </a:solidFill>
              </a:rPr>
            </a:br>
            <a:endParaRPr lang="en-US" sz="4000" b="1" dirty="0">
              <a:solidFill>
                <a:srgbClr val="FFFF00"/>
              </a:solidFill>
            </a:endParaRPr>
          </a:p>
        </p:txBody>
      </p:sp>
      <p:sp>
        <p:nvSpPr>
          <p:cNvPr id="98307" name="Rectangle 3"/>
          <p:cNvSpPr>
            <a:spLocks noGrp="1" noChangeArrowheads="1"/>
          </p:cNvSpPr>
          <p:nvPr>
            <p:ph type="body" idx="1"/>
          </p:nvPr>
        </p:nvSpPr>
        <p:spPr>
          <a:xfrm>
            <a:off x="609600" y="2347303"/>
            <a:ext cx="3048000" cy="4525963"/>
          </a:xfrm>
          <a:noFill/>
        </p:spPr>
        <p:txBody>
          <a:bodyPr lIns="92075" tIns="46038" rIns="92075" bIns="46038"/>
          <a:lstStyle/>
          <a:p>
            <a:pPr eaLnBrk="1" hangingPunct="1"/>
            <a:r>
              <a:rPr lang="en-US" sz="3600" dirty="0">
                <a:solidFill>
                  <a:schemeClr val="bg2">
                    <a:lumMod val="20000"/>
                    <a:lumOff val="80000"/>
                  </a:schemeClr>
                </a:solidFill>
              </a:rPr>
              <a:t>House flies</a:t>
            </a:r>
          </a:p>
          <a:p>
            <a:pPr eaLnBrk="1" hangingPunct="1"/>
            <a:r>
              <a:rPr lang="en-US" sz="3600" dirty="0">
                <a:solidFill>
                  <a:schemeClr val="bg2">
                    <a:lumMod val="20000"/>
                    <a:lumOff val="80000"/>
                  </a:schemeClr>
                </a:solidFill>
              </a:rPr>
              <a:t>Blow flies</a:t>
            </a:r>
          </a:p>
          <a:p>
            <a:pPr eaLnBrk="1" hangingPunct="1"/>
            <a:r>
              <a:rPr lang="en-US" sz="3600" dirty="0">
                <a:solidFill>
                  <a:schemeClr val="bg2">
                    <a:lumMod val="20000"/>
                    <a:lumOff val="80000"/>
                  </a:schemeClr>
                </a:solidFill>
              </a:rPr>
              <a:t>Flesh flies</a:t>
            </a:r>
          </a:p>
          <a:p>
            <a:pPr eaLnBrk="1" hangingPunct="1"/>
            <a:r>
              <a:rPr lang="en-US" sz="3600" dirty="0">
                <a:solidFill>
                  <a:schemeClr val="bg2">
                    <a:lumMod val="20000"/>
                    <a:lumOff val="80000"/>
                  </a:schemeClr>
                </a:solidFill>
              </a:rPr>
              <a:t>Drain flies</a:t>
            </a:r>
          </a:p>
          <a:p>
            <a:pPr eaLnBrk="1" hangingPunct="1"/>
            <a:r>
              <a:rPr lang="en-US" sz="3600" dirty="0">
                <a:solidFill>
                  <a:schemeClr val="bg2">
                    <a:lumMod val="20000"/>
                    <a:lumOff val="80000"/>
                  </a:schemeClr>
                </a:solidFill>
              </a:rPr>
              <a:t>Lots of </a:t>
            </a:r>
            <a:br>
              <a:rPr lang="en-US" sz="3600" dirty="0">
                <a:solidFill>
                  <a:schemeClr val="bg2">
                    <a:lumMod val="20000"/>
                    <a:lumOff val="80000"/>
                  </a:schemeClr>
                </a:solidFill>
              </a:rPr>
            </a:br>
            <a:r>
              <a:rPr lang="en-US" sz="3600" dirty="0">
                <a:solidFill>
                  <a:schemeClr val="bg2">
                    <a:lumMod val="20000"/>
                    <a:lumOff val="80000"/>
                  </a:schemeClr>
                </a:solidFill>
              </a:rPr>
              <a:t>other flies</a:t>
            </a:r>
          </a:p>
        </p:txBody>
      </p:sp>
      <p:sp>
        <p:nvSpPr>
          <p:cNvPr id="2" name="Rectangle 1"/>
          <p:cNvSpPr/>
          <p:nvPr/>
        </p:nvSpPr>
        <p:spPr>
          <a:xfrm>
            <a:off x="4343400" y="762000"/>
            <a:ext cx="4572000" cy="5509200"/>
          </a:xfrm>
          <a:prstGeom prst="rect">
            <a:avLst/>
          </a:prstGeom>
        </p:spPr>
        <p:txBody>
          <a:bodyPr>
            <a:spAutoFit/>
          </a:bodyPr>
          <a:lstStyle/>
          <a:p>
            <a:pPr marL="457200" indent="-457200">
              <a:buFont typeface="Arial" panose="020B0604020202020204" pitchFamily="34" charset="0"/>
              <a:buChar char="•"/>
            </a:pPr>
            <a:r>
              <a:rPr lang="en-US" sz="3200" dirty="0">
                <a:solidFill>
                  <a:srgbClr val="FFFF00"/>
                </a:solidFill>
                <a:latin typeface="Calibri" panose="020F0502020204030204" pitchFamily="34" charset="0"/>
              </a:rPr>
              <a:t>Breed in filthy matter (manure, garbage, cadavers, etc.) </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Considered pests because </a:t>
            </a:r>
          </a:p>
          <a:p>
            <a:pPr marL="914400" lvl="1" indent="-457200">
              <a:buFont typeface="Wingdings" panose="05000000000000000000" pitchFamily="2" charset="2"/>
              <a:buChar char="Ø"/>
            </a:pPr>
            <a:r>
              <a:rPr lang="en-US" sz="3200" dirty="0">
                <a:solidFill>
                  <a:srgbClr val="FFFF00"/>
                </a:solidFill>
                <a:latin typeface="Calibri" panose="020F0502020204030204" pitchFamily="34" charset="0"/>
              </a:rPr>
              <a:t>nuisance insects </a:t>
            </a:r>
          </a:p>
          <a:p>
            <a:pPr marL="914400" lvl="1" indent="-457200">
              <a:buFont typeface="Wingdings" panose="05000000000000000000" pitchFamily="2" charset="2"/>
              <a:buChar char="Ø"/>
            </a:pPr>
            <a:r>
              <a:rPr lang="en-US" sz="3200" dirty="0">
                <a:solidFill>
                  <a:srgbClr val="FFFF00"/>
                </a:solidFill>
                <a:latin typeface="Calibri" panose="020F0502020204030204" pitchFamily="34" charset="0"/>
              </a:rPr>
              <a:t>contaminate food and other surfaces</a:t>
            </a:r>
          </a:p>
          <a:p>
            <a:pPr marL="914400" lvl="1" indent="-457200">
              <a:buFont typeface="Wingdings" panose="05000000000000000000" pitchFamily="2" charset="2"/>
              <a:buChar char="Ø"/>
            </a:pPr>
            <a:r>
              <a:rPr lang="en-US" sz="3200" dirty="0">
                <a:solidFill>
                  <a:srgbClr val="FFFF00"/>
                </a:solidFill>
                <a:latin typeface="Calibri" panose="020F0502020204030204" pitchFamily="34" charset="0"/>
              </a:rPr>
              <a:t>disease vectors – carry and spread  pathogens</a:t>
            </a:r>
          </a:p>
        </p:txBody>
      </p:sp>
      <p:pic>
        <p:nvPicPr>
          <p:cNvPr id="5" name="Picture 2" descr="http://bugguide.net/images/cache/TK5KAK4K6KAQ108QC08QC0EQ9KGKOK7KVK7KY0GKCK4KTK9Q304Q6KKKUKGQ2KLKA0SKCKIKBKBQAKUQ1KVQ1KX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46" y="228600"/>
            <a:ext cx="2384514" cy="1451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8828" y="207818"/>
            <a:ext cx="2516869" cy="461665"/>
          </a:xfrm>
          <a:prstGeom prst="rect">
            <a:avLst/>
          </a:prstGeom>
        </p:spPr>
        <p:txBody>
          <a:bodyPr wrap="square">
            <a:spAutoFit/>
          </a:bodyPr>
          <a:lstStyle/>
          <a:p>
            <a:r>
              <a:rPr lang="en-US" sz="800" dirty="0">
                <a:solidFill>
                  <a:schemeClr val="tx1">
                    <a:lumMod val="65000"/>
                  </a:schemeClr>
                </a:solidFill>
                <a:latin typeface="Calibri" panose="020F0502020204030204" pitchFamily="34" charset="0"/>
              </a:rPr>
              <a:t>http://bugguide.net/images/cache/TK5KAK4K6KAQ108QC08QC0EQ9KGKOK7KVK7KY0GKCK4KTK9Q304Q6KKKUKGQ2KLKA0SKCKIKBKBQAKUQ1KVQ1KXK.jpg</a:t>
            </a:r>
          </a:p>
        </p:txBody>
      </p:sp>
    </p:spTree>
    <p:extLst>
      <p:ext uri="{BB962C8B-B14F-4D97-AF65-F5344CB8AC3E}">
        <p14:creationId xmlns:p14="http://schemas.microsoft.com/office/powerpoint/2010/main" val="24603688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421509" y="533400"/>
            <a:ext cx="8229600" cy="457200"/>
          </a:xfrm>
          <a:noFill/>
        </p:spPr>
        <p:txBody>
          <a:bodyPr lIns="92075" tIns="46038" rIns="92075" bIns="46038">
            <a:normAutofit fontScale="90000"/>
          </a:bodyPr>
          <a:lstStyle/>
          <a:p>
            <a:pPr algn="l" eaLnBrk="1" hangingPunct="1"/>
            <a:r>
              <a:rPr lang="en-US" sz="4000" b="1" dirty="0">
                <a:solidFill>
                  <a:srgbClr val="FFFF00"/>
                </a:solidFill>
              </a:rPr>
              <a:t>Mice &amp; rats</a:t>
            </a:r>
            <a:br>
              <a:rPr lang="en-US" sz="4000" b="1" dirty="0">
                <a:solidFill>
                  <a:srgbClr val="FFFF00"/>
                </a:solidFill>
              </a:rPr>
            </a:br>
            <a:endParaRPr lang="en-US" sz="4000" b="1" dirty="0">
              <a:solidFill>
                <a:srgbClr val="FFFF00"/>
              </a:solidFill>
            </a:endParaRPr>
          </a:p>
        </p:txBody>
      </p:sp>
      <p:sp>
        <p:nvSpPr>
          <p:cNvPr id="2" name="Rectangle 1"/>
          <p:cNvSpPr/>
          <p:nvPr/>
        </p:nvSpPr>
        <p:spPr>
          <a:xfrm>
            <a:off x="4343400" y="762000"/>
            <a:ext cx="4572000" cy="5509200"/>
          </a:xfrm>
          <a:prstGeom prst="rect">
            <a:avLst/>
          </a:prstGeom>
        </p:spPr>
        <p:txBody>
          <a:bodyPr>
            <a:spAutoFit/>
          </a:bodyPr>
          <a:lstStyle/>
          <a:p>
            <a:pPr marL="457200" indent="-457200">
              <a:buFont typeface="Arial" panose="020B0604020202020204" pitchFamily="34" charset="0"/>
              <a:buChar char="•"/>
            </a:pPr>
            <a:r>
              <a:rPr lang="en-US" sz="3200" dirty="0">
                <a:solidFill>
                  <a:srgbClr val="FFFF00"/>
                </a:solidFill>
                <a:latin typeface="Calibri" panose="020F0502020204030204" pitchFamily="34" charset="0"/>
              </a:rPr>
              <a:t>Destroy food and structures</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Can spread allergies and asthma</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Can lead to school closures</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Students can eat rodent baits leading to hospitalization</a:t>
            </a:r>
          </a:p>
          <a:p>
            <a:pPr marL="457200" indent="-457200">
              <a:buFont typeface="Arial" panose="020B0604020202020204" pitchFamily="34" charset="0"/>
              <a:buChar char="•"/>
            </a:pPr>
            <a:r>
              <a:rPr lang="en-US" sz="3200" dirty="0">
                <a:solidFill>
                  <a:srgbClr val="FFFF00"/>
                </a:solidFill>
                <a:latin typeface="Calibri" panose="020F0502020204030204" pitchFamily="34" charset="0"/>
              </a:rPr>
              <a:t>Can contaminate food and other surfaces</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042350"/>
            <a:ext cx="2987119" cy="2228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219" y="762000"/>
            <a:ext cx="4114800"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513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61" name="Picture 9" descr="honey%20bee%20swarm%20-%20OH"/>
          <p:cNvPicPr>
            <a:picLocks noChangeAspect="1" noChangeArrowheads="1"/>
          </p:cNvPicPr>
          <p:nvPr/>
        </p:nvPicPr>
        <p:blipFill>
          <a:blip r:embed="rId3" cstate="screen"/>
          <a:srcRect/>
          <a:stretch>
            <a:fillRect/>
          </a:stretch>
        </p:blipFill>
        <p:spPr bwMode="auto">
          <a:xfrm>
            <a:off x="6298406" y="427902"/>
            <a:ext cx="2438400" cy="3657600"/>
          </a:xfrm>
          <a:prstGeom prst="rect">
            <a:avLst/>
          </a:prstGeom>
          <a:ln>
            <a:noFill/>
          </a:ln>
          <a:effectLst>
            <a:softEdge rad="112500"/>
          </a:effectLst>
        </p:spPr>
      </p:pic>
      <p:pic>
        <p:nvPicPr>
          <p:cNvPr id="7" name="Picture 6" descr="juvenile western widow.jpg"/>
          <p:cNvPicPr>
            <a:picLocks noChangeAspect="1"/>
          </p:cNvPicPr>
          <p:nvPr/>
        </p:nvPicPr>
        <p:blipFill>
          <a:blip r:embed="rId4" cstate="screen"/>
          <a:srcRect/>
          <a:stretch>
            <a:fillRect/>
          </a:stretch>
        </p:blipFill>
        <p:spPr>
          <a:xfrm>
            <a:off x="221081" y="3549150"/>
            <a:ext cx="2141119" cy="3129328"/>
          </a:xfrm>
          <a:prstGeom prst="rect">
            <a:avLst/>
          </a:prstGeom>
          <a:ln>
            <a:noFill/>
          </a:ln>
          <a:effectLst>
            <a:softEdge rad="112500"/>
          </a:effectLst>
        </p:spPr>
      </p:pic>
      <p:pic>
        <p:nvPicPr>
          <p:cNvPr id="10" name="Picture 9" descr="Brown Spider.tif"/>
          <p:cNvPicPr>
            <a:picLocks noChangeAspect="1"/>
          </p:cNvPicPr>
          <p:nvPr/>
        </p:nvPicPr>
        <p:blipFill>
          <a:blip r:embed="rId5" cstate="screen"/>
          <a:srcRect/>
          <a:stretch>
            <a:fillRect/>
          </a:stretch>
        </p:blipFill>
        <p:spPr>
          <a:xfrm>
            <a:off x="3160712" y="1996275"/>
            <a:ext cx="2819400" cy="2126916"/>
          </a:xfrm>
          <a:prstGeom prst="rect">
            <a:avLst/>
          </a:prstGeom>
          <a:ln>
            <a:noFill/>
          </a:ln>
          <a:effectLst>
            <a:softEdge rad="112500"/>
          </a:effectLst>
        </p:spPr>
      </p:pic>
      <p:pic>
        <p:nvPicPr>
          <p:cNvPr id="8" name="Picture 6" descr="http://www.pestcontrolcanada.com/INSECTS/bedbug_main.jpg"/>
          <p:cNvPicPr>
            <a:picLocks noChangeAspect="1" noChangeArrowheads="1"/>
          </p:cNvPicPr>
          <p:nvPr/>
        </p:nvPicPr>
        <p:blipFill>
          <a:blip r:embed="rId6" cstate="screen"/>
          <a:srcRect/>
          <a:stretch>
            <a:fillRect/>
          </a:stretch>
        </p:blipFill>
        <p:spPr bwMode="auto">
          <a:xfrm>
            <a:off x="6400800" y="4134220"/>
            <a:ext cx="2590800" cy="2590800"/>
          </a:xfrm>
          <a:prstGeom prst="rect">
            <a:avLst/>
          </a:prstGeom>
          <a:ln w="38100" cap="flat" cmpd="sng" algn="ctr">
            <a:noFill/>
            <a:prstDash val="solid"/>
            <a:miter lim="800000"/>
            <a:headEnd/>
            <a:tailEnd/>
          </a:ln>
          <a:effectLst>
            <a:softEdge rad="112500"/>
          </a:effectLst>
        </p:spPr>
        <p:style>
          <a:lnRef idx="3">
            <a:schemeClr val="lt1"/>
          </a:lnRef>
          <a:fillRef idx="1">
            <a:schemeClr val="dk1"/>
          </a:fillRef>
          <a:effectRef idx="1">
            <a:schemeClr val="dk1"/>
          </a:effectRef>
          <a:fontRef idx="minor">
            <a:schemeClr val="lt1"/>
          </a:fontRef>
        </p:style>
      </p:pic>
      <p:pic>
        <p:nvPicPr>
          <p:cNvPr id="12" name="Picture 12" descr="http://www.thekidswindow.co.uk/images/CMScontent/Image/mice_5638.jpg"/>
          <p:cNvPicPr>
            <a:picLocks noChangeAspect="1" noChangeArrowheads="1"/>
          </p:cNvPicPr>
          <p:nvPr/>
        </p:nvPicPr>
        <p:blipFill>
          <a:blip r:embed="rId7" cstate="screen"/>
          <a:srcRect/>
          <a:stretch>
            <a:fillRect/>
          </a:stretch>
        </p:blipFill>
        <p:spPr bwMode="auto">
          <a:xfrm>
            <a:off x="1912964" y="4263225"/>
            <a:ext cx="3124200" cy="2228345"/>
          </a:xfrm>
          <a:prstGeom prst="rect">
            <a:avLst/>
          </a:prstGeom>
          <a:ln>
            <a:noFill/>
          </a:ln>
          <a:effectLst>
            <a:softEdge rad="112500"/>
          </a:effectLst>
        </p:spPr>
      </p:pic>
      <p:pic>
        <p:nvPicPr>
          <p:cNvPr id="14" name="Picture 6" descr="Female bark scorpion"/>
          <p:cNvPicPr>
            <a:picLocks noChangeAspect="1" noChangeArrowheads="1"/>
          </p:cNvPicPr>
          <p:nvPr/>
        </p:nvPicPr>
        <p:blipFill>
          <a:blip r:embed="rId8" cstate="screen"/>
          <a:srcRect/>
          <a:stretch>
            <a:fillRect/>
          </a:stretch>
        </p:blipFill>
        <p:spPr bwMode="auto">
          <a:xfrm>
            <a:off x="381000" y="1323723"/>
            <a:ext cx="3022600" cy="2266950"/>
          </a:xfrm>
          <a:prstGeom prst="rect">
            <a:avLst/>
          </a:prstGeom>
          <a:ln>
            <a:noFill/>
          </a:ln>
          <a:effectLst>
            <a:softEdge rad="112500"/>
          </a:effectLst>
        </p:spPr>
      </p:pic>
      <p:sp>
        <p:nvSpPr>
          <p:cNvPr id="15" name="Rectangle 2"/>
          <p:cNvSpPr txBox="1">
            <a:spLocks noRot="1" noChangeArrowheads="1"/>
          </p:cNvSpPr>
          <p:nvPr/>
        </p:nvSpPr>
        <p:spPr>
          <a:xfrm>
            <a:off x="268287" y="410881"/>
            <a:ext cx="8229600" cy="457200"/>
          </a:xfrm>
          <a:prstGeom prst="rect">
            <a:avLst/>
          </a:prstGeom>
          <a:noFill/>
        </p:spPr>
        <p:txBody>
          <a:bodyPr lIns="92075" tIns="46038" rIns="92075" bIns="46038">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3600" b="1" kern="0" dirty="0">
                <a:solidFill>
                  <a:srgbClr val="FFFF00"/>
                </a:solidFill>
                <a:latin typeface="Calibri" panose="020F0502020204030204" pitchFamily="34" charset="0"/>
              </a:rPr>
              <a:t>Many other pests</a:t>
            </a:r>
            <a:br>
              <a:rPr lang="en-US" sz="3600" b="1" kern="0" dirty="0">
                <a:solidFill>
                  <a:srgbClr val="FFFF00"/>
                </a:solidFill>
                <a:latin typeface="Calibri" panose="020F0502020204030204" pitchFamily="34" charset="0"/>
              </a:rPr>
            </a:br>
            <a:endParaRPr lang="en-US" sz="3600" b="1" kern="0" dirty="0">
              <a:solidFill>
                <a:srgbClr val="FFFF00"/>
              </a:solidFill>
              <a:latin typeface="Calibri" panose="020F0502020204030204" pitchFamily="34" charset="0"/>
            </a:endParaRPr>
          </a:p>
        </p:txBody>
      </p:sp>
      <p:pic>
        <p:nvPicPr>
          <p:cNvPr id="16" name="Picture 15" descr="mosquito"/>
          <p:cNvPicPr>
            <a:picLocks noChangeAspect="1" noChangeArrowheads="1"/>
          </p:cNvPicPr>
          <p:nvPr/>
        </p:nvPicPr>
        <p:blipFill>
          <a:blip r:embed="rId9" cstate="screen"/>
          <a:srcRect/>
          <a:stretch>
            <a:fillRect/>
          </a:stretch>
        </p:blipFill>
        <p:spPr bwMode="auto">
          <a:xfrm>
            <a:off x="4171950" y="3976255"/>
            <a:ext cx="2286000" cy="1812823"/>
          </a:xfrm>
          <a:prstGeom prst="rect">
            <a:avLst/>
          </a:prstGeom>
          <a:ln>
            <a:noFill/>
          </a:ln>
          <a:effectLst>
            <a:softEdge rad="112500"/>
          </a:effectLst>
        </p:spPr>
      </p:pic>
      <p:pic>
        <p:nvPicPr>
          <p:cNvPr id="17"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3087" y="235527"/>
            <a:ext cx="1597025" cy="18716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8841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304800" y="152400"/>
            <a:ext cx="8153400" cy="609600"/>
          </a:xfrm>
        </p:spPr>
        <p:txBody>
          <a:bodyPr>
            <a:normAutofit fontScale="90000"/>
          </a:bodyPr>
          <a:lstStyle/>
          <a:p>
            <a:pPr eaLnBrk="1" hangingPunct="1">
              <a:defRPr/>
            </a:pPr>
            <a:r>
              <a:rPr lang="en-US" sz="4000" b="1" dirty="0">
                <a:solidFill>
                  <a:srgbClr val="FFFF00"/>
                </a:solidFill>
                <a:effectLst/>
              </a:rPr>
              <a:t> Panic pest number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0703" y="2743200"/>
            <a:ext cx="6172200" cy="4114800"/>
          </a:xfrm>
          <a:prstGeom prst="rect">
            <a:avLst/>
          </a:prstGeom>
          <a:ln>
            <a:noFill/>
          </a:ln>
          <a:effectLst>
            <a:softEdge rad="112500"/>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4775" b="9417"/>
          <a:stretch/>
        </p:blipFill>
        <p:spPr>
          <a:xfrm>
            <a:off x="1" y="808343"/>
            <a:ext cx="5334000" cy="3382657"/>
          </a:xfrm>
          <a:prstGeom prst="rect">
            <a:avLst/>
          </a:prstGeom>
          <a:ln>
            <a:noFill/>
          </a:ln>
          <a:effectLst>
            <a:softEdge rad="112500"/>
          </a:effectLst>
        </p:spPr>
      </p:pic>
    </p:spTree>
    <p:extLst>
      <p:ext uri="{BB962C8B-B14F-4D97-AF65-F5344CB8AC3E}">
        <p14:creationId xmlns:p14="http://schemas.microsoft.com/office/powerpoint/2010/main" val="142490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5" descr="headlice140606_228x2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8" y="0"/>
            <a:ext cx="6375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6"/>
          <p:cNvSpPr>
            <a:spLocks noChangeArrowheads="1"/>
          </p:cNvSpPr>
          <p:nvPr/>
        </p:nvSpPr>
        <p:spPr bwMode="auto">
          <a:xfrm>
            <a:off x="6172200" y="1295747"/>
            <a:ext cx="2215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p>
            <a:pPr eaLnBrk="1" hangingPunct="1"/>
            <a:r>
              <a:rPr lang="en-US" sz="3200" b="1" cap="all" dirty="0">
                <a:solidFill>
                  <a:srgbClr val="FFFF00"/>
                </a:solidFill>
                <a:latin typeface="Calibri" panose="020F0502020204030204" pitchFamily="34" charset="0"/>
              </a:rPr>
              <a:t>Panic pest </a:t>
            </a:r>
            <a:br>
              <a:rPr lang="en-US" sz="3200" b="1" cap="all" dirty="0">
                <a:solidFill>
                  <a:srgbClr val="FFFF00"/>
                </a:solidFill>
                <a:latin typeface="Calibri" panose="020F0502020204030204" pitchFamily="34" charset="0"/>
              </a:rPr>
            </a:br>
            <a:r>
              <a:rPr lang="en-US" sz="3200" b="1" cap="all" dirty="0">
                <a:solidFill>
                  <a:srgbClr val="FFFF00"/>
                </a:solidFill>
                <a:latin typeface="Calibri" panose="020F0502020204030204" pitchFamily="34" charset="0"/>
              </a:rPr>
              <a:t>number 2</a:t>
            </a:r>
          </a:p>
        </p:txBody>
      </p:sp>
      <p:pic>
        <p:nvPicPr>
          <p:cNvPr id="129028" name="Picture 6" descr="headlice"/>
          <p:cNvPicPr>
            <a:picLocks noChangeAspect="1" noChangeArrowheads="1"/>
          </p:cNvPicPr>
          <p:nvPr/>
        </p:nvPicPr>
        <p:blipFill>
          <a:blip r:embed="rId4" cstate="screen">
            <a:lum bright="10000"/>
          </a:blip>
          <a:srcRect/>
          <a:stretch>
            <a:fillRect/>
          </a:stretch>
        </p:blipFill>
        <p:spPr bwMode="auto">
          <a:xfrm>
            <a:off x="609600" y="4038600"/>
            <a:ext cx="2743200" cy="2563813"/>
          </a:xfrm>
          <a:prstGeom prst="rect">
            <a:avLst/>
          </a:prstGeom>
          <a:ln>
            <a:noFill/>
          </a:ln>
          <a:effectLst>
            <a:softEdge rad="112500"/>
          </a:effectLst>
        </p:spPr>
      </p:pic>
      <p:pic>
        <p:nvPicPr>
          <p:cNvPr id="129029" name="Picture 17" descr="louses"/>
          <p:cNvPicPr>
            <a:picLocks noChangeAspect="1" noChangeArrowheads="1"/>
          </p:cNvPicPr>
          <p:nvPr/>
        </p:nvPicPr>
        <p:blipFill>
          <a:blip r:embed="rId5" cstate="screen"/>
          <a:srcRect/>
          <a:stretch>
            <a:fillRect/>
          </a:stretch>
        </p:blipFill>
        <p:spPr bwMode="auto">
          <a:xfrm>
            <a:off x="685800" y="381000"/>
            <a:ext cx="2420938" cy="3497263"/>
          </a:xfrm>
          <a:prstGeom prst="rect">
            <a:avLst/>
          </a:prstGeom>
          <a:ln>
            <a:noFill/>
          </a:ln>
          <a:effectLst>
            <a:softEdge rad="112500"/>
          </a:effectLst>
        </p:spPr>
      </p:pic>
      <p:pic>
        <p:nvPicPr>
          <p:cNvPr id="129030" name="Picture 16" descr="headlice"/>
          <p:cNvPicPr>
            <a:picLocks noChangeAspect="1" noChangeArrowheads="1"/>
          </p:cNvPicPr>
          <p:nvPr/>
        </p:nvPicPr>
        <p:blipFill>
          <a:blip r:embed="rId6" cstate="screen"/>
          <a:srcRect/>
          <a:stretch>
            <a:fillRect/>
          </a:stretch>
        </p:blipFill>
        <p:spPr bwMode="auto">
          <a:xfrm>
            <a:off x="6858000" y="3505200"/>
            <a:ext cx="2057400" cy="1447800"/>
          </a:xfrm>
          <a:prstGeom prst="rect">
            <a:avLst/>
          </a:prstGeom>
          <a:ln>
            <a:noFill/>
          </a:ln>
          <a:effectLst>
            <a:softEdge rad="112500"/>
          </a:effectLst>
        </p:spPr>
      </p:pic>
    </p:spTree>
    <p:extLst>
      <p:ext uri="{BB962C8B-B14F-4D97-AF65-F5344CB8AC3E}">
        <p14:creationId xmlns:p14="http://schemas.microsoft.com/office/powerpoint/2010/main" val="24417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img.thrfun.com/img/002/067/cockroach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214" y="909278"/>
            <a:ext cx="3886200" cy="5714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2829" y="6393445"/>
            <a:ext cx="4572000" cy="230832"/>
          </a:xfrm>
          <a:prstGeom prst="rect">
            <a:avLst/>
          </a:prstGeom>
        </p:spPr>
        <p:txBody>
          <a:bodyPr>
            <a:spAutoFit/>
          </a:bodyPr>
          <a:lstStyle/>
          <a:p>
            <a:r>
              <a:rPr lang="en-US" sz="900" dirty="0">
                <a:latin typeface="Calibri" panose="020F0502020204030204" pitchFamily="34" charset="0"/>
              </a:rPr>
              <a:t>http://www.midwesthiphopsummit.com/wp-content/uploads/2013/07/kill-cockroach.jpg</a:t>
            </a:r>
          </a:p>
        </p:txBody>
      </p:sp>
      <p:sp>
        <p:nvSpPr>
          <p:cNvPr id="4" name="Rectangle 26"/>
          <p:cNvSpPr>
            <a:spLocks noChangeArrowheads="1"/>
          </p:cNvSpPr>
          <p:nvPr/>
        </p:nvSpPr>
        <p:spPr bwMode="auto">
          <a:xfrm>
            <a:off x="1829141" y="88612"/>
            <a:ext cx="5616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p>
            <a:pPr eaLnBrk="1" hangingPunct="1"/>
            <a:r>
              <a:rPr lang="en-US" sz="3200" b="1" cap="all" dirty="0">
                <a:solidFill>
                  <a:srgbClr val="FFFF00"/>
                </a:solidFill>
                <a:latin typeface="Calibri" panose="020F0502020204030204" pitchFamily="34" charset="0"/>
              </a:rPr>
              <a:t>Pest control /management</a:t>
            </a:r>
          </a:p>
        </p:txBody>
      </p:sp>
    </p:spTree>
    <p:extLst>
      <p:ext uri="{BB962C8B-B14F-4D97-AF65-F5344CB8AC3E}">
        <p14:creationId xmlns:p14="http://schemas.microsoft.com/office/powerpoint/2010/main" val="1153435345"/>
      </p:ext>
    </p:extLst>
  </p:cSld>
  <p:clrMapOvr>
    <a:masterClrMapping/>
  </p:clrMapOvr>
  <p:transition spd="med">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304800"/>
            <a:ext cx="7024688" cy="114300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a:effectLst/>
              </a:rPr>
              <a:t>Possible thoughts about pests…</a:t>
            </a:r>
            <a:endParaRPr lang="en-US" altLang="en-US" sz="4000" b="1" kern="0" cap="none" dirty="0"/>
          </a:p>
        </p:txBody>
      </p:sp>
      <p:pic>
        <p:nvPicPr>
          <p:cNvPr id="2050" name="Picture 2" descr="http://images.hngn.com/data/images/full/69713/inside-out.jpg?w=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91250" cy="40862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7600" y="4114800"/>
            <a:ext cx="1981200" cy="195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9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723"/>
            <a:ext cx="9214900" cy="67452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1073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ccess-consciousness-blog.com/wp-content/uploads/2013/08/use-your-too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619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057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464243" y="1662112"/>
            <a:ext cx="3597942" cy="1752600"/>
          </a:xfrm>
        </p:spPr>
        <p:txBody>
          <a:bodyPr/>
          <a:lstStyle/>
          <a:p>
            <a:pPr eaLnBrk="1" hangingPunct="1"/>
            <a:r>
              <a:rPr lang="en-US" sz="4000" dirty="0">
                <a:latin typeface="Calibri" panose="020F0502020204030204" pitchFamily="34" charset="0"/>
              </a:rPr>
              <a:t>Pests </a:t>
            </a:r>
          </a:p>
          <a:p>
            <a:pPr eaLnBrk="1" hangingPunct="1"/>
            <a:r>
              <a:rPr lang="en-US" sz="4000" dirty="0">
                <a:latin typeface="Calibri" panose="020F0502020204030204" pitchFamily="34" charset="0"/>
              </a:rPr>
              <a:t>can generate </a:t>
            </a:r>
          </a:p>
          <a:p>
            <a:pPr eaLnBrk="1" hangingPunct="1"/>
            <a:r>
              <a:rPr lang="en-US" sz="4000" dirty="0">
                <a:latin typeface="Calibri" panose="020F0502020204030204" pitchFamily="34" charset="0"/>
              </a:rPr>
              <a:t>risks</a:t>
            </a:r>
          </a:p>
        </p:txBody>
      </p:sp>
      <p:sp>
        <p:nvSpPr>
          <p:cNvPr id="7" name="W¥ل云玗İαЂÕØÚáÛ丫:Téxt Plàçèhòlðêr 表¥鷗字㌍_W 2"/>
          <p:cNvSpPr txBox="1">
            <a:spLocks/>
          </p:cNvSpPr>
          <p:nvPr/>
        </p:nvSpPr>
        <p:spPr bwMode="auto">
          <a:xfrm>
            <a:off x="338440" y="4291012"/>
            <a:ext cx="4690767" cy="1728788"/>
          </a:xfrm>
          <a:prstGeom prst="rect">
            <a:avLst/>
          </a:prstGeom>
          <a:noFill/>
          <a:ln w="9525">
            <a:noFill/>
            <a:miter lim="800000"/>
            <a:headEnd/>
            <a:tailEnd/>
          </a:ln>
        </p:spPr>
        <p:txBody>
          <a:bodyPr vert="horz" wrap="square" lIns="91440" tIns="91440" rIns="91440" bIns="91440" numCol="1" anchor="b" anchorCtr="0" compatLnSpc="1">
            <a:prstTxWarp prst="textNoShape">
              <a:avLst/>
            </a:prstTxWarp>
            <a:noAutofit/>
          </a:bodyPr>
          <a:lstStyle>
            <a:lvl1pPr marL="0" marR="0" indent="0" algn="l" rtl="0" eaLnBrk="0" fontAlgn="base" latinLnBrk="0" hangingPunct="0">
              <a:spcBef>
                <a:spcPct val="20000"/>
              </a:spcBef>
              <a:spcAft>
                <a:spcPct val="0"/>
              </a:spcAft>
              <a:buFontTx/>
              <a:buNone/>
              <a:defRPr sz="1800" i="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eaLnBrk="1" hangingPunct="1"/>
            <a:endParaRPr lang="en-US" sz="4000" dirty="0">
              <a:solidFill>
                <a:prstClr val="white"/>
              </a:solidFill>
              <a:latin typeface="Calibri" panose="020F0502020204030204" pitchFamily="34" charset="0"/>
            </a:endParaRPr>
          </a:p>
          <a:p>
            <a:pPr eaLnBrk="1" hangingPunct="1"/>
            <a:r>
              <a:rPr lang="en-US" sz="4000" dirty="0">
                <a:solidFill>
                  <a:prstClr val="white"/>
                </a:solidFill>
                <a:latin typeface="Calibri" panose="020F0502020204030204" pitchFamily="34" charset="0"/>
              </a:rPr>
              <a:t>- as can pest management </a:t>
            </a:r>
            <a:br>
              <a:rPr lang="en-US" sz="4000" dirty="0">
                <a:solidFill>
                  <a:prstClr val="white"/>
                </a:solidFill>
                <a:latin typeface="Calibri" panose="020F0502020204030204" pitchFamily="34" charset="0"/>
              </a:rPr>
            </a:br>
            <a:r>
              <a:rPr lang="en-US" sz="4000" dirty="0">
                <a:solidFill>
                  <a:prstClr val="white"/>
                </a:solidFill>
                <a:latin typeface="Calibri" panose="020F0502020204030204" pitchFamily="34" charset="0"/>
              </a:rPr>
              <a:t>	practices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168" y="3810000"/>
            <a:ext cx="538896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50" y="228601"/>
            <a:ext cx="5023317"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28681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p:nvPr>
        </p:nvSpPr>
        <p:spPr>
          <a:xfrm>
            <a:off x="4787762" y="685800"/>
            <a:ext cx="3886200" cy="838200"/>
          </a:xfrm>
        </p:spPr>
        <p:txBody>
          <a:bodyPr>
            <a:normAutofit/>
          </a:bodyPr>
          <a:lstStyle/>
          <a:p>
            <a:r>
              <a:rPr lang="en-US" sz="4400" b="1" dirty="0"/>
              <a:t>What is IPM?</a:t>
            </a:r>
          </a:p>
        </p:txBody>
      </p:sp>
      <p:sp>
        <p:nvSpPr>
          <p:cNvPr id="273410" name="Rectangle 3"/>
          <p:cNvSpPr>
            <a:spLocks noGrp="1" noChangeArrowheads="1"/>
          </p:cNvSpPr>
          <p:nvPr>
            <p:ph type="body" idx="1"/>
          </p:nvPr>
        </p:nvSpPr>
        <p:spPr>
          <a:xfrm>
            <a:off x="381000" y="2133600"/>
            <a:ext cx="8534400" cy="4800600"/>
          </a:xfrm>
        </p:spPr>
        <p:txBody>
          <a:bodyPr/>
          <a:lstStyle/>
          <a:p>
            <a:pPr>
              <a:lnSpc>
                <a:spcPct val="90000"/>
              </a:lnSpc>
              <a:buClr>
                <a:schemeClr val="accent2"/>
              </a:buClr>
              <a:buFont typeface="Arial" charset="0"/>
              <a:buChar char="•"/>
            </a:pPr>
            <a:r>
              <a:rPr lang="en-US" sz="4000" dirty="0">
                <a:solidFill>
                  <a:srgbClr val="FFFFCC"/>
                </a:solidFill>
              </a:rPr>
              <a:t>Focuses on the </a:t>
            </a:r>
            <a:r>
              <a:rPr lang="en-US" sz="4000" b="1" dirty="0">
                <a:solidFill>
                  <a:srgbClr val="FFFFCC"/>
                </a:solidFill>
              </a:rPr>
              <a:t>fundamental</a:t>
            </a:r>
            <a:r>
              <a:rPr lang="en-US" sz="4000" dirty="0">
                <a:solidFill>
                  <a:srgbClr val="FFFFCC"/>
                </a:solidFill>
              </a:rPr>
              <a:t> reason why pests are a problem in the first place</a:t>
            </a:r>
          </a:p>
          <a:p>
            <a:pPr>
              <a:lnSpc>
                <a:spcPct val="90000"/>
              </a:lnSpc>
              <a:buClr>
                <a:schemeClr val="accent2"/>
              </a:buClr>
              <a:buFont typeface="Arial" charset="0"/>
              <a:buChar char="•"/>
            </a:pPr>
            <a:r>
              <a:rPr lang="en-US" sz="4000" dirty="0">
                <a:solidFill>
                  <a:srgbClr val="FFFFCC"/>
                </a:solidFill>
              </a:rPr>
              <a:t>Proactive – monitoring and inspecting is constant</a:t>
            </a:r>
          </a:p>
          <a:p>
            <a:pPr>
              <a:lnSpc>
                <a:spcPct val="90000"/>
              </a:lnSpc>
              <a:buClr>
                <a:schemeClr val="accent2"/>
              </a:buClr>
              <a:buFont typeface="Arial" charset="0"/>
              <a:buChar char="•"/>
            </a:pPr>
            <a:r>
              <a:rPr lang="en-US" sz="4000" dirty="0">
                <a:solidFill>
                  <a:srgbClr val="FFFFCC"/>
                </a:solidFill>
              </a:rPr>
              <a:t>Pesticides are used only when necessary and not as a band aid</a:t>
            </a:r>
          </a:p>
          <a:p>
            <a:pPr marL="0" indent="0">
              <a:lnSpc>
                <a:spcPct val="90000"/>
              </a:lnSpc>
              <a:buClr>
                <a:schemeClr val="accent2"/>
              </a:buClr>
              <a:buNone/>
            </a:pPr>
            <a:endParaRPr lang="en-US" sz="4000" dirty="0">
              <a:solidFill>
                <a:srgbClr val="FFFFCC"/>
              </a:solidFill>
            </a:endParaRPr>
          </a:p>
          <a:p>
            <a:pPr>
              <a:lnSpc>
                <a:spcPct val="90000"/>
              </a:lnSpc>
              <a:buClr>
                <a:schemeClr val="accent2"/>
              </a:buClr>
              <a:buFont typeface="Wingdings" pitchFamily="2" charset="2"/>
              <a:buNone/>
            </a:pPr>
            <a:endParaRPr lang="en-US" sz="4000" dirty="0">
              <a:solidFill>
                <a:srgbClr val="FFFFC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93" y="76200"/>
            <a:ext cx="38592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50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rrowheads="1"/>
          </p:cNvSpPr>
          <p:nvPr>
            <p:ph type="title"/>
          </p:nvPr>
        </p:nvSpPr>
        <p:spPr>
          <a:xfrm>
            <a:off x="457200" y="383752"/>
            <a:ext cx="4419600" cy="1143000"/>
          </a:xfrm>
        </p:spPr>
        <p:txBody>
          <a:bodyPr>
            <a:normAutofit fontScale="90000"/>
          </a:bodyPr>
          <a:lstStyle/>
          <a:p>
            <a:pPr algn="l" eaLnBrk="1" hangingPunct="1"/>
            <a:r>
              <a:rPr lang="en-US" sz="4400" b="1" cap="none" dirty="0">
                <a:solidFill>
                  <a:srgbClr val="FFFF00"/>
                </a:solidFill>
                <a:latin typeface="Calibri" panose="020F0502020204030204" pitchFamily="34" charset="0"/>
              </a:rPr>
              <a:t>IPM = Intelligent</a:t>
            </a:r>
            <a:br>
              <a:rPr lang="en-US" sz="4400" b="1" cap="none" dirty="0">
                <a:solidFill>
                  <a:srgbClr val="FFFF00"/>
                </a:solidFill>
                <a:latin typeface="Calibri" panose="020F0502020204030204" pitchFamily="34" charset="0"/>
              </a:rPr>
            </a:br>
            <a:r>
              <a:rPr lang="en-US" sz="4400" b="1" cap="none" dirty="0">
                <a:solidFill>
                  <a:srgbClr val="FFFF00"/>
                </a:solidFill>
                <a:latin typeface="Calibri" panose="020F0502020204030204" pitchFamily="34" charset="0"/>
              </a:rPr>
              <a:t>Pest Management</a:t>
            </a:r>
          </a:p>
        </p:txBody>
      </p:sp>
      <p:sp>
        <p:nvSpPr>
          <p:cNvPr id="447491" name="Rectangle 3"/>
          <p:cNvSpPr>
            <a:spLocks noGrp="1" noChangeArrowheads="1"/>
          </p:cNvSpPr>
          <p:nvPr>
            <p:ph type="body" sz="half" idx="1"/>
          </p:nvPr>
        </p:nvSpPr>
        <p:spPr>
          <a:xfrm>
            <a:off x="228600" y="2286000"/>
            <a:ext cx="5334000" cy="4756150"/>
          </a:xfrm>
        </p:spPr>
        <p:txBody>
          <a:bodyPr/>
          <a:lstStyle/>
          <a:p>
            <a:pPr eaLnBrk="1" hangingPunct="1">
              <a:buClr>
                <a:schemeClr val="accent6"/>
              </a:buClr>
              <a:defRPr/>
            </a:pPr>
            <a:r>
              <a:rPr lang="en-US" sz="3600" b="1" dirty="0">
                <a:latin typeface="Calibri" panose="020F0502020204030204" pitchFamily="34" charset="0"/>
              </a:rPr>
              <a:t>Promotes environmental</a:t>
            </a:r>
          </a:p>
          <a:p>
            <a:pPr marL="0" indent="0" eaLnBrk="1" hangingPunct="1">
              <a:buClr>
                <a:schemeClr val="accent6"/>
              </a:buClr>
              <a:buNone/>
              <a:defRPr/>
            </a:pPr>
            <a:r>
              <a:rPr lang="en-US" sz="3600" b="1" dirty="0">
                <a:latin typeface="Calibri" panose="020F0502020204030204" pitchFamily="34" charset="0"/>
              </a:rPr>
              <a:t>     health</a:t>
            </a:r>
          </a:p>
          <a:p>
            <a:pPr eaLnBrk="1" hangingPunct="1">
              <a:buClr>
                <a:schemeClr val="accent6"/>
              </a:buClr>
              <a:buFont typeface="Arial" panose="020B0604020202020204" pitchFamily="34" charset="0"/>
              <a:buChar char="•"/>
              <a:defRPr/>
            </a:pPr>
            <a:r>
              <a:rPr lang="en-US" sz="3600" b="1" dirty="0">
                <a:latin typeface="Calibri" panose="020F0502020204030204" pitchFamily="34" charset="0"/>
              </a:rPr>
              <a:t>Works indoors and  outdoors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67503"/>
            <a:ext cx="3313386" cy="2483762"/>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gatewayofhope.files.wordpress.com/2012/12/messy-roo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980"/>
          <a:stretch/>
        </p:blipFill>
        <p:spPr bwMode="auto">
          <a:xfrm>
            <a:off x="5299762" y="3797559"/>
            <a:ext cx="3485010" cy="237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6813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228600" y="381000"/>
            <a:ext cx="5486400" cy="1016000"/>
          </a:xfrm>
        </p:spPr>
        <p:txBody>
          <a:bodyPr/>
          <a:lstStyle/>
          <a:p>
            <a:pPr eaLnBrk="1" hangingPunct="1">
              <a:defRPr/>
            </a:pPr>
            <a:r>
              <a:rPr lang="en-US" sz="4000" b="1" dirty="0">
                <a:solidFill>
                  <a:srgbClr val="FFCCFF"/>
                </a:solidFill>
                <a:effectLst/>
              </a:rPr>
              <a:t> </a:t>
            </a:r>
            <a:r>
              <a:rPr lang="en-US" sz="4000" b="1" dirty="0">
                <a:solidFill>
                  <a:srgbClr val="DF8807"/>
                </a:solidFill>
                <a:effectLst/>
              </a:rPr>
              <a:t>What IPM is </a:t>
            </a:r>
            <a:r>
              <a:rPr lang="en-US" sz="4000" b="1" dirty="0">
                <a:solidFill>
                  <a:srgbClr val="CCFF66"/>
                </a:solidFill>
                <a:effectLst/>
              </a:rPr>
              <a:t>NOT </a:t>
            </a:r>
          </a:p>
        </p:txBody>
      </p:sp>
      <p:sp>
        <p:nvSpPr>
          <p:cNvPr id="444419" name="Rectangle 3"/>
          <p:cNvSpPr>
            <a:spLocks noGrp="1" noChangeArrowheads="1"/>
          </p:cNvSpPr>
          <p:nvPr>
            <p:ph type="body" idx="1"/>
          </p:nvPr>
        </p:nvSpPr>
        <p:spPr>
          <a:xfrm>
            <a:off x="296917" y="1676400"/>
            <a:ext cx="8839200" cy="4800600"/>
          </a:xfrm>
        </p:spPr>
        <p:txBody>
          <a:bodyPr/>
          <a:lstStyle/>
          <a:p>
            <a:pPr eaLnBrk="1" hangingPunct="1">
              <a:lnSpc>
                <a:spcPct val="90000"/>
              </a:lnSpc>
              <a:buClr>
                <a:srgbClr val="CCFF66"/>
              </a:buClr>
              <a:buFont typeface="Arial" pitchFamily="34" charset="0"/>
              <a:buChar char="•"/>
              <a:defRPr/>
            </a:pPr>
            <a:r>
              <a:rPr lang="en-US" sz="3700" dirty="0">
                <a:solidFill>
                  <a:srgbClr val="E3FFAB"/>
                </a:solidFill>
              </a:rPr>
              <a:t>An “out of sight, out of mind” contractual function</a:t>
            </a:r>
          </a:p>
          <a:p>
            <a:pPr eaLnBrk="1" hangingPunct="1">
              <a:lnSpc>
                <a:spcPct val="90000"/>
              </a:lnSpc>
              <a:buClr>
                <a:srgbClr val="CCFF66"/>
              </a:buClr>
              <a:buFont typeface="Arial" pitchFamily="34" charset="0"/>
              <a:buChar char="•"/>
              <a:defRPr/>
            </a:pPr>
            <a:r>
              <a:rPr lang="en-US" sz="3700" dirty="0">
                <a:solidFill>
                  <a:srgbClr val="E3FFAB"/>
                </a:solidFill>
                <a:cs typeface="Times New Roman" pitchFamily="18" charset="0"/>
              </a:rPr>
              <a:t>A no chemical pesticide option</a:t>
            </a:r>
            <a:endParaRPr lang="en-US" sz="3700" dirty="0">
              <a:solidFill>
                <a:srgbClr val="CCFF66"/>
              </a:solidFill>
            </a:endParaRPr>
          </a:p>
          <a:p>
            <a:pPr eaLnBrk="1" hangingPunct="1">
              <a:lnSpc>
                <a:spcPct val="90000"/>
              </a:lnSpc>
              <a:buClr>
                <a:srgbClr val="CCFF66"/>
              </a:buClr>
              <a:buFont typeface="Arial" pitchFamily="34" charset="0"/>
              <a:buChar char="•"/>
              <a:defRPr/>
            </a:pPr>
            <a:r>
              <a:rPr lang="en-US" sz="3700" dirty="0">
                <a:solidFill>
                  <a:srgbClr val="E3FFAB"/>
                </a:solidFill>
                <a:cs typeface="Times New Roman" pitchFamily="18" charset="0"/>
              </a:rPr>
              <a:t>A chemical pesticide program</a:t>
            </a:r>
          </a:p>
          <a:p>
            <a:pPr eaLnBrk="1" hangingPunct="1">
              <a:lnSpc>
                <a:spcPct val="90000"/>
              </a:lnSpc>
              <a:buClr>
                <a:srgbClr val="CCFF66"/>
              </a:buClr>
              <a:buFont typeface="Arial" pitchFamily="34" charset="0"/>
              <a:buChar char="•"/>
              <a:defRPr/>
            </a:pPr>
            <a:r>
              <a:rPr lang="en-US" sz="3700" dirty="0">
                <a:solidFill>
                  <a:srgbClr val="E3FFAB"/>
                </a:solidFill>
                <a:effectLst/>
              </a:rPr>
              <a:t>A job description added to an unwilling or unqualified individual</a:t>
            </a:r>
          </a:p>
          <a:p>
            <a:pPr eaLnBrk="1" hangingPunct="1">
              <a:lnSpc>
                <a:spcPct val="90000"/>
              </a:lnSpc>
              <a:buClr>
                <a:srgbClr val="CCFF66"/>
              </a:buClr>
              <a:buFont typeface="Arial" pitchFamily="34" charset="0"/>
              <a:buChar char="•"/>
              <a:defRPr/>
            </a:pPr>
            <a:r>
              <a:rPr lang="en-US" sz="3700" dirty="0">
                <a:solidFill>
                  <a:srgbClr val="E3FFAB"/>
                </a:solidFill>
                <a:effectLst/>
              </a:rPr>
              <a:t> A “low bid” process</a:t>
            </a:r>
          </a:p>
          <a:p>
            <a:pPr marL="0" indent="0" eaLnBrk="1" hangingPunct="1">
              <a:lnSpc>
                <a:spcPct val="90000"/>
              </a:lnSpc>
              <a:buClr>
                <a:srgbClr val="CCFF66"/>
              </a:buClr>
              <a:buNone/>
              <a:defRPr/>
            </a:pPr>
            <a:endParaRPr lang="en-US" sz="3700" dirty="0">
              <a:solidFill>
                <a:srgbClr val="CCFF66"/>
              </a:solidFill>
              <a:effectLst/>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5105400"/>
            <a:ext cx="14382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7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sz="half" idx="1"/>
          </p:nvPr>
        </p:nvSpPr>
        <p:spPr>
          <a:xfrm>
            <a:off x="381000" y="990600"/>
            <a:ext cx="8305800" cy="4724400"/>
          </a:xfrm>
        </p:spPr>
        <p:txBody>
          <a:bodyPr/>
          <a:lstStyle/>
          <a:p>
            <a:pPr marL="0" indent="0" eaLnBrk="1" hangingPunct="1">
              <a:lnSpc>
                <a:spcPct val="90000"/>
              </a:lnSpc>
              <a:buClr>
                <a:schemeClr val="accent6"/>
              </a:buClr>
              <a:buNone/>
              <a:defRPr/>
            </a:pPr>
            <a:r>
              <a:rPr lang="en-US" sz="3200" dirty="0">
                <a:solidFill>
                  <a:srgbClr val="FFFFCC"/>
                </a:solidFill>
                <a:latin typeface="Calibri" panose="020F0502020204030204" pitchFamily="34" charset="0"/>
                <a:cs typeface="Times New Roman" pitchFamily="18" charset="0"/>
              </a:rPr>
              <a:t>Each environment/situation is different! </a:t>
            </a:r>
          </a:p>
          <a:p>
            <a:pPr marL="0" indent="0" eaLnBrk="1" hangingPunct="1">
              <a:lnSpc>
                <a:spcPct val="90000"/>
              </a:lnSpc>
              <a:buClr>
                <a:schemeClr val="accent6"/>
              </a:buClr>
              <a:buNone/>
              <a:defRPr/>
            </a:pPr>
            <a:r>
              <a:rPr lang="en-US" sz="3200" dirty="0">
                <a:solidFill>
                  <a:srgbClr val="FFFFCC"/>
                </a:solidFill>
                <a:latin typeface="Calibri" panose="020F0502020204030204" pitchFamily="34" charset="0"/>
                <a:cs typeface="Times New Roman" pitchFamily="18" charset="0"/>
              </a:rPr>
              <a:t>But IPM components are similar:</a:t>
            </a:r>
          </a:p>
          <a:p>
            <a:pPr marL="457200" indent="-457200" eaLnBrk="1" hangingPunct="1">
              <a:lnSpc>
                <a:spcPct val="90000"/>
              </a:lnSpc>
              <a:buClr>
                <a:schemeClr val="accent6"/>
              </a:buClr>
              <a:buFont typeface="Arial" pitchFamily="34" charset="0"/>
              <a:buChar char="•"/>
              <a:defRPr/>
            </a:pPr>
            <a:endParaRPr lang="en-US" sz="3200" dirty="0">
              <a:solidFill>
                <a:srgbClr val="FFFFCC"/>
              </a:solidFill>
              <a:latin typeface="Calibri" panose="020F0502020204030204" pitchFamily="34" charset="0"/>
              <a:cs typeface="Times New Roman" pitchFamily="18" charset="0"/>
            </a:endParaRP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Proper identification</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Regular monitoring</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Plan of action</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Education and communication</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Being proactive </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Multiple tactics</a:t>
            </a:r>
          </a:p>
        </p:txBody>
      </p:sp>
      <p:sp>
        <p:nvSpPr>
          <p:cNvPr id="6" name="Rectangle 3"/>
          <p:cNvSpPr>
            <a:spLocks noGrp="1" noChangeArrowheads="1"/>
          </p:cNvSpPr>
          <p:nvPr>
            <p:ph type="title"/>
          </p:nvPr>
        </p:nvSpPr>
        <p:spPr>
          <a:xfrm>
            <a:off x="228600" y="0"/>
            <a:ext cx="3810000" cy="1143000"/>
          </a:xfrm>
        </p:spPr>
        <p:txBody>
          <a:bodyPr>
            <a:normAutofit/>
          </a:bodyPr>
          <a:lstStyle/>
          <a:p>
            <a:pPr eaLnBrk="1" hangingPunct="1"/>
            <a:r>
              <a:rPr lang="en-US" sz="4000" b="1" cap="none" dirty="0">
                <a:solidFill>
                  <a:srgbClr val="FFFF00"/>
                </a:solidFill>
                <a:latin typeface="Calibri" panose="020F0502020204030204" pitchFamily="34" charset="0"/>
              </a:rPr>
              <a:t>IPM components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317" y="2133600"/>
            <a:ext cx="2870545" cy="2152909"/>
          </a:xfrm>
          <a:prstGeom prst="rect">
            <a:avLst/>
          </a:prstGeom>
        </p:spPr>
      </p:pic>
    </p:spTree>
    <p:extLst>
      <p:ext uri="{BB962C8B-B14F-4D97-AF65-F5344CB8AC3E}">
        <p14:creationId xmlns:p14="http://schemas.microsoft.com/office/powerpoint/2010/main" val="9891439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1-1191_IMG"/>
          <p:cNvPicPr>
            <a:picLocks noChangeAspect="1" noChangeArrowheads="1"/>
          </p:cNvPicPr>
          <p:nvPr/>
        </p:nvPicPr>
        <p:blipFill>
          <a:blip r:embed="rId3" cstate="screen"/>
          <a:srcRect/>
          <a:stretch>
            <a:fillRect/>
          </a:stretch>
        </p:blipFill>
        <p:spPr bwMode="auto">
          <a:xfrm>
            <a:off x="5575559" y="248172"/>
            <a:ext cx="3263641" cy="2447731"/>
          </a:xfrm>
          <a:prstGeom prst="rect">
            <a:avLst/>
          </a:prstGeom>
          <a:ln>
            <a:noFill/>
          </a:ln>
          <a:effectLst/>
        </p:spPr>
      </p:pic>
      <p:sp>
        <p:nvSpPr>
          <p:cNvPr id="6" name="Rectangle 4"/>
          <p:cNvSpPr txBox="1">
            <a:spLocks noChangeArrowheads="1"/>
          </p:cNvSpPr>
          <p:nvPr/>
        </p:nvSpPr>
        <p:spPr bwMode="auto">
          <a:xfrm>
            <a:off x="85725" y="1905000"/>
            <a:ext cx="8534400" cy="55054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25000"/>
              </a:spcBef>
              <a:spcAft>
                <a:spcPct val="25000"/>
              </a:spcAft>
              <a:buClr>
                <a:srgbClr val="99FF99"/>
              </a:buClr>
              <a:buFont typeface="Wingdings" pitchFamily="2" charset="2"/>
              <a:buChar char="Ø"/>
              <a:defRPr sz="3200">
                <a:solidFill>
                  <a:srgbClr val="FF99FF"/>
                </a:solidFill>
                <a:latin typeface="+mn-lt"/>
                <a:ea typeface="+mn-ea"/>
                <a:cs typeface="+mn-cs"/>
              </a:defRPr>
            </a:lvl1pPr>
            <a:lvl2pPr marL="742950" indent="-285750" algn="l" rtl="0" eaLnBrk="0" fontAlgn="base" hangingPunct="0">
              <a:spcBef>
                <a:spcPct val="25000"/>
              </a:spcBef>
              <a:spcAft>
                <a:spcPct val="25000"/>
              </a:spcAft>
              <a:buClr>
                <a:srgbClr val="00CCFF"/>
              </a:buClr>
              <a:buFont typeface="Wingdings" pitchFamily="2" charset="2"/>
              <a:buChar char="v"/>
              <a:defRPr sz="2800">
                <a:solidFill>
                  <a:srgbClr val="FFFFCC"/>
                </a:solidFill>
                <a:latin typeface="+mn-lt"/>
              </a:defRPr>
            </a:lvl2pPr>
            <a:lvl3pPr marL="1143000" indent="-228600" algn="l" rtl="0" eaLnBrk="0" fontAlgn="base" hangingPunct="0">
              <a:spcBef>
                <a:spcPct val="25000"/>
              </a:spcBef>
              <a:spcAft>
                <a:spcPct val="25000"/>
              </a:spcAft>
              <a:buClr>
                <a:srgbClr val="FFFF99"/>
              </a:buClr>
              <a:buFont typeface="Wingdings 2" pitchFamily="18" charset="2"/>
              <a:buChar char="³"/>
              <a:defRPr sz="2400">
                <a:solidFill>
                  <a:srgbClr val="99FF99"/>
                </a:solidFill>
                <a:latin typeface="+mn-lt"/>
              </a:defRPr>
            </a:lvl3pPr>
            <a:lvl4pPr marL="1600200" indent="-228600" algn="l" rtl="0" eaLnBrk="0" fontAlgn="base" hangingPunct="0">
              <a:spcBef>
                <a:spcPct val="25000"/>
              </a:spcBef>
              <a:spcAft>
                <a:spcPct val="25000"/>
              </a:spcAft>
              <a:buClr>
                <a:srgbClr val="FF3399"/>
              </a:buClr>
              <a:buChar char="–"/>
              <a:defRPr sz="2000">
                <a:solidFill>
                  <a:schemeClr val="bg1"/>
                </a:solidFill>
                <a:latin typeface="+mn-lt"/>
              </a:defRPr>
            </a:lvl4pPr>
            <a:lvl5pPr marL="2057400" indent="-228600" algn="l" rtl="0" eaLnBrk="0" fontAlgn="base" hangingPunct="0">
              <a:spcBef>
                <a:spcPct val="25000"/>
              </a:spcBef>
              <a:spcAft>
                <a:spcPct val="25000"/>
              </a:spcAft>
              <a:buClr>
                <a:srgbClr val="FF3399"/>
              </a:buClr>
              <a:buChar char="•"/>
              <a:defRPr sz="2000">
                <a:solidFill>
                  <a:schemeClr val="bg1"/>
                </a:solidFill>
                <a:latin typeface="+mn-lt"/>
              </a:defRPr>
            </a:lvl5pPr>
            <a:lvl6pPr marL="2514600" indent="-228600" algn="l" rtl="0" fontAlgn="base">
              <a:spcBef>
                <a:spcPct val="25000"/>
              </a:spcBef>
              <a:spcAft>
                <a:spcPct val="25000"/>
              </a:spcAft>
              <a:buClr>
                <a:srgbClr val="FF3399"/>
              </a:buClr>
              <a:buChar char="•"/>
              <a:defRPr sz="2000">
                <a:solidFill>
                  <a:schemeClr val="bg1"/>
                </a:solidFill>
                <a:latin typeface="+mn-lt"/>
              </a:defRPr>
            </a:lvl6pPr>
            <a:lvl7pPr marL="2971800" indent="-228600" algn="l" rtl="0" fontAlgn="base">
              <a:spcBef>
                <a:spcPct val="25000"/>
              </a:spcBef>
              <a:spcAft>
                <a:spcPct val="25000"/>
              </a:spcAft>
              <a:buClr>
                <a:srgbClr val="FF3399"/>
              </a:buClr>
              <a:buChar char="•"/>
              <a:defRPr sz="2000">
                <a:solidFill>
                  <a:schemeClr val="bg1"/>
                </a:solidFill>
                <a:latin typeface="+mn-lt"/>
              </a:defRPr>
            </a:lvl7pPr>
            <a:lvl8pPr marL="3429000" indent="-228600" algn="l" rtl="0" fontAlgn="base">
              <a:spcBef>
                <a:spcPct val="25000"/>
              </a:spcBef>
              <a:spcAft>
                <a:spcPct val="25000"/>
              </a:spcAft>
              <a:buClr>
                <a:srgbClr val="FF3399"/>
              </a:buClr>
              <a:buChar char="•"/>
              <a:defRPr sz="2000">
                <a:solidFill>
                  <a:schemeClr val="bg1"/>
                </a:solidFill>
                <a:latin typeface="+mn-lt"/>
              </a:defRPr>
            </a:lvl8pPr>
            <a:lvl9pPr marL="3886200" indent="-228600" algn="l" rtl="0" fontAlgn="base">
              <a:spcBef>
                <a:spcPct val="25000"/>
              </a:spcBef>
              <a:spcAft>
                <a:spcPct val="25000"/>
              </a:spcAft>
              <a:buClr>
                <a:srgbClr val="FF3399"/>
              </a:buClr>
              <a:buChar char="•"/>
              <a:defRPr sz="2000">
                <a:solidFill>
                  <a:schemeClr val="bg1"/>
                </a:solidFill>
                <a:latin typeface="+mn-lt"/>
              </a:defRPr>
            </a:lvl9pPr>
          </a:lstStyle>
          <a:p>
            <a:pPr marL="0" indent="0">
              <a:lnSpc>
                <a:spcPct val="115000"/>
              </a:lnSpc>
              <a:buFont typeface="Wingdings" pitchFamily="2" charset="2"/>
              <a:buNone/>
            </a:pPr>
            <a:r>
              <a:rPr lang="en-US" sz="3500" b="1" dirty="0">
                <a:solidFill>
                  <a:schemeClr val="tx1"/>
                </a:solidFill>
                <a:latin typeface="Calibri" panose="020F0502020204030204" pitchFamily="34" charset="0"/>
              </a:rPr>
              <a:t>Proper identification </a:t>
            </a:r>
          </a:p>
          <a:p>
            <a:pPr lvl="1">
              <a:lnSpc>
                <a:spcPct val="115000"/>
              </a:lnSpc>
              <a:buClrTx/>
              <a:buFont typeface="Arial" panose="020B0604020202020204" pitchFamily="34" charset="0"/>
              <a:buChar char="•"/>
            </a:pPr>
            <a:r>
              <a:rPr lang="en-US" dirty="0">
                <a:solidFill>
                  <a:schemeClr val="tx1"/>
                </a:solidFill>
                <a:latin typeface="Calibri" panose="020F0502020204030204" pitchFamily="34" charset="0"/>
              </a:rPr>
              <a:t>What is normal?  What is acceptable?</a:t>
            </a:r>
          </a:p>
          <a:p>
            <a:pPr lvl="1">
              <a:lnSpc>
                <a:spcPct val="115000"/>
              </a:lnSpc>
              <a:buClrTx/>
              <a:buFont typeface="Arial" panose="020B0604020202020204" pitchFamily="34" charset="0"/>
              <a:buChar char="•"/>
            </a:pPr>
            <a:r>
              <a:rPr lang="en-US" dirty="0">
                <a:solidFill>
                  <a:schemeClr val="tx1"/>
                </a:solidFill>
                <a:latin typeface="Calibri" panose="020F0502020204030204" pitchFamily="34" charset="0"/>
              </a:rPr>
              <a:t>Are you sure it is a pest?</a:t>
            </a:r>
          </a:p>
          <a:p>
            <a:pPr lvl="1">
              <a:lnSpc>
                <a:spcPct val="115000"/>
              </a:lnSpc>
              <a:buClrTx/>
              <a:buFont typeface="Arial" panose="020B0604020202020204" pitchFamily="34" charset="0"/>
              <a:buChar char="•"/>
            </a:pPr>
            <a:r>
              <a:rPr lang="en-US" dirty="0">
                <a:solidFill>
                  <a:schemeClr val="tx1"/>
                </a:solidFill>
                <a:latin typeface="Calibri" panose="020F0502020204030204" pitchFamily="34" charset="0"/>
              </a:rPr>
              <a:t>Many problems are a result of                              abiotic factors </a:t>
            </a:r>
            <a:br>
              <a:rPr lang="en-US" dirty="0">
                <a:solidFill>
                  <a:schemeClr val="tx1"/>
                </a:solidFill>
                <a:latin typeface="Calibri" panose="020F0502020204030204" pitchFamily="34" charset="0"/>
              </a:rPr>
            </a:br>
            <a:r>
              <a:rPr lang="en-US" dirty="0">
                <a:solidFill>
                  <a:schemeClr val="tx1"/>
                </a:solidFill>
                <a:latin typeface="Calibri" panose="020F0502020204030204" pitchFamily="34" charset="0"/>
              </a:rPr>
              <a:t>(environment, cultural </a:t>
            </a:r>
            <a:br>
              <a:rPr lang="en-US" dirty="0">
                <a:solidFill>
                  <a:schemeClr val="tx1"/>
                </a:solidFill>
                <a:latin typeface="Calibri" panose="020F0502020204030204" pitchFamily="34" charset="0"/>
              </a:rPr>
            </a:br>
            <a:r>
              <a:rPr lang="en-US" dirty="0">
                <a:solidFill>
                  <a:schemeClr val="tx1"/>
                </a:solidFill>
                <a:latin typeface="Calibri" panose="020F0502020204030204" pitchFamily="34" charset="0"/>
              </a:rPr>
              <a:t>methods, pest-proofing)</a:t>
            </a:r>
          </a:p>
          <a:p>
            <a:pPr eaLnBrk="1" hangingPunct="1">
              <a:lnSpc>
                <a:spcPct val="115000"/>
              </a:lnSpc>
              <a:buFontTx/>
              <a:buNone/>
            </a:pPr>
            <a:endParaRPr lang="en-US" sz="2800" dirty="0">
              <a:solidFill>
                <a:schemeClr val="tx1"/>
              </a:solidFill>
              <a:latin typeface="Calibri" panose="020F050202020403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559" y="3886200"/>
            <a:ext cx="3267842" cy="2801007"/>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Grp="1" noChangeArrowheads="1"/>
          </p:cNvSpPr>
          <p:nvPr>
            <p:ph type="title"/>
          </p:nvPr>
        </p:nvSpPr>
        <p:spPr>
          <a:xfrm>
            <a:off x="228600" y="0"/>
            <a:ext cx="3810000" cy="1143000"/>
          </a:xfrm>
        </p:spPr>
        <p:txBody>
          <a:bodyPr>
            <a:normAutofit/>
          </a:bodyPr>
          <a:lstStyle/>
          <a:p>
            <a:pPr eaLnBrk="1" hangingPunct="1"/>
            <a:r>
              <a:rPr lang="en-US" sz="4000" b="1" cap="none" dirty="0">
                <a:solidFill>
                  <a:srgbClr val="FFFF00"/>
                </a:solidFill>
                <a:latin typeface="Calibri" panose="020F0502020204030204" pitchFamily="34" charset="0"/>
              </a:rPr>
              <a:t>IPM components</a:t>
            </a:r>
          </a:p>
        </p:txBody>
      </p:sp>
    </p:spTree>
    <p:extLst>
      <p:ext uri="{BB962C8B-B14F-4D97-AF65-F5344CB8AC3E}">
        <p14:creationId xmlns:p14="http://schemas.microsoft.com/office/powerpoint/2010/main" val="234779040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533400" y="1331686"/>
            <a:ext cx="840377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Clr>
                <a:schemeClr val="tx2"/>
              </a:buClr>
              <a:buFont typeface="Wingdings" panose="05000000000000000000" pitchFamily="2" charset="2"/>
              <a:buChar char="v"/>
              <a:defRPr sz="3200">
                <a:solidFill>
                  <a:schemeClr val="tx1"/>
                </a:solidFill>
                <a:latin typeface="+mn-lt"/>
                <a:ea typeface="+mn-ea"/>
                <a:cs typeface="+mn-cs"/>
              </a:defRPr>
            </a:lvl1pPr>
            <a:lvl2pPr marL="974725" indent="-403225" algn="l" rtl="0" eaLnBrk="0" fontAlgn="base" hangingPunct="0">
              <a:spcBef>
                <a:spcPct val="20000"/>
              </a:spcBef>
              <a:spcAft>
                <a:spcPct val="0"/>
              </a:spcAft>
              <a:buClr>
                <a:schemeClr val="tx2"/>
              </a:buClr>
              <a:buFont typeface="Wingdings" panose="05000000000000000000" pitchFamily="2" charset="2"/>
              <a:buChar char="v"/>
              <a:defRPr sz="3200">
                <a:solidFill>
                  <a:schemeClr val="tx1"/>
                </a:solidFill>
                <a:latin typeface="+mn-lt"/>
              </a:defRPr>
            </a:lvl2pPr>
            <a:lvl3pPr marL="1431925" indent="-288925" algn="l" rtl="0" eaLnBrk="0" fontAlgn="base" hangingPunct="0">
              <a:spcBef>
                <a:spcPct val="20000"/>
              </a:spcBef>
              <a:spcAft>
                <a:spcPct val="0"/>
              </a:spcAft>
              <a:buClr>
                <a:schemeClr val="tx2"/>
              </a:buClr>
              <a:buFont typeface="Wingdings" panose="05000000000000000000" pitchFamily="2" charset="2"/>
              <a:buChar char="v"/>
              <a:defRPr sz="3200">
                <a:solidFill>
                  <a:schemeClr val="tx1"/>
                </a:solidFill>
                <a:latin typeface="+mn-lt"/>
              </a:defRPr>
            </a:lvl3pPr>
            <a:lvl4pPr marL="1774825" indent="-228600" algn="l" rtl="0" eaLnBrk="0" fontAlgn="base" hangingPunct="0">
              <a:spcBef>
                <a:spcPct val="20000"/>
              </a:spcBef>
              <a:spcAft>
                <a:spcPct val="0"/>
              </a:spcAft>
              <a:buClr>
                <a:schemeClr val="tx2"/>
              </a:buClr>
              <a:buFont typeface="Wingdings" panose="05000000000000000000" pitchFamily="2" charset="2"/>
              <a:buChar char="v"/>
              <a:defRPr sz="3200">
                <a:solidFill>
                  <a:schemeClr val="tx1"/>
                </a:solidFill>
                <a:latin typeface="+mn-lt"/>
              </a:defRPr>
            </a:lvl4pPr>
            <a:lvl5pPr marL="2117725" indent="-228600" algn="l" rtl="0" eaLnBrk="0" fontAlgn="base" hangingPunct="0">
              <a:spcBef>
                <a:spcPct val="20000"/>
              </a:spcBef>
              <a:spcAft>
                <a:spcPct val="0"/>
              </a:spcAft>
              <a:buClr>
                <a:schemeClr val="tx2"/>
              </a:buClr>
              <a:buFont typeface="Wingdings" panose="05000000000000000000" pitchFamily="2" charset="2"/>
              <a:buChar char="v"/>
              <a:defRPr sz="3200">
                <a:solidFill>
                  <a:schemeClr val="tx1"/>
                </a:solidFill>
                <a:latin typeface="+mn-lt"/>
              </a:defRPr>
            </a:lvl5pPr>
            <a:lvl6pPr marL="25749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6pPr>
            <a:lvl7pPr marL="30321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7pPr>
            <a:lvl8pPr marL="34893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8pPr>
            <a:lvl9pPr marL="3946525" indent="-228600" algn="l" rtl="0" fontAlgn="base">
              <a:spcBef>
                <a:spcPct val="20000"/>
              </a:spcBef>
              <a:spcAft>
                <a:spcPct val="0"/>
              </a:spcAft>
              <a:buClr>
                <a:schemeClr val="tx2"/>
              </a:buClr>
              <a:buFont typeface="Wingdings" pitchFamily="2" charset="2"/>
              <a:buChar char="v"/>
              <a:defRPr sz="3200">
                <a:solidFill>
                  <a:schemeClr val="tx1"/>
                </a:solidFill>
                <a:latin typeface="+mn-lt"/>
              </a:defRPr>
            </a:lvl9pPr>
          </a:lstStyle>
          <a:p>
            <a:pPr eaLnBrk="1" hangingPunct="1">
              <a:buFont typeface="Wingdings" panose="05000000000000000000" pitchFamily="2" charset="2"/>
              <a:buChar char="§"/>
              <a:defRPr/>
            </a:pPr>
            <a:r>
              <a:rPr lang="en-US" kern="0" dirty="0">
                <a:latin typeface="Calibri" panose="020F0502020204030204" pitchFamily="34" charset="0"/>
              </a:rPr>
              <a:t>Understanding the problem is key</a:t>
            </a:r>
          </a:p>
          <a:p>
            <a:pPr eaLnBrk="1" hangingPunct="1">
              <a:buFont typeface="Wingdings" panose="05000000000000000000" pitchFamily="2" charset="2"/>
              <a:buChar char="§"/>
              <a:defRPr/>
            </a:pPr>
            <a:r>
              <a:rPr lang="en-US" kern="0" dirty="0">
                <a:latin typeface="Calibri" panose="020F0502020204030204" pitchFamily="34" charset="0"/>
              </a:rPr>
              <a:t>Regular monitoring is the most economical and simple strategy to manage pests</a:t>
            </a:r>
          </a:p>
          <a:p>
            <a:pPr eaLnBrk="1" hangingPunct="1">
              <a:buFont typeface="Wingdings" panose="05000000000000000000" pitchFamily="2" charset="2"/>
              <a:buChar char="§"/>
              <a:defRPr/>
            </a:pPr>
            <a:endParaRPr lang="en-US" kern="0" dirty="0">
              <a:latin typeface="Calibri" panose="020F0502020204030204" pitchFamily="34" charset="0"/>
            </a:endParaRPr>
          </a:p>
        </p:txBody>
      </p:sp>
      <p:pic>
        <p:nvPicPr>
          <p:cNvPr id="4" name="Picture 4" descr="P10100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0575" y="3217117"/>
            <a:ext cx="4038600" cy="2850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2"/>
          <p:cNvSpPr txBox="1">
            <a:spLocks noRot="1" noChangeArrowheads="1"/>
          </p:cNvSpPr>
          <p:nvPr/>
        </p:nvSpPr>
        <p:spPr bwMode="auto">
          <a:xfrm>
            <a:off x="3581400" y="5929312"/>
            <a:ext cx="5562600" cy="928688"/>
          </a:xfrm>
          <a:prstGeom prst="rect">
            <a:avLst/>
          </a:prstGeom>
          <a:noFill/>
          <a:ln w="9525">
            <a:noFill/>
            <a:miter lim="800000"/>
            <a:headEnd/>
            <a:tailEnd/>
          </a:ln>
        </p:spPr>
        <p:txBody>
          <a:bodyPr lIns="92075" tIns="46038" rIns="92075" bIns="46038" anchor="ctr"/>
          <a:lstStyle/>
          <a:p>
            <a:pPr algn="ctr">
              <a:defRPr/>
            </a:pPr>
            <a:r>
              <a:rPr lang="en-US" altLang="ko-KR" sz="4800" kern="0" dirty="0">
                <a:solidFill>
                  <a:srgbClr val="FFCC00"/>
                </a:solidFill>
                <a:latin typeface="Calibri" panose="020F0502020204030204" pitchFamily="34" charset="0"/>
                <a:ea typeface="굴림" pitchFamily="34" charset="-127"/>
                <a:cs typeface="+mj-cs"/>
              </a:rPr>
              <a:t>Don’t look.  Observe!</a:t>
            </a:r>
          </a:p>
        </p:txBody>
      </p:sp>
      <p:pic>
        <p:nvPicPr>
          <p:cNvPr id="11" name="Picture 5" descr="CIMG0360.JPG"/>
          <p:cNvPicPr>
            <a:picLocks noChangeAspect="1"/>
          </p:cNvPicPr>
          <p:nvPr/>
        </p:nvPicPr>
        <p:blipFill>
          <a:blip r:embed="rId5" cstate="screen"/>
          <a:srcRect/>
          <a:stretch>
            <a:fillRect/>
          </a:stretch>
        </p:blipFill>
        <p:spPr bwMode="auto">
          <a:xfrm>
            <a:off x="533400" y="2971800"/>
            <a:ext cx="3663327" cy="2747495"/>
          </a:xfrm>
          <a:prstGeom prst="rect">
            <a:avLst/>
          </a:prstGeom>
          <a:ln>
            <a:noFill/>
          </a:ln>
          <a:effectLst/>
        </p:spPr>
      </p:pic>
      <p:sp>
        <p:nvSpPr>
          <p:cNvPr id="12" name="Rectangle 3"/>
          <p:cNvSpPr>
            <a:spLocks noGrp="1" noChangeArrowheads="1"/>
          </p:cNvSpPr>
          <p:nvPr>
            <p:ph type="title"/>
          </p:nvPr>
        </p:nvSpPr>
        <p:spPr>
          <a:xfrm>
            <a:off x="228600" y="0"/>
            <a:ext cx="3810000" cy="1143000"/>
          </a:xfrm>
        </p:spPr>
        <p:txBody>
          <a:bodyPr>
            <a:normAutofit/>
          </a:bodyPr>
          <a:lstStyle/>
          <a:p>
            <a:pPr eaLnBrk="1" hangingPunct="1"/>
            <a:r>
              <a:rPr lang="en-US" sz="4000" b="1" cap="none" dirty="0">
                <a:solidFill>
                  <a:srgbClr val="FFFF00"/>
                </a:solidFill>
                <a:latin typeface="Calibri" panose="020F0502020204030204" pitchFamily="34" charset="0"/>
              </a:rPr>
              <a:t>IPM components</a:t>
            </a:r>
          </a:p>
        </p:txBody>
      </p:sp>
    </p:spTree>
    <p:custDataLst>
      <p:tags r:id="rId1"/>
    </p:custDataLst>
    <p:extLst>
      <p:ext uri="{BB962C8B-B14F-4D97-AF65-F5344CB8AC3E}">
        <p14:creationId xmlns:p14="http://schemas.microsoft.com/office/powerpoint/2010/main" val="811498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sz="half" idx="1"/>
          </p:nvPr>
        </p:nvSpPr>
        <p:spPr>
          <a:xfrm>
            <a:off x="381000" y="990600"/>
            <a:ext cx="8305800" cy="4724400"/>
          </a:xfrm>
        </p:spPr>
        <p:txBody>
          <a:bodyPr/>
          <a:lstStyle/>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Be proactive and discriminate between </a:t>
            </a:r>
            <a:br>
              <a:rPr lang="en-US" sz="3200" dirty="0">
                <a:solidFill>
                  <a:srgbClr val="FFFFCC"/>
                </a:solidFill>
                <a:latin typeface="Calibri" panose="020F0502020204030204" pitchFamily="34" charset="0"/>
                <a:cs typeface="Times New Roman" pitchFamily="18" charset="0"/>
              </a:rPr>
            </a:br>
            <a:r>
              <a:rPr lang="en-US" sz="3200" dirty="0">
                <a:solidFill>
                  <a:srgbClr val="FFFFCC"/>
                </a:solidFill>
                <a:latin typeface="Calibri" panose="020F0502020204030204" pitchFamily="34" charset="0"/>
                <a:cs typeface="Times New Roman" pitchFamily="18" charset="0"/>
              </a:rPr>
              <a:t>options</a:t>
            </a:r>
          </a:p>
          <a:p>
            <a:pPr marL="457200" indent="-457200" eaLnBrk="1" hangingPunct="1">
              <a:lnSpc>
                <a:spcPct val="90000"/>
              </a:lnSpc>
              <a:buClr>
                <a:schemeClr val="accent6"/>
              </a:buClr>
              <a:buFont typeface="Arial" pitchFamily="34" charset="0"/>
              <a:buChar char="•"/>
              <a:defRPr/>
            </a:pPr>
            <a:r>
              <a:rPr lang="en-US" sz="3200" dirty="0">
                <a:solidFill>
                  <a:srgbClr val="FFFFCC"/>
                </a:solidFill>
                <a:latin typeface="Calibri" panose="020F0502020204030204" pitchFamily="34" charset="0"/>
                <a:cs typeface="Times New Roman" pitchFamily="18" charset="0"/>
              </a:rPr>
              <a:t>Communicate, collaborate with experts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9787"/>
          <a:stretch/>
        </p:blipFill>
        <p:spPr>
          <a:xfrm>
            <a:off x="1583094" y="2667000"/>
            <a:ext cx="5977812" cy="3596277"/>
          </a:xfrm>
          <a:prstGeom prst="rect">
            <a:avLst/>
          </a:prstGeom>
        </p:spPr>
      </p:pic>
      <p:sp>
        <p:nvSpPr>
          <p:cNvPr id="6" name="Rectangle 3"/>
          <p:cNvSpPr>
            <a:spLocks noGrp="1" noChangeArrowheads="1"/>
          </p:cNvSpPr>
          <p:nvPr>
            <p:ph type="title"/>
          </p:nvPr>
        </p:nvSpPr>
        <p:spPr>
          <a:xfrm>
            <a:off x="228600" y="0"/>
            <a:ext cx="3810000" cy="1143000"/>
          </a:xfrm>
        </p:spPr>
        <p:txBody>
          <a:bodyPr>
            <a:normAutofit/>
          </a:bodyPr>
          <a:lstStyle/>
          <a:p>
            <a:pPr eaLnBrk="1" hangingPunct="1"/>
            <a:r>
              <a:rPr lang="en-US" sz="4000" b="1" cap="none" dirty="0">
                <a:solidFill>
                  <a:srgbClr val="FFFF00"/>
                </a:solidFill>
                <a:latin typeface="Calibri" panose="020F0502020204030204" pitchFamily="34" charset="0"/>
              </a:rPr>
              <a:t>IPM components</a:t>
            </a:r>
          </a:p>
        </p:txBody>
      </p:sp>
    </p:spTree>
    <p:extLst>
      <p:ext uri="{BB962C8B-B14F-4D97-AF65-F5344CB8AC3E}">
        <p14:creationId xmlns:p14="http://schemas.microsoft.com/office/powerpoint/2010/main" val="32135511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87425" y="620713"/>
            <a:ext cx="7024688" cy="1143000"/>
          </a:xfrm>
        </p:spPr>
        <p:txBody>
          <a:bodyPr/>
          <a:lstStyle/>
          <a:p>
            <a:r>
              <a:rPr lang="en-US" altLang="en-US" dirty="0"/>
              <a:t>What is a pest? </a:t>
            </a: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63713"/>
            <a:ext cx="6621463" cy="443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567" y="1509710"/>
            <a:ext cx="6985000" cy="494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a:xfrm>
            <a:off x="4419600" y="152400"/>
            <a:ext cx="4572000" cy="762000"/>
          </a:xfrm>
        </p:spPr>
        <p:txBody>
          <a:bodyPr lIns="92075" tIns="46038" rIns="92075" bIns="46038">
            <a:normAutofit/>
          </a:bodyPr>
          <a:lstStyle/>
          <a:p>
            <a:pPr eaLnBrk="1" hangingPunct="1">
              <a:lnSpc>
                <a:spcPct val="90000"/>
              </a:lnSpc>
              <a:defRPr/>
            </a:pPr>
            <a:r>
              <a:rPr lang="en-US" sz="3200" b="1" dirty="0">
                <a:solidFill>
                  <a:srgbClr val="FFFF00"/>
                </a:solidFill>
                <a:effectLst/>
              </a:rPr>
              <a:t>Common Problems</a:t>
            </a:r>
          </a:p>
        </p:txBody>
      </p:sp>
      <p:sp>
        <p:nvSpPr>
          <p:cNvPr id="251907" name="Rectangle 3"/>
          <p:cNvSpPr>
            <a:spLocks noGrp="1" noChangeArrowheads="1"/>
          </p:cNvSpPr>
          <p:nvPr>
            <p:ph type="body" idx="1"/>
          </p:nvPr>
        </p:nvSpPr>
        <p:spPr>
          <a:xfrm>
            <a:off x="304800" y="762000"/>
            <a:ext cx="8763000" cy="4876800"/>
          </a:xfrm>
        </p:spPr>
        <p:txBody>
          <a:bodyPr lIns="92075" tIns="46038" rIns="92075" bIns="46038"/>
          <a:lstStyle/>
          <a:p>
            <a:pPr>
              <a:lnSpc>
                <a:spcPct val="90000"/>
              </a:lnSpc>
              <a:defRPr/>
            </a:pPr>
            <a:r>
              <a:rPr lang="en-US" sz="3100" dirty="0">
                <a:effectLst/>
              </a:rPr>
              <a:t>No monitoring in PVAs.  </a:t>
            </a:r>
          </a:p>
          <a:p>
            <a:pPr>
              <a:lnSpc>
                <a:spcPct val="90000"/>
              </a:lnSpc>
              <a:defRPr/>
            </a:pPr>
            <a:r>
              <a:rPr lang="en-US" sz="3100" dirty="0">
                <a:effectLst/>
              </a:rPr>
              <a:t>No PMP hours with staff.</a:t>
            </a:r>
          </a:p>
          <a:p>
            <a:pPr>
              <a:lnSpc>
                <a:spcPct val="90000"/>
              </a:lnSpc>
              <a:defRPr/>
            </a:pPr>
            <a:r>
              <a:rPr lang="en-US" sz="3100" dirty="0">
                <a:effectLst/>
              </a:rPr>
              <a:t>Excess pesticide use e.g. 143 applications for 3 schools in one year.</a:t>
            </a:r>
          </a:p>
          <a:p>
            <a:pPr>
              <a:lnSpc>
                <a:spcPct val="90000"/>
              </a:lnSpc>
              <a:defRPr/>
            </a:pPr>
            <a:r>
              <a:rPr lang="en-US" sz="3100" dirty="0">
                <a:effectLst/>
              </a:rPr>
              <a:t>No ID e.g. “red ants” or “sugar ants”.</a:t>
            </a:r>
          </a:p>
          <a:p>
            <a:pPr>
              <a:lnSpc>
                <a:spcPct val="90000"/>
              </a:lnSpc>
              <a:defRPr/>
            </a:pPr>
            <a:r>
              <a:rPr lang="en-US" sz="3100" dirty="0">
                <a:effectLst/>
              </a:rPr>
              <a:t>Poor knowledge e.g. mice have no bones.</a:t>
            </a:r>
          </a:p>
          <a:p>
            <a:pPr>
              <a:lnSpc>
                <a:spcPct val="90000"/>
              </a:lnSpc>
              <a:defRPr/>
            </a:pPr>
            <a:r>
              <a:rPr lang="en-US" sz="3100" dirty="0">
                <a:effectLst/>
              </a:rPr>
              <a:t>OTC pesticides. </a:t>
            </a:r>
          </a:p>
          <a:p>
            <a:pPr>
              <a:lnSpc>
                <a:spcPct val="90000"/>
              </a:lnSpc>
              <a:defRPr/>
            </a:pPr>
            <a:r>
              <a:rPr lang="en-US" sz="3100" dirty="0">
                <a:effectLst/>
              </a:rPr>
              <a:t>No communication with</a:t>
            </a:r>
            <a:br>
              <a:rPr lang="en-US" sz="3100" dirty="0">
                <a:effectLst/>
              </a:rPr>
            </a:br>
            <a:r>
              <a:rPr lang="en-US" sz="3100" dirty="0">
                <a:effectLst/>
              </a:rPr>
              <a:t>or education of faculty</a:t>
            </a:r>
            <a:br>
              <a:rPr lang="en-US" sz="3100" dirty="0">
                <a:effectLst/>
              </a:rPr>
            </a:br>
            <a:r>
              <a:rPr lang="en-US" sz="3100" dirty="0">
                <a:effectLst/>
              </a:rPr>
              <a:t> and staff.</a:t>
            </a:r>
          </a:p>
          <a:p>
            <a:pPr>
              <a:lnSpc>
                <a:spcPct val="90000"/>
              </a:lnSpc>
              <a:defRPr/>
            </a:pPr>
            <a:r>
              <a:rPr lang="en-US" sz="3100" dirty="0">
                <a:effectLst/>
              </a:rPr>
              <a:t>Poor partnerships.</a:t>
            </a:r>
          </a:p>
          <a:p>
            <a:pPr>
              <a:lnSpc>
                <a:spcPct val="90000"/>
              </a:lnSpc>
              <a:defRPr/>
            </a:pPr>
            <a:r>
              <a:rPr lang="en-US" sz="3100" dirty="0">
                <a:effectLst/>
              </a:rPr>
              <a:t>IPM costs more….</a:t>
            </a:r>
          </a:p>
          <a:p>
            <a:pPr>
              <a:lnSpc>
                <a:spcPct val="90000"/>
              </a:lnSpc>
              <a:defRPr/>
            </a:pPr>
            <a:endParaRPr lang="en-US" sz="3100" dirty="0">
              <a:effectLst/>
            </a:endParaRPr>
          </a:p>
          <a:p>
            <a:pPr marL="0" indent="0">
              <a:lnSpc>
                <a:spcPct val="90000"/>
              </a:lnSpc>
              <a:buNone/>
              <a:defRPr/>
            </a:pPr>
            <a:endParaRPr lang="en-US" sz="3100" dirty="0">
              <a:effectLs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656" t="22529" r="11034" b="5517"/>
          <a:stretch/>
        </p:blipFill>
        <p:spPr>
          <a:xfrm>
            <a:off x="5276193" y="4226210"/>
            <a:ext cx="3867807" cy="2631790"/>
          </a:xfrm>
          <a:prstGeom prst="rect">
            <a:avLst/>
          </a:prstGeom>
          <a:ln>
            <a:noFill/>
          </a:ln>
          <a:effectLst>
            <a:softEdge rad="112500"/>
          </a:effectLst>
        </p:spPr>
      </p:pic>
    </p:spTree>
    <p:extLst>
      <p:ext uri="{BB962C8B-B14F-4D97-AF65-F5344CB8AC3E}">
        <p14:creationId xmlns:p14="http://schemas.microsoft.com/office/powerpoint/2010/main" val="53218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Rot="1" noChangeArrowheads="1"/>
          </p:cNvSpPr>
          <p:nvPr>
            <p:ph type="title"/>
          </p:nvPr>
        </p:nvSpPr>
        <p:spPr>
          <a:xfrm>
            <a:off x="228600" y="152400"/>
            <a:ext cx="8686800" cy="1143000"/>
          </a:xfrm>
        </p:spPr>
        <p:txBody>
          <a:bodyPr/>
          <a:lstStyle/>
          <a:p>
            <a:pPr algn="l" eaLnBrk="1" hangingPunct="1"/>
            <a:r>
              <a:rPr lang="en-US" sz="2800" b="1" dirty="0">
                <a:solidFill>
                  <a:schemeClr val="tx1"/>
                </a:solidFill>
                <a:effectLst/>
              </a:rPr>
              <a:t>IPM must be compatible with current operations</a:t>
            </a:r>
          </a:p>
        </p:txBody>
      </p:sp>
      <p:sp>
        <p:nvSpPr>
          <p:cNvPr id="22533" name="Rectangle 3"/>
          <p:cNvSpPr>
            <a:spLocks noGrp="1" noChangeArrowheads="1"/>
          </p:cNvSpPr>
          <p:nvPr>
            <p:ph type="body" idx="1"/>
          </p:nvPr>
        </p:nvSpPr>
        <p:spPr>
          <a:xfrm>
            <a:off x="381000" y="1371600"/>
            <a:ext cx="8153400" cy="4038600"/>
          </a:xfrm>
        </p:spPr>
        <p:txBody>
          <a:bodyPr/>
          <a:lstStyle/>
          <a:p>
            <a:pPr eaLnBrk="1" hangingPunct="1"/>
            <a:r>
              <a:rPr lang="en-US" sz="3600" dirty="0">
                <a:solidFill>
                  <a:srgbClr val="FFFF00"/>
                </a:solidFill>
                <a:effectLst/>
              </a:rPr>
              <a:t>Doing what you do now---just think pests!!!</a:t>
            </a:r>
          </a:p>
          <a:p>
            <a:pPr lvl="1" eaLnBrk="1" hangingPunct="1">
              <a:buFont typeface="Arial" pitchFamily="34" charset="0"/>
              <a:buChar char="•"/>
            </a:pPr>
            <a:r>
              <a:rPr lang="en-US" sz="3600" dirty="0">
                <a:effectLst/>
              </a:rPr>
              <a:t>Security = monitoring</a:t>
            </a:r>
          </a:p>
          <a:p>
            <a:pPr lvl="1" eaLnBrk="1" hangingPunct="1">
              <a:buFont typeface="Arial" pitchFamily="34" charset="0"/>
              <a:buChar char="•"/>
            </a:pPr>
            <a:r>
              <a:rPr lang="en-US" sz="3600" dirty="0">
                <a:effectLst/>
              </a:rPr>
              <a:t>Energy conservation = exclusion</a:t>
            </a:r>
          </a:p>
          <a:p>
            <a:pPr lvl="1" eaLnBrk="1" hangingPunct="1">
              <a:buFont typeface="Arial" pitchFamily="34" charset="0"/>
              <a:buChar char="•"/>
            </a:pPr>
            <a:r>
              <a:rPr lang="en-US" sz="3600" dirty="0">
                <a:effectLst/>
              </a:rPr>
              <a:t>Sanitation = nothing to eat</a:t>
            </a:r>
          </a:p>
          <a:p>
            <a:pPr lvl="1" eaLnBrk="1" hangingPunct="1">
              <a:buFont typeface="Arial" pitchFamily="34" charset="0"/>
              <a:buChar char="•"/>
            </a:pPr>
            <a:r>
              <a:rPr lang="en-US" sz="3600" dirty="0">
                <a:effectLst/>
              </a:rPr>
              <a:t>Clutter control = no place to live</a:t>
            </a:r>
          </a:p>
          <a:p>
            <a:pPr lvl="1" eaLnBrk="1" hangingPunct="1">
              <a:buFont typeface="Wingdings" pitchFamily="2" charset="2"/>
              <a:buNone/>
            </a:pPr>
            <a:endParaRPr lang="en-US" sz="3600" dirty="0">
              <a:effectLst/>
            </a:endParaRPr>
          </a:p>
        </p:txBody>
      </p:sp>
      <p:sp>
        <p:nvSpPr>
          <p:cNvPr id="22535" name="Text Box 5"/>
          <p:cNvSpPr txBox="1">
            <a:spLocks noChangeArrowheads="1"/>
          </p:cNvSpPr>
          <p:nvPr/>
        </p:nvSpPr>
        <p:spPr bwMode="auto">
          <a:xfrm>
            <a:off x="2057400" y="5679390"/>
            <a:ext cx="422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dirty="0">
                <a:solidFill>
                  <a:srgbClr val="FFFF00"/>
                </a:solidFill>
                <a:latin typeface="Calibri" panose="020F0502020204030204" pitchFamily="34" charset="0"/>
              </a:rPr>
              <a:t>Food   Water   Shelter</a:t>
            </a:r>
          </a:p>
        </p:txBody>
      </p:sp>
    </p:spTree>
    <p:extLst>
      <p:ext uri="{BB962C8B-B14F-4D97-AF65-F5344CB8AC3E}">
        <p14:creationId xmlns:p14="http://schemas.microsoft.com/office/powerpoint/2010/main" val="26756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28625" y="1066800"/>
            <a:ext cx="7924800" cy="609600"/>
          </a:xfrm>
        </p:spPr>
        <p:txBody>
          <a:bodyPr>
            <a:normAutofit fontScale="90000"/>
          </a:bodyPr>
          <a:lstStyle/>
          <a:p>
            <a:pPr eaLnBrk="1" hangingPunct="1">
              <a:defRPr/>
            </a:pPr>
            <a:r>
              <a:rPr lang="en-US" sz="4800" dirty="0">
                <a:solidFill>
                  <a:srgbClr val="FFFF00"/>
                </a:solidFill>
                <a:effectLst/>
              </a:rPr>
              <a:t> </a:t>
            </a:r>
            <a:r>
              <a:rPr lang="en-US" sz="4000" dirty="0">
                <a:solidFill>
                  <a:srgbClr val="FFFF00"/>
                </a:solidFill>
                <a:effectLst/>
              </a:rPr>
              <a:t>Have a policy for each pest </a:t>
            </a:r>
            <a:endParaRPr lang="en-US" sz="4800" dirty="0">
              <a:solidFill>
                <a:srgbClr val="FFFF00"/>
              </a:solidFill>
              <a:effectLst/>
            </a:endParaRPr>
          </a:p>
        </p:txBody>
      </p:sp>
      <p:sp>
        <p:nvSpPr>
          <p:cNvPr id="33796" name="Rectangle 3"/>
          <p:cNvSpPr>
            <a:spLocks noChangeArrowheads="1"/>
          </p:cNvSpPr>
          <p:nvPr/>
        </p:nvSpPr>
        <p:spPr bwMode="auto">
          <a:xfrm>
            <a:off x="-28575" y="1752600"/>
            <a:ext cx="5210175"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marL="914400" lvl="1" indent="-457200" eaLnBrk="1" hangingPunct="1">
              <a:spcBef>
                <a:spcPct val="20000"/>
              </a:spcBef>
              <a:buClr>
                <a:schemeClr val="accent1"/>
              </a:buClr>
              <a:buSzPct val="65000"/>
              <a:buFont typeface="Arial" pitchFamily="34" charset="0"/>
              <a:buChar char="•"/>
            </a:pPr>
            <a:r>
              <a:rPr lang="en-US" sz="3600" dirty="0">
                <a:latin typeface="Calibri" panose="020F0502020204030204" pitchFamily="34" charset="0"/>
              </a:rPr>
              <a:t> Response plan</a:t>
            </a:r>
          </a:p>
          <a:p>
            <a:pPr marL="914400" lvl="1" indent="-457200" eaLnBrk="1" hangingPunct="1">
              <a:spcBef>
                <a:spcPct val="20000"/>
              </a:spcBef>
              <a:buClr>
                <a:schemeClr val="accent1"/>
              </a:buClr>
              <a:buSzPct val="65000"/>
              <a:buFont typeface="Arial" pitchFamily="34" charset="0"/>
              <a:buChar char="•"/>
            </a:pPr>
            <a:r>
              <a:rPr lang="en-US" sz="3600" dirty="0">
                <a:latin typeface="Calibri" panose="020F0502020204030204" pitchFamily="34" charset="0"/>
              </a:rPr>
              <a:t> Thresholds</a:t>
            </a:r>
          </a:p>
          <a:p>
            <a:pPr marL="914400" lvl="1" indent="-457200" eaLnBrk="1" hangingPunct="1">
              <a:spcBef>
                <a:spcPct val="20000"/>
              </a:spcBef>
              <a:buClr>
                <a:schemeClr val="accent1"/>
              </a:buClr>
              <a:buSzPct val="65000"/>
              <a:buFont typeface="Arial" pitchFamily="34" charset="0"/>
              <a:buChar char="•"/>
            </a:pPr>
            <a:r>
              <a:rPr lang="en-US" sz="3600" dirty="0">
                <a:latin typeface="Calibri" panose="020F0502020204030204" pitchFamily="34" charset="0"/>
              </a:rPr>
              <a:t> Management protocols</a:t>
            </a:r>
          </a:p>
          <a:p>
            <a:pPr marL="914400" lvl="1" indent="-457200" eaLnBrk="1" hangingPunct="1">
              <a:spcBef>
                <a:spcPct val="20000"/>
              </a:spcBef>
              <a:buClr>
                <a:schemeClr val="accent1"/>
              </a:buClr>
              <a:buSzPct val="65000"/>
              <a:buFont typeface="Arial" pitchFamily="34" charset="0"/>
              <a:buChar char="•"/>
            </a:pPr>
            <a:r>
              <a:rPr lang="en-US" sz="3600" dirty="0">
                <a:latin typeface="Calibri" panose="020F0502020204030204" pitchFamily="34" charset="0"/>
              </a:rPr>
              <a:t> Communication protocols</a:t>
            </a:r>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241" b="19221"/>
          <a:stretch/>
        </p:blipFill>
        <p:spPr bwMode="auto">
          <a:xfrm>
            <a:off x="4724400" y="3733800"/>
            <a:ext cx="4273125" cy="3026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a:xfrm>
            <a:off x="228600" y="0"/>
            <a:ext cx="3810000" cy="114300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4000" b="1" kern="0" cap="none">
                <a:solidFill>
                  <a:srgbClr val="FFFF00"/>
                </a:solidFill>
              </a:rPr>
              <a:t>IPM components</a:t>
            </a:r>
            <a:endParaRPr lang="en-US" sz="4000" b="1" kern="0" cap="none" dirty="0">
              <a:solidFill>
                <a:srgbClr val="FFFF00"/>
              </a:solidFill>
            </a:endParaRPr>
          </a:p>
        </p:txBody>
      </p:sp>
    </p:spTree>
    <p:extLst>
      <p:ext uri="{BB962C8B-B14F-4D97-AF65-F5344CB8AC3E}">
        <p14:creationId xmlns:p14="http://schemas.microsoft.com/office/powerpoint/2010/main" val="207186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a:xfrm>
            <a:off x="609600" y="914400"/>
            <a:ext cx="8229600" cy="1477962"/>
          </a:xfrm>
        </p:spPr>
        <p:txBody>
          <a:bodyPr lIns="92075" tIns="46038" rIns="92075" bIns="46038">
            <a:normAutofit fontScale="90000"/>
          </a:bodyPr>
          <a:lstStyle/>
          <a:p>
            <a:pPr algn="l">
              <a:defRPr/>
            </a:pPr>
            <a:r>
              <a:rPr lang="en-US" b="1" dirty="0">
                <a:solidFill>
                  <a:schemeClr val="tx1"/>
                </a:solidFill>
                <a:effectLst/>
              </a:rPr>
              <a:t>		</a:t>
            </a:r>
            <a:br>
              <a:rPr lang="en-US" b="1" dirty="0">
                <a:solidFill>
                  <a:schemeClr val="tx1"/>
                </a:solidFill>
                <a:effectLst/>
              </a:rPr>
            </a:br>
            <a:r>
              <a:rPr lang="en-US" b="1" dirty="0">
                <a:solidFill>
                  <a:schemeClr val="tx1"/>
                </a:solidFill>
                <a:effectLst/>
              </a:rPr>
              <a:t>When transitioning from a traditional monthly treatment service to an IPM program, costs usually </a:t>
            </a:r>
            <a:br>
              <a:rPr lang="en-US" b="1" dirty="0">
                <a:solidFill>
                  <a:schemeClr val="tx1"/>
                </a:solidFill>
                <a:effectLst/>
              </a:rPr>
            </a:br>
            <a:r>
              <a:rPr lang="en-US" b="1" dirty="0">
                <a:solidFill>
                  <a:schemeClr val="tx1"/>
                </a:solidFill>
                <a:effectLst/>
              </a:rPr>
              <a:t>decreased</a:t>
            </a:r>
            <a:br>
              <a:rPr lang="en-US" b="1" dirty="0">
                <a:solidFill>
                  <a:schemeClr val="tx1"/>
                </a:solidFill>
                <a:effectLst/>
              </a:rPr>
            </a:br>
            <a:r>
              <a:rPr lang="en-US" b="1" dirty="0">
                <a:solidFill>
                  <a:schemeClr val="tx1"/>
                </a:solidFill>
                <a:effectLst/>
              </a:rPr>
              <a:t>in the </a:t>
            </a:r>
            <a:br>
              <a:rPr lang="en-US" b="1" dirty="0">
                <a:solidFill>
                  <a:schemeClr val="tx1"/>
                </a:solidFill>
                <a:effectLst/>
              </a:rPr>
            </a:br>
            <a:r>
              <a:rPr lang="en-US" b="1" dirty="0">
                <a:solidFill>
                  <a:schemeClr val="tx1"/>
                </a:solidFill>
                <a:effectLst/>
              </a:rPr>
              <a:t>long-term.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16" y="2392362"/>
            <a:ext cx="5446184" cy="40846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6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val 2"/>
          <p:cNvSpPr/>
          <p:nvPr/>
        </p:nvSpPr>
        <p:spPr>
          <a:xfrm>
            <a:off x="682626" y="1865311"/>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2" name="TextBox 3"/>
          <p:cNvSpPr txBox="1">
            <a:spLocks noChangeArrowheads="1"/>
          </p:cNvSpPr>
          <p:nvPr/>
        </p:nvSpPr>
        <p:spPr bwMode="auto">
          <a:xfrm>
            <a:off x="1000126" y="2259011"/>
            <a:ext cx="1422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Calibri" panose="020F0502020204030204" pitchFamily="34" charset="0"/>
              </a:rPr>
              <a:t>Natural</a:t>
            </a:r>
          </a:p>
        </p:txBody>
      </p:sp>
      <p:sp>
        <p:nvSpPr>
          <p:cNvPr id="10" name="Oval 9"/>
          <p:cNvSpPr/>
          <p:nvPr/>
        </p:nvSpPr>
        <p:spPr>
          <a:xfrm>
            <a:off x="2644775" y="836612"/>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4" name="TextBox 10"/>
          <p:cNvSpPr txBox="1">
            <a:spLocks noChangeArrowheads="1"/>
          </p:cNvSpPr>
          <p:nvPr/>
        </p:nvSpPr>
        <p:spPr bwMode="auto">
          <a:xfrm>
            <a:off x="2962275" y="1228725"/>
            <a:ext cx="15033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Calibri" panose="020F0502020204030204" pitchFamily="34" charset="0"/>
              </a:rPr>
              <a:t>Physical</a:t>
            </a:r>
          </a:p>
        </p:txBody>
      </p:sp>
      <p:sp>
        <p:nvSpPr>
          <p:cNvPr id="12" name="Oval 11"/>
          <p:cNvSpPr/>
          <p:nvPr/>
        </p:nvSpPr>
        <p:spPr>
          <a:xfrm>
            <a:off x="6764338" y="1970089"/>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6" name="TextBox 12"/>
          <p:cNvSpPr txBox="1">
            <a:spLocks noChangeArrowheads="1"/>
          </p:cNvSpPr>
          <p:nvPr/>
        </p:nvSpPr>
        <p:spPr bwMode="auto">
          <a:xfrm>
            <a:off x="7081838" y="2363789"/>
            <a:ext cx="149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Calibri" panose="020F0502020204030204" pitchFamily="34" charset="0"/>
              </a:rPr>
              <a:t>Cultural</a:t>
            </a:r>
          </a:p>
        </p:txBody>
      </p:sp>
      <p:sp>
        <p:nvSpPr>
          <p:cNvPr id="14" name="Oval 13"/>
          <p:cNvSpPr/>
          <p:nvPr/>
        </p:nvSpPr>
        <p:spPr>
          <a:xfrm>
            <a:off x="4802189" y="1001712"/>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8" name="TextBox 14"/>
          <p:cNvSpPr txBox="1">
            <a:spLocks noChangeArrowheads="1"/>
          </p:cNvSpPr>
          <p:nvPr/>
        </p:nvSpPr>
        <p:spPr bwMode="auto">
          <a:xfrm>
            <a:off x="4829177" y="1393824"/>
            <a:ext cx="2098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Calibri" panose="020F0502020204030204" pitchFamily="34" charset="0"/>
              </a:rPr>
              <a:t>Mechanical</a:t>
            </a:r>
          </a:p>
        </p:txBody>
      </p:sp>
      <p:sp>
        <p:nvSpPr>
          <p:cNvPr id="16" name="Oval 15"/>
          <p:cNvSpPr/>
          <p:nvPr/>
        </p:nvSpPr>
        <p:spPr>
          <a:xfrm>
            <a:off x="6735763" y="3681413"/>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0" name="TextBox 16"/>
          <p:cNvSpPr txBox="1">
            <a:spLocks noChangeArrowheads="1"/>
          </p:cNvSpPr>
          <p:nvPr/>
        </p:nvSpPr>
        <p:spPr bwMode="auto">
          <a:xfrm>
            <a:off x="6904038" y="4037013"/>
            <a:ext cx="1779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Biological</a:t>
            </a:r>
          </a:p>
        </p:txBody>
      </p:sp>
      <p:sp>
        <p:nvSpPr>
          <p:cNvPr id="18" name="Oval 17"/>
          <p:cNvSpPr/>
          <p:nvPr/>
        </p:nvSpPr>
        <p:spPr>
          <a:xfrm>
            <a:off x="561975" y="3795713"/>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2" name="TextBox 18"/>
          <p:cNvSpPr txBox="1">
            <a:spLocks noChangeArrowheads="1"/>
          </p:cNvSpPr>
          <p:nvPr/>
        </p:nvSpPr>
        <p:spPr bwMode="auto">
          <a:xfrm>
            <a:off x="636588" y="4165600"/>
            <a:ext cx="1982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Regulatory</a:t>
            </a:r>
          </a:p>
        </p:txBody>
      </p:sp>
      <p:sp>
        <p:nvSpPr>
          <p:cNvPr id="20" name="Oval 19"/>
          <p:cNvSpPr/>
          <p:nvPr/>
        </p:nvSpPr>
        <p:spPr>
          <a:xfrm>
            <a:off x="4984750" y="48514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4" name="TextBox 20"/>
          <p:cNvSpPr txBox="1">
            <a:spLocks noChangeArrowheads="1"/>
          </p:cNvSpPr>
          <p:nvPr/>
        </p:nvSpPr>
        <p:spPr bwMode="auto">
          <a:xfrm>
            <a:off x="5243513" y="5208588"/>
            <a:ext cx="1709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Chemical</a:t>
            </a:r>
          </a:p>
        </p:txBody>
      </p:sp>
      <p:sp>
        <p:nvSpPr>
          <p:cNvPr id="22" name="Oval 21"/>
          <p:cNvSpPr/>
          <p:nvPr/>
        </p:nvSpPr>
        <p:spPr>
          <a:xfrm>
            <a:off x="2409825" y="4851400"/>
            <a:ext cx="2057400" cy="1371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86" name="TextBox 22"/>
          <p:cNvSpPr txBox="1">
            <a:spLocks noChangeArrowheads="1"/>
          </p:cNvSpPr>
          <p:nvPr/>
        </p:nvSpPr>
        <p:spPr bwMode="auto">
          <a:xfrm>
            <a:off x="2727325" y="5245100"/>
            <a:ext cx="1471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Calibri" panose="020F0502020204030204" pitchFamily="34" charset="0"/>
              </a:rPr>
              <a:t>Genetic</a:t>
            </a:r>
          </a:p>
        </p:txBody>
      </p:sp>
      <p:sp>
        <p:nvSpPr>
          <p:cNvPr id="21" name="Rectangle 2"/>
          <p:cNvSpPr>
            <a:spLocks noGrp="1" noRot="1" noChangeArrowheads="1"/>
          </p:cNvSpPr>
          <p:nvPr>
            <p:ph type="title"/>
          </p:nvPr>
        </p:nvSpPr>
        <p:spPr>
          <a:xfrm>
            <a:off x="1248569" y="2601912"/>
            <a:ext cx="6858000" cy="1143000"/>
          </a:xfrm>
        </p:spPr>
        <p:txBody>
          <a:bodyPr>
            <a:normAutofit/>
          </a:bodyPr>
          <a:lstStyle/>
          <a:p>
            <a:pPr algn="ctr" eaLnBrk="1" hangingPunct="1"/>
            <a:r>
              <a:rPr lang="en-US" sz="4400" b="1" cap="none" dirty="0">
                <a:solidFill>
                  <a:srgbClr val="FFFF00"/>
                </a:solidFill>
                <a:latin typeface="Calibri" panose="020F0502020204030204" pitchFamily="34" charset="0"/>
              </a:rPr>
              <a:t>Multiple tactics</a:t>
            </a:r>
          </a:p>
        </p:txBody>
      </p:sp>
      <p:sp>
        <p:nvSpPr>
          <p:cNvPr id="23" name="Rectangle 3"/>
          <p:cNvSpPr txBox="1">
            <a:spLocks noChangeArrowheads="1"/>
          </p:cNvSpPr>
          <p:nvPr/>
        </p:nvSpPr>
        <p:spPr>
          <a:xfrm>
            <a:off x="228600" y="0"/>
            <a:ext cx="3810000" cy="114300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4000" b="1" kern="0" cap="none">
                <a:solidFill>
                  <a:srgbClr val="FFFF00"/>
                </a:solidFill>
              </a:rPr>
              <a:t>IPM components</a:t>
            </a:r>
            <a:endParaRPr lang="en-US" sz="4000" b="1" kern="0" cap="none" dirty="0">
              <a:solidFill>
                <a:srgbClr val="FFFF00"/>
              </a:solidFill>
            </a:endParaRPr>
          </a:p>
        </p:txBody>
      </p:sp>
    </p:spTree>
    <p:custDataLst>
      <p:tags r:id="rId1"/>
    </p:custDataLst>
    <p:extLst>
      <p:ext uri="{BB962C8B-B14F-4D97-AF65-F5344CB8AC3E}">
        <p14:creationId xmlns:p14="http://schemas.microsoft.com/office/powerpoint/2010/main" val="2729224680"/>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523999"/>
            <a:ext cx="4187952" cy="4676775"/>
          </a:xfrm>
        </p:spPr>
        <p:txBody>
          <a:bodyPr>
            <a:noAutofit/>
          </a:bodyPr>
          <a:lstStyle/>
          <a:p>
            <a:r>
              <a:rPr lang="en-US" sz="2800" dirty="0"/>
              <a:t>Many species of birds, bats and insects can suppress pest populations.</a:t>
            </a:r>
          </a:p>
          <a:p>
            <a:pPr marL="0" indent="0">
              <a:buNone/>
            </a:pPr>
            <a:endParaRPr lang="en-US" sz="2800" dirty="0"/>
          </a:p>
          <a:p>
            <a:r>
              <a:rPr lang="en-US" sz="2800" dirty="0"/>
              <a:t>Because they control pests, they are often </a:t>
            </a:r>
            <a:br>
              <a:rPr lang="en-US" sz="2800" dirty="0"/>
            </a:br>
            <a:r>
              <a:rPr lang="en-US" sz="2800" dirty="0"/>
              <a:t>known as beneficial organisms, </a:t>
            </a:r>
            <a:r>
              <a:rPr lang="en-US" sz="2800" dirty="0" err="1"/>
              <a:t>beneficials</a:t>
            </a:r>
            <a:r>
              <a:rPr lang="en-US" sz="2800" dirty="0"/>
              <a:t>, or </a:t>
            </a:r>
            <a:r>
              <a:rPr lang="en-US" sz="2800" b="1" dirty="0"/>
              <a:t>natural enemies</a:t>
            </a:r>
            <a:r>
              <a:rPr lang="en-US" sz="2800" dirty="0"/>
              <a:t>. </a:t>
            </a:r>
          </a:p>
          <a:p>
            <a:endParaRPr lang="en-US" sz="2800" dirty="0"/>
          </a:p>
        </p:txBody>
      </p:sp>
      <p:sp>
        <p:nvSpPr>
          <p:cNvPr id="11" name="Title 1"/>
          <p:cNvSpPr>
            <a:spLocks noGrp="1"/>
          </p:cNvSpPr>
          <p:nvPr>
            <p:ph type="title"/>
          </p:nvPr>
        </p:nvSpPr>
        <p:spPr>
          <a:xfrm>
            <a:off x="628650" y="365126"/>
            <a:ext cx="7886700" cy="1325563"/>
          </a:xfrm>
        </p:spPr>
        <p:txBody>
          <a:bodyPr>
            <a:normAutofit/>
          </a:bodyPr>
          <a:lstStyle/>
          <a:p>
            <a:r>
              <a:rPr lang="en-US" sz="3200" b="1" dirty="0">
                <a:solidFill>
                  <a:srgbClr val="FFFF00"/>
                </a:solidFill>
              </a:rPr>
              <a:t>Natural Controls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4053841" cy="2895600"/>
          </a:xfrm>
          <a:prstGeom prst="rect">
            <a:avLst/>
          </a:prstGeom>
        </p:spPr>
      </p:pic>
    </p:spTree>
    <p:extLst>
      <p:ext uri="{BB962C8B-B14F-4D97-AF65-F5344CB8AC3E}">
        <p14:creationId xmlns:p14="http://schemas.microsoft.com/office/powerpoint/2010/main" val="249172499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09600" y="1447800"/>
            <a:ext cx="8305800" cy="4876800"/>
          </a:xfrm>
        </p:spPr>
        <p:txBody>
          <a:bodyPr>
            <a:noAutofit/>
          </a:bodyPr>
          <a:lstStyle/>
          <a:p>
            <a:r>
              <a:rPr lang="en-US" sz="2800" b="1" dirty="0"/>
              <a:t>Barriers</a:t>
            </a:r>
            <a:r>
              <a:rPr lang="en-US" sz="2800" dirty="0"/>
              <a:t> are used to keep pests from plants in the same way window screens keep out flying and crawling insects.</a:t>
            </a:r>
          </a:p>
          <a:p>
            <a:endParaRPr lang="en-US" sz="2800" dirty="0"/>
          </a:p>
          <a:p>
            <a:r>
              <a:rPr lang="en-US" sz="2800" dirty="0"/>
              <a:t>Traps are effective to manage various pests indoors and outdoors.  Trap placement is crucial to effectiveness.</a:t>
            </a:r>
          </a:p>
        </p:txBody>
      </p:sp>
      <p:sp>
        <p:nvSpPr>
          <p:cNvPr id="9" name="Title 1"/>
          <p:cNvSpPr txBox="1">
            <a:spLocks/>
          </p:cNvSpPr>
          <p:nvPr/>
        </p:nvSpPr>
        <p:spPr>
          <a:xfrm>
            <a:off x="533400" y="15240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mj-cs"/>
              </a:rPr>
              <a:t>Physical/Mechanical Controls</a:t>
            </a:r>
          </a:p>
        </p:txBody>
      </p:sp>
      <p:pic>
        <p:nvPicPr>
          <p:cNvPr id="7" name="Picture 2" descr="Mousetrap 4"/>
          <p:cNvPicPr>
            <a:picLocks noChangeAspect="1" noChangeArrowheads="1"/>
          </p:cNvPicPr>
          <p:nvPr/>
        </p:nvPicPr>
        <p:blipFill>
          <a:blip r:embed="rId2" cstate="print"/>
          <a:srcRect/>
          <a:stretch>
            <a:fillRect/>
          </a:stretch>
        </p:blipFill>
        <p:spPr bwMode="auto">
          <a:xfrm>
            <a:off x="7227887" y="4190999"/>
            <a:ext cx="1682750" cy="2524125"/>
          </a:xfrm>
          <a:prstGeom prst="rect">
            <a:avLst/>
          </a:prstGeom>
          <a:noFill/>
        </p:spPr>
      </p:pic>
    </p:spTree>
    <p:extLst>
      <p:ext uri="{BB962C8B-B14F-4D97-AF65-F5344CB8AC3E}">
        <p14:creationId xmlns:p14="http://schemas.microsoft.com/office/powerpoint/2010/main" val="33606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381000" y="533400"/>
            <a:ext cx="8153400" cy="609600"/>
          </a:xfrm>
        </p:spPr>
        <p:txBody>
          <a:bodyPr>
            <a:normAutofit fontScale="90000"/>
          </a:bodyPr>
          <a:lstStyle/>
          <a:p>
            <a:pPr eaLnBrk="1" hangingPunct="1">
              <a:defRPr/>
            </a:pPr>
            <a:r>
              <a:rPr lang="en-US" sz="4000" b="1" dirty="0">
                <a:solidFill>
                  <a:schemeClr val="tx1"/>
                </a:solidFill>
                <a:effectLst/>
              </a:rPr>
              <a:t>Pest-Proofing!  </a:t>
            </a:r>
            <a:br>
              <a:rPr lang="en-US" sz="4000" b="1" dirty="0">
                <a:solidFill>
                  <a:schemeClr val="tx1"/>
                </a:solidFill>
                <a:effectLst/>
              </a:rPr>
            </a:br>
            <a:r>
              <a:rPr lang="en-US" sz="4000" b="1" dirty="0">
                <a:solidFill>
                  <a:schemeClr val="tx1"/>
                </a:solidFill>
                <a:effectLst/>
              </a:rPr>
              <a:t>This door is open to pests!</a:t>
            </a:r>
          </a:p>
        </p:txBody>
      </p:sp>
      <p:pic>
        <p:nvPicPr>
          <p:cNvPr id="23555" name="Picture 5" descr="door cr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9690"/>
            <a:ext cx="6242050" cy="468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4" y="3429000"/>
            <a:ext cx="4052886" cy="32739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0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88848" y="1447800"/>
            <a:ext cx="7755356" cy="4495800"/>
          </a:xfrm>
        </p:spPr>
        <p:txBody>
          <a:bodyPr>
            <a:noAutofit/>
          </a:bodyPr>
          <a:lstStyle/>
          <a:p>
            <a:pPr>
              <a:buNone/>
            </a:pPr>
            <a:r>
              <a:rPr lang="en-US" sz="2800" dirty="0"/>
              <a:t>Removing pests by hand</a:t>
            </a:r>
          </a:p>
          <a:p>
            <a:r>
              <a:rPr lang="en-US" sz="2800" dirty="0"/>
              <a:t>In some situations, this may be the safest and most economical strategy. Use care and protective wear with poisonous or irritating species.</a:t>
            </a:r>
          </a:p>
          <a:p>
            <a:pPr marL="0" indent="0">
              <a:buNone/>
            </a:pPr>
            <a:endParaRPr lang="en-US" sz="2800" dirty="0"/>
          </a:p>
        </p:txBody>
      </p:sp>
      <p:sp>
        <p:nvSpPr>
          <p:cNvPr id="7" name="Title 1"/>
          <p:cNvSpPr txBox="1">
            <a:spLocks/>
          </p:cNvSpPr>
          <p:nvPr/>
        </p:nvSpPr>
        <p:spPr>
          <a:xfrm>
            <a:off x="533400" y="15240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mj-cs"/>
              </a:rPr>
              <a:t>Physical/Mechanical Controls</a:t>
            </a:r>
          </a:p>
        </p:txBody>
      </p:sp>
      <p:pic>
        <p:nvPicPr>
          <p:cNvPr id="9218" name="Picture 2" descr="http://www.atrishoutofwater.com/wp-content/uploads/2013/03/tusso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274618" y="3465990"/>
            <a:ext cx="4169586" cy="312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3535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
            <a:ext cx="533400" cy="3810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a:solidFill>
                  <a:schemeClr val="bg1"/>
                </a:solidFill>
              </a:rPr>
              <a:t>4.</a:t>
            </a:r>
          </a:p>
        </p:txBody>
      </p:sp>
      <p:sp>
        <p:nvSpPr>
          <p:cNvPr id="10" name="Content Placeholder 9"/>
          <p:cNvSpPr>
            <a:spLocks noGrp="1"/>
          </p:cNvSpPr>
          <p:nvPr>
            <p:ph sz="quarter" idx="1"/>
          </p:nvPr>
        </p:nvSpPr>
        <p:spPr>
          <a:xfrm>
            <a:off x="533400" y="1356049"/>
            <a:ext cx="8382000" cy="3962400"/>
          </a:xfrm>
        </p:spPr>
        <p:txBody>
          <a:bodyPr>
            <a:noAutofit/>
          </a:bodyPr>
          <a:lstStyle/>
          <a:p>
            <a:pPr>
              <a:buFont typeface="Wingdings" panose="05000000000000000000" pitchFamily="2" charset="2"/>
              <a:buChar char="§"/>
            </a:pPr>
            <a:r>
              <a:rPr lang="en-US" sz="3200" b="1" dirty="0"/>
              <a:t>Good sanitation </a:t>
            </a:r>
            <a:r>
              <a:rPr lang="en-US" sz="3200" dirty="0"/>
              <a:t>practices can reduce or eliminate food for pests. </a:t>
            </a:r>
          </a:p>
          <a:p>
            <a:pPr>
              <a:buFont typeface="Wingdings" panose="05000000000000000000" pitchFamily="2" charset="2"/>
              <a:buChar char="§"/>
            </a:pPr>
            <a:r>
              <a:rPr lang="en-US" sz="3200" u="sng" dirty="0"/>
              <a:t>Outdoors-</a:t>
            </a:r>
            <a:r>
              <a:rPr lang="en-US" sz="3200" dirty="0"/>
              <a:t> removing fallen, diseased or pest-infested leaves, branches and fruit to reduce pathogen and insect populations</a:t>
            </a:r>
          </a:p>
          <a:p>
            <a:pPr>
              <a:buFont typeface="Wingdings" panose="05000000000000000000" pitchFamily="2" charset="2"/>
              <a:buChar char="§"/>
            </a:pPr>
            <a:r>
              <a:rPr lang="en-US" sz="3200" u="sng" dirty="0"/>
              <a:t>Indoors-</a:t>
            </a:r>
            <a:r>
              <a:rPr lang="en-US" sz="3200" dirty="0"/>
              <a:t> cleaning floors and work surfaces, proper disposal of trash, storing food in sealed containers</a:t>
            </a:r>
          </a:p>
        </p:txBody>
      </p:sp>
      <p:sp>
        <p:nvSpPr>
          <p:cNvPr id="7" name="Rectangle 3"/>
          <p:cNvSpPr>
            <a:spLocks noGrp="1" noChangeArrowheads="1"/>
          </p:cNvSpPr>
          <p:nvPr>
            <p:ph type="title"/>
          </p:nvPr>
        </p:nvSpPr>
        <p:spPr>
          <a:xfrm>
            <a:off x="228600" y="0"/>
            <a:ext cx="3810000" cy="1143000"/>
          </a:xfrm>
        </p:spPr>
        <p:txBody>
          <a:bodyPr>
            <a:normAutofit/>
          </a:bodyPr>
          <a:lstStyle/>
          <a:p>
            <a:pPr eaLnBrk="1" hangingPunct="1"/>
            <a:r>
              <a:rPr lang="en-US" sz="4000" b="1" cap="none" dirty="0">
                <a:solidFill>
                  <a:srgbClr val="FFFF00"/>
                </a:solidFill>
              </a:rPr>
              <a:t>Cultural controls</a:t>
            </a:r>
          </a:p>
        </p:txBody>
      </p:sp>
    </p:spTree>
    <p:extLst>
      <p:ext uri="{BB962C8B-B14F-4D97-AF65-F5344CB8AC3E}">
        <p14:creationId xmlns:p14="http://schemas.microsoft.com/office/powerpoint/2010/main" val="218315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0" y="112707"/>
            <a:ext cx="7024688" cy="1143000"/>
          </a:xfrm>
        </p:spPr>
        <p:txBody>
          <a:bodyPr/>
          <a:lstStyle/>
          <a:p>
            <a:r>
              <a:rPr lang="en-US" altLang="en-US" dirty="0"/>
              <a:t>Pest situation</a:t>
            </a:r>
          </a:p>
        </p:txBody>
      </p:sp>
      <p:pic>
        <p:nvPicPr>
          <p:cNvPr id="2" name="ants1">
            <a:hlinkClick r:id="" action="ppaction://media"/>
            <a:extLst>
              <a:ext uri="{FF2B5EF4-FFF2-40B4-BE49-F238E27FC236}">
                <a16:creationId xmlns:a16="http://schemas.microsoft.com/office/drawing/2014/main" id="{D35D0333-7F4A-4069-B1A2-FB6BDFD96A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143000"/>
            <a:ext cx="7456124" cy="4191000"/>
          </a:xfrm>
          <a:prstGeom prst="rect">
            <a:avLst/>
          </a:prstGeom>
        </p:spPr>
      </p:pic>
    </p:spTree>
    <p:extLst>
      <p:ext uri="{BB962C8B-B14F-4D97-AF65-F5344CB8AC3E}">
        <p14:creationId xmlns:p14="http://schemas.microsoft.com/office/powerpoint/2010/main" val="9742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523999"/>
            <a:ext cx="4187952" cy="4676775"/>
          </a:xfrm>
        </p:spPr>
        <p:txBody>
          <a:bodyPr>
            <a:noAutofit/>
          </a:bodyPr>
          <a:lstStyle/>
          <a:p>
            <a:r>
              <a:rPr lang="en-US" sz="2800" dirty="0"/>
              <a:t>Many natural enemies can be encouraged to act as biological control agents.</a:t>
            </a:r>
          </a:p>
          <a:p>
            <a:pPr marL="0" indent="0">
              <a:buNone/>
            </a:pPr>
            <a:endParaRPr lang="en-US" sz="2800" dirty="0"/>
          </a:p>
          <a:p>
            <a:r>
              <a:rPr lang="en-US" sz="2800" dirty="0"/>
              <a:t>Some biocontrol agents are produced commercially and can be purchased. </a:t>
            </a:r>
          </a:p>
          <a:p>
            <a:endParaRPr lang="en-US" sz="2800" dirty="0"/>
          </a:p>
        </p:txBody>
      </p:sp>
      <p:pic>
        <p:nvPicPr>
          <p:cNvPr id="7" name="Picture 2" descr="Beetle"/>
          <p:cNvPicPr>
            <a:picLocks noChangeAspect="1" noChangeArrowheads="1"/>
          </p:cNvPicPr>
          <p:nvPr/>
        </p:nvPicPr>
        <p:blipFill>
          <a:blip r:embed="rId3" cstate="print"/>
          <a:srcRect/>
          <a:stretch>
            <a:fillRect/>
          </a:stretch>
        </p:blipFill>
        <p:spPr bwMode="auto">
          <a:xfrm>
            <a:off x="4953000" y="1752600"/>
            <a:ext cx="3809999" cy="2844801"/>
          </a:xfrm>
          <a:prstGeom prst="rect">
            <a:avLst/>
          </a:prstGeom>
          <a:noFill/>
        </p:spPr>
      </p:pic>
      <p:sp>
        <p:nvSpPr>
          <p:cNvPr id="9" name="TextBox 8"/>
          <p:cNvSpPr txBox="1"/>
          <p:nvPr/>
        </p:nvSpPr>
        <p:spPr>
          <a:xfrm>
            <a:off x="5029200" y="4672585"/>
            <a:ext cx="3657600" cy="923330"/>
          </a:xfrm>
          <a:prstGeom prst="rect">
            <a:avLst/>
          </a:prstGeom>
          <a:noFill/>
        </p:spPr>
        <p:txBody>
          <a:bodyPr wrap="square" rtlCol="0">
            <a:spAutoFit/>
          </a:bodyPr>
          <a:lstStyle/>
          <a:p>
            <a:pPr algn="r"/>
            <a:r>
              <a:rPr lang="en-US" i="1" dirty="0"/>
              <a:t>Lady beetles are familiar beneficial insects. They feed almost exclusively on soft-bodied insects and insect eggs.</a:t>
            </a:r>
          </a:p>
        </p:txBody>
      </p:sp>
      <p:sp>
        <p:nvSpPr>
          <p:cNvPr id="11" name="Title 1"/>
          <p:cNvSpPr>
            <a:spLocks noGrp="1"/>
          </p:cNvSpPr>
          <p:nvPr>
            <p:ph type="title"/>
          </p:nvPr>
        </p:nvSpPr>
        <p:spPr>
          <a:xfrm>
            <a:off x="628650" y="365126"/>
            <a:ext cx="7886700" cy="1325563"/>
          </a:xfrm>
        </p:spPr>
        <p:txBody>
          <a:bodyPr>
            <a:normAutofit/>
          </a:bodyPr>
          <a:lstStyle/>
          <a:p>
            <a:r>
              <a:rPr lang="en-US" sz="3200" b="1" dirty="0">
                <a:solidFill>
                  <a:srgbClr val="FFFF00"/>
                </a:solidFill>
              </a:rPr>
              <a:t>Biological Controls </a:t>
            </a:r>
          </a:p>
        </p:txBody>
      </p:sp>
    </p:spTree>
    <p:extLst>
      <p:ext uri="{BB962C8B-B14F-4D97-AF65-F5344CB8AC3E}">
        <p14:creationId xmlns:p14="http://schemas.microsoft.com/office/powerpoint/2010/main" val="408943903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533400" y="1305417"/>
            <a:ext cx="8077200" cy="4257675"/>
          </a:xfrm>
        </p:spPr>
        <p:txBody>
          <a:bodyPr>
            <a:normAutofit/>
          </a:bodyPr>
          <a:lstStyle/>
          <a:p>
            <a:r>
              <a:rPr lang="en-US" sz="2800" dirty="0"/>
              <a:t>Maintaining or increasing the number of beneficial organisms can be an effective way to manage pests.</a:t>
            </a:r>
          </a:p>
          <a:p>
            <a:pPr marL="0" indent="0">
              <a:buNone/>
            </a:pPr>
            <a:endParaRPr lang="en-US" sz="2800" dirty="0"/>
          </a:p>
          <a:p>
            <a:r>
              <a:rPr lang="en-US" sz="2800" dirty="0"/>
              <a:t>Including flowering plants in the landscape can attract and support beneficial organisms that are natural enemies of pests.</a:t>
            </a:r>
          </a:p>
          <a:p>
            <a:pPr marL="0" indent="0">
              <a:buNone/>
            </a:pPr>
            <a:endParaRPr lang="en-US" sz="2800" dirty="0"/>
          </a:p>
        </p:txBody>
      </p:sp>
      <p:sp>
        <p:nvSpPr>
          <p:cNvPr id="7" name="Title 1"/>
          <p:cNvSpPr>
            <a:spLocks noGrp="1"/>
          </p:cNvSpPr>
          <p:nvPr>
            <p:ph type="title"/>
          </p:nvPr>
        </p:nvSpPr>
        <p:spPr>
          <a:xfrm>
            <a:off x="628650" y="0"/>
            <a:ext cx="7886700" cy="1325563"/>
          </a:xfrm>
        </p:spPr>
        <p:txBody>
          <a:bodyPr>
            <a:normAutofit/>
          </a:bodyPr>
          <a:lstStyle/>
          <a:p>
            <a:r>
              <a:rPr lang="en-US" sz="3200" b="1" dirty="0">
                <a:solidFill>
                  <a:srgbClr val="FFFF00"/>
                </a:solidFill>
              </a:rPr>
              <a:t>Biological Controls </a:t>
            </a:r>
          </a:p>
        </p:txBody>
      </p:sp>
      <p:pic>
        <p:nvPicPr>
          <p:cNvPr id="3076" name="Picture 4" descr="https://encrypted-tbn3.gstatic.com/images?q=tbn:ANd9GcQTteBx0iaN3WKxxdQ6cfJFMaB4rUFxvj89mgc-BpdvAbRs3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763" y="4343400"/>
            <a:ext cx="2812331" cy="21092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encrypted-tbn3.gstatic.com/images?q=tbn:ANd9GcTMbRsukA4N-jeJyV2JMma88rLDDn6estmC-J2AuRwpQtCIzB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586" y="4010580"/>
            <a:ext cx="3503228" cy="262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7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3"/>
          <p:cNvSpPr txBox="1">
            <a:spLocks noChangeArrowheads="1"/>
          </p:cNvSpPr>
          <p:nvPr/>
        </p:nvSpPr>
        <p:spPr bwMode="auto">
          <a:xfrm>
            <a:off x="533400" y="1514218"/>
            <a:ext cx="4648200" cy="3230562"/>
          </a:xfrm>
          <a:prstGeom prst="rect">
            <a:avLst/>
          </a:prstGeom>
          <a:noFill/>
          <a:ln w="9525">
            <a:noFill/>
            <a:miter lim="800000"/>
            <a:headEnd/>
            <a:tailEnd/>
          </a:ln>
        </p:spPr>
        <p:txBody>
          <a:bodyPr/>
          <a:lstStyle/>
          <a:p>
            <a:pPr marL="342900" indent="-342900">
              <a:lnSpc>
                <a:spcPct val="120000"/>
              </a:lnSpc>
              <a:spcBef>
                <a:spcPct val="20000"/>
              </a:spcBef>
              <a:spcAft>
                <a:spcPts val="1200"/>
              </a:spcAft>
              <a:buFontTx/>
              <a:buChar char="•"/>
            </a:pPr>
            <a:r>
              <a:rPr lang="en-US" sz="3000" dirty="0">
                <a:latin typeface="Calibri" panose="020F0502020204030204" pitchFamily="34" charset="0"/>
              </a:rPr>
              <a:t>Thresholds</a:t>
            </a:r>
          </a:p>
          <a:p>
            <a:pPr marL="342900" indent="-342900">
              <a:lnSpc>
                <a:spcPct val="120000"/>
              </a:lnSpc>
              <a:spcBef>
                <a:spcPct val="20000"/>
              </a:spcBef>
              <a:spcAft>
                <a:spcPts val="1200"/>
              </a:spcAft>
              <a:buFontTx/>
              <a:buChar char="•"/>
            </a:pPr>
            <a:r>
              <a:rPr lang="en-US" sz="3000" dirty="0">
                <a:latin typeface="Calibri" panose="020F0502020204030204" pitchFamily="34" charset="0"/>
              </a:rPr>
              <a:t>Spray timing</a:t>
            </a:r>
          </a:p>
          <a:p>
            <a:pPr marL="342900" indent="-342900">
              <a:lnSpc>
                <a:spcPct val="120000"/>
              </a:lnSpc>
              <a:spcBef>
                <a:spcPct val="20000"/>
              </a:spcBef>
              <a:spcAft>
                <a:spcPts val="1200"/>
              </a:spcAft>
              <a:buFontTx/>
              <a:buChar char="•"/>
            </a:pPr>
            <a:r>
              <a:rPr lang="en-US" sz="3000" dirty="0">
                <a:latin typeface="Calibri" panose="020F0502020204030204" pitchFamily="34" charset="0"/>
              </a:rPr>
              <a:t>Chemical Selection</a:t>
            </a:r>
          </a:p>
          <a:p>
            <a:pPr marL="342900" indent="-342900">
              <a:lnSpc>
                <a:spcPct val="120000"/>
              </a:lnSpc>
              <a:spcBef>
                <a:spcPct val="20000"/>
              </a:spcBef>
              <a:spcAft>
                <a:spcPts val="1200"/>
              </a:spcAft>
              <a:buFontTx/>
              <a:buChar char="•"/>
            </a:pPr>
            <a:r>
              <a:rPr lang="en-US" sz="3000" dirty="0">
                <a:latin typeface="Calibri" panose="020F0502020204030204" pitchFamily="34" charset="0"/>
              </a:rPr>
              <a:t>Resistance</a:t>
            </a:r>
          </a:p>
          <a:p>
            <a:pPr marL="342900" indent="-342900">
              <a:lnSpc>
                <a:spcPct val="120000"/>
              </a:lnSpc>
              <a:spcBef>
                <a:spcPct val="20000"/>
              </a:spcBef>
              <a:spcAft>
                <a:spcPts val="1200"/>
              </a:spcAft>
              <a:buFontTx/>
              <a:buChar char="•"/>
            </a:pPr>
            <a:r>
              <a:rPr lang="en-US" sz="3000" dirty="0">
                <a:latin typeface="Calibri" panose="020F0502020204030204" pitchFamily="34" charset="0"/>
              </a:rPr>
              <a:t>Mode of Action</a:t>
            </a:r>
          </a:p>
          <a:p>
            <a:pPr marL="342900" indent="-342900">
              <a:lnSpc>
                <a:spcPct val="120000"/>
              </a:lnSpc>
              <a:spcBef>
                <a:spcPct val="20000"/>
              </a:spcBef>
              <a:spcAft>
                <a:spcPts val="1200"/>
              </a:spcAft>
              <a:buFontTx/>
              <a:buChar char="•"/>
            </a:pPr>
            <a:r>
              <a:rPr lang="en-US" sz="3000" dirty="0">
                <a:latin typeface="Calibri" panose="020F0502020204030204" pitchFamily="34" charset="0"/>
              </a:rPr>
              <a:t>Selective chemistry</a:t>
            </a:r>
          </a:p>
        </p:txBody>
      </p:sp>
      <p:sp>
        <p:nvSpPr>
          <p:cNvPr id="6" name="Rectangle 2"/>
          <p:cNvSpPr txBox="1">
            <a:spLocks noRot="1" noChangeArrowheads="1"/>
          </p:cNvSpPr>
          <p:nvPr/>
        </p:nvSpPr>
        <p:spPr>
          <a:xfrm>
            <a:off x="457200" y="439271"/>
            <a:ext cx="8229600" cy="932329"/>
          </a:xfrm>
          <a:prstGeom prst="rect">
            <a:avLst/>
          </a:prstGeom>
        </p:spPr>
        <p:txBody>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fontAlgn="auto" hangingPunct="1">
              <a:spcAft>
                <a:spcPts val="0"/>
              </a:spcAft>
              <a:defRPr/>
            </a:pPr>
            <a:r>
              <a:rPr lang="en-US" sz="4800" b="1" kern="0" dirty="0">
                <a:solidFill>
                  <a:srgbClr val="FFFF00"/>
                </a:solidFill>
                <a:latin typeface="Calibri" panose="020F0502020204030204" pitchFamily="34" charset="0"/>
              </a:rPr>
              <a:t>pesticides</a:t>
            </a:r>
          </a:p>
        </p:txBody>
      </p:sp>
      <p:pic>
        <p:nvPicPr>
          <p:cNvPr id="7170" name="Picture 2" descr="http://scni.media.clients.ellingtoncms.com/img/photos/2012/07/24/JPA_UGA_WEEDS_t300.jpg?8aff03de2423e912a2467e97388a07f5331c05b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14218"/>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96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381000"/>
            <a:ext cx="6248400" cy="1143000"/>
          </a:xfrm>
          <a:prstGeom prst="rect">
            <a:avLst/>
          </a:prstGeom>
        </p:spPr>
        <p:txBody>
          <a:bodyPr/>
          <a:lstStyle/>
          <a:p>
            <a:pPr>
              <a:defRPr/>
            </a:pPr>
            <a:r>
              <a:rPr lang="en-US" sz="4000" b="1" kern="0" dirty="0">
                <a:solidFill>
                  <a:srgbClr val="FFFF00"/>
                </a:solidFill>
                <a:latin typeface="Calibri" panose="020F0502020204030204" pitchFamily="34" charset="0"/>
                <a:ea typeface="ＭＳ Ｐゴシック" pitchFamily="-110" charset="-128"/>
                <a:cs typeface="ＭＳ Ｐゴシック" pitchFamily="-110" charset="-128"/>
              </a:rPr>
              <a:t>What are thresholds?</a:t>
            </a:r>
          </a:p>
        </p:txBody>
      </p:sp>
      <p:sp>
        <p:nvSpPr>
          <p:cNvPr id="90117" name="Rectangle 3"/>
          <p:cNvSpPr txBox="1">
            <a:spLocks noChangeArrowheads="1"/>
          </p:cNvSpPr>
          <p:nvPr/>
        </p:nvSpPr>
        <p:spPr bwMode="auto">
          <a:xfrm>
            <a:off x="261937" y="1320799"/>
            <a:ext cx="4648200" cy="3357563"/>
          </a:xfrm>
          <a:prstGeom prst="rect">
            <a:avLst/>
          </a:prstGeom>
          <a:noFill/>
          <a:ln w="9525">
            <a:noFill/>
            <a:miter lim="800000"/>
            <a:headEnd/>
            <a:tailEnd/>
          </a:ln>
        </p:spPr>
        <p:txBody>
          <a:bodyPr/>
          <a:lstStyle/>
          <a:p>
            <a:pPr>
              <a:lnSpc>
                <a:spcPct val="120000"/>
              </a:lnSpc>
              <a:spcBef>
                <a:spcPct val="20000"/>
              </a:spcBef>
              <a:spcAft>
                <a:spcPts val="1200"/>
              </a:spcAft>
            </a:pPr>
            <a:r>
              <a:rPr lang="en-US" sz="3200" dirty="0">
                <a:latin typeface="Calibri" panose="020F0502020204030204" pitchFamily="34" charset="0"/>
              </a:rPr>
              <a:t>Can be based on:</a:t>
            </a:r>
          </a:p>
          <a:p>
            <a:pPr marL="800100" lvl="1" indent="-342900">
              <a:lnSpc>
                <a:spcPct val="120000"/>
              </a:lnSpc>
              <a:spcBef>
                <a:spcPct val="20000"/>
              </a:spcBef>
              <a:spcAft>
                <a:spcPts val="1200"/>
              </a:spcAft>
              <a:buFontTx/>
              <a:buChar char="•"/>
            </a:pPr>
            <a:r>
              <a:rPr lang="en-US" sz="3200" dirty="0">
                <a:latin typeface="Calibri" panose="020F0502020204030204" pitchFamily="34" charset="0"/>
              </a:rPr>
              <a:t>Aesthetics</a:t>
            </a:r>
          </a:p>
          <a:p>
            <a:pPr marL="800100" lvl="1" indent="-342900">
              <a:lnSpc>
                <a:spcPct val="120000"/>
              </a:lnSpc>
              <a:spcBef>
                <a:spcPct val="20000"/>
              </a:spcBef>
              <a:spcAft>
                <a:spcPts val="1200"/>
              </a:spcAft>
              <a:buFontTx/>
              <a:buChar char="•"/>
            </a:pPr>
            <a:r>
              <a:rPr lang="en-US" sz="3200" dirty="0">
                <a:latin typeface="Calibri" panose="020F0502020204030204" pitchFamily="34" charset="0"/>
              </a:rPr>
              <a:t>Number of pests</a:t>
            </a:r>
          </a:p>
          <a:p>
            <a:pPr marL="800100" lvl="1" indent="-342900">
              <a:lnSpc>
                <a:spcPct val="120000"/>
              </a:lnSpc>
              <a:spcBef>
                <a:spcPct val="20000"/>
              </a:spcBef>
              <a:spcAft>
                <a:spcPts val="1200"/>
              </a:spcAft>
              <a:buFontTx/>
              <a:buChar char="•"/>
            </a:pPr>
            <a:r>
              <a:rPr lang="en-US" sz="3200" dirty="0">
                <a:latin typeface="Calibri" panose="020F0502020204030204" pitchFamily="34" charset="0"/>
              </a:rPr>
              <a:t>Damage to plants</a:t>
            </a:r>
          </a:p>
          <a:p>
            <a:pPr marL="800100" lvl="1" indent="-342900">
              <a:lnSpc>
                <a:spcPct val="120000"/>
              </a:lnSpc>
              <a:spcBef>
                <a:spcPct val="20000"/>
              </a:spcBef>
              <a:spcAft>
                <a:spcPts val="1200"/>
              </a:spcAft>
              <a:buFontTx/>
              <a:buChar char="•"/>
            </a:pPr>
            <a:r>
              <a:rPr lang="en-US" sz="3200" dirty="0">
                <a:latin typeface="Calibri" panose="020F0502020204030204" pitchFamily="34" charset="0"/>
              </a:rPr>
              <a:t>Food Loss</a:t>
            </a:r>
          </a:p>
          <a:p>
            <a:pPr marL="800100" lvl="1" indent="-342900">
              <a:lnSpc>
                <a:spcPct val="120000"/>
              </a:lnSpc>
              <a:spcBef>
                <a:spcPct val="20000"/>
              </a:spcBef>
              <a:spcAft>
                <a:spcPts val="1200"/>
              </a:spcAft>
              <a:buFontTx/>
              <a:buChar char="•"/>
            </a:pPr>
            <a:r>
              <a:rPr lang="en-US" sz="3200" dirty="0">
                <a:latin typeface="Calibri" panose="020F0502020204030204" pitchFamily="34" charset="0"/>
              </a:rPr>
              <a:t>Comfort level</a:t>
            </a: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20799"/>
            <a:ext cx="3962400" cy="51936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31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09600" y="1181100"/>
            <a:ext cx="8382000" cy="4495800"/>
          </a:xfrm>
        </p:spPr>
        <p:txBody>
          <a:bodyPr>
            <a:noAutofit/>
          </a:bodyPr>
          <a:lstStyle/>
          <a:p>
            <a:pPr lvl="1">
              <a:buClr>
                <a:schemeClr val="accent2"/>
              </a:buClr>
              <a:buSzPct val="60000"/>
              <a:buFont typeface="Wingdings" panose="05000000000000000000" pitchFamily="2" charset="2"/>
              <a:buChar char="§"/>
            </a:pPr>
            <a:r>
              <a:rPr lang="en-US" sz="2800" dirty="0"/>
              <a:t>Understand pest mode of feeding/habitat for effective reach.</a:t>
            </a:r>
          </a:p>
          <a:p>
            <a:pPr lvl="1">
              <a:buClr>
                <a:schemeClr val="accent2"/>
              </a:buClr>
              <a:buSzPct val="60000"/>
              <a:buFont typeface="Wingdings" panose="05000000000000000000" pitchFamily="2" charset="2"/>
              <a:buChar char="§"/>
            </a:pPr>
            <a:r>
              <a:rPr lang="en-US" sz="2800" dirty="0"/>
              <a:t>Treat only when populations reach </a:t>
            </a:r>
            <a:r>
              <a:rPr lang="en-US" sz="2800" b="1" dirty="0"/>
              <a:t>action thresholds</a:t>
            </a:r>
            <a:r>
              <a:rPr lang="en-US" sz="2800" dirty="0"/>
              <a:t>.</a:t>
            </a:r>
          </a:p>
          <a:p>
            <a:pPr lvl="1">
              <a:buClr>
                <a:schemeClr val="accent2"/>
              </a:buClr>
              <a:buSzPct val="60000"/>
              <a:buFont typeface="Wingdings" panose="05000000000000000000" pitchFamily="2" charset="2"/>
              <a:buChar char="§"/>
            </a:pPr>
            <a:r>
              <a:rPr lang="en-US" sz="2800" dirty="0"/>
              <a:t>Time treatments to be least disruptive to </a:t>
            </a:r>
            <a:r>
              <a:rPr lang="en-US" sz="2800" dirty="0" err="1"/>
              <a:t>beneficials</a:t>
            </a:r>
            <a:r>
              <a:rPr lang="en-US" sz="2800" dirty="0"/>
              <a:t>. </a:t>
            </a:r>
          </a:p>
          <a:p>
            <a:pPr lvl="1">
              <a:buClr>
                <a:schemeClr val="accent2"/>
              </a:buClr>
              <a:buSzPct val="60000"/>
              <a:buFont typeface="Wingdings" panose="05000000000000000000" pitchFamily="2" charset="2"/>
              <a:buChar char="§"/>
            </a:pPr>
            <a:r>
              <a:rPr lang="en-US" sz="2800" dirty="0"/>
              <a:t>Avoid broad-spectrum insecticides, toxic to many species of insects. </a:t>
            </a:r>
          </a:p>
          <a:p>
            <a:pPr lvl="1">
              <a:buClr>
                <a:schemeClr val="accent2"/>
              </a:buClr>
              <a:buSzPct val="60000"/>
              <a:buFont typeface="Wingdings" panose="05000000000000000000" pitchFamily="2" charset="2"/>
              <a:buChar char="§"/>
            </a:pPr>
            <a:r>
              <a:rPr lang="en-US" sz="2800" dirty="0"/>
              <a:t>Select targeted, low-risk pesticides, such as </a:t>
            </a:r>
            <a:r>
              <a:rPr lang="en-US" sz="2800" i="1" dirty="0"/>
              <a:t>Bacillus </a:t>
            </a:r>
            <a:r>
              <a:rPr lang="en-US" sz="2800" i="1" dirty="0" err="1"/>
              <a:t>thuringiensis</a:t>
            </a:r>
            <a:r>
              <a:rPr lang="en-US" sz="2800" dirty="0"/>
              <a:t>, insect growth regulators, and baits formulated to attract only the target pest.</a:t>
            </a:r>
          </a:p>
          <a:p>
            <a:pPr lvl="1">
              <a:buClr>
                <a:schemeClr val="accent2"/>
              </a:buClr>
              <a:buSzPct val="60000"/>
              <a:buFont typeface="Wingdings" panose="05000000000000000000" pitchFamily="2" charset="2"/>
              <a:buChar char="§"/>
            </a:pPr>
            <a:r>
              <a:rPr lang="en-US" sz="2800" dirty="0"/>
              <a:t>Read the label – the label is the LAW! </a:t>
            </a:r>
          </a:p>
        </p:txBody>
      </p:sp>
      <p:sp>
        <p:nvSpPr>
          <p:cNvPr id="6" name="Rectangle 2"/>
          <p:cNvSpPr txBox="1">
            <a:spLocks noRot="1" noChangeArrowheads="1"/>
          </p:cNvSpPr>
          <p:nvPr/>
        </p:nvSpPr>
        <p:spPr>
          <a:xfrm>
            <a:off x="457200" y="439271"/>
            <a:ext cx="8229600" cy="932329"/>
          </a:xfrm>
          <a:prstGeom prst="rect">
            <a:avLst/>
          </a:prstGeom>
        </p:spPr>
        <p:txBody>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fontAlgn="auto" hangingPunct="1">
              <a:spcAft>
                <a:spcPts val="0"/>
              </a:spcAft>
              <a:defRPr/>
            </a:pPr>
            <a:r>
              <a:rPr lang="en-US" sz="4800" b="1" kern="0" dirty="0">
                <a:solidFill>
                  <a:srgbClr val="FFFF00"/>
                </a:solidFill>
                <a:latin typeface="Calibri" panose="020F0502020204030204" pitchFamily="34" charset="0"/>
              </a:rPr>
              <a:t>pesticides</a:t>
            </a:r>
          </a:p>
        </p:txBody>
      </p:sp>
    </p:spTree>
    <p:extLst>
      <p:ext uri="{BB962C8B-B14F-4D97-AF65-F5344CB8AC3E}">
        <p14:creationId xmlns:p14="http://schemas.microsoft.com/office/powerpoint/2010/main" val="95324419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57200" y="1828800"/>
            <a:ext cx="8229600" cy="4191000"/>
          </a:xfrm>
          <a:prstGeom prst="rect">
            <a:avLst/>
          </a:prstGeom>
          <a:noFill/>
          <a:ln w="9525">
            <a:noFill/>
            <a:miter lim="800000"/>
            <a:headEnd/>
            <a:tailEnd/>
          </a:ln>
        </p:spPr>
        <p:txBody>
          <a:bodyPr/>
          <a:lstStyle/>
          <a:p>
            <a:pPr>
              <a:spcBef>
                <a:spcPct val="20000"/>
              </a:spcBef>
            </a:pPr>
            <a:r>
              <a:rPr lang="en-US" sz="3200" dirty="0">
                <a:latin typeface="Calibri" panose="020F0502020204030204" pitchFamily="34" charset="0"/>
              </a:rPr>
              <a:t>“Traditional,” broad-spectrum pesticides</a:t>
            </a:r>
          </a:p>
          <a:p>
            <a:pPr marL="742950" lvl="1" indent="-285750">
              <a:lnSpc>
                <a:spcPct val="150000"/>
              </a:lnSpc>
              <a:spcBef>
                <a:spcPct val="20000"/>
              </a:spcBef>
              <a:buFontTx/>
              <a:buChar char="–"/>
            </a:pPr>
            <a:r>
              <a:rPr lang="en-US" sz="2800" dirty="0">
                <a:latin typeface="Calibri" panose="020F0502020204030204" pitchFamily="34" charset="0"/>
              </a:rPr>
              <a:t>long residual</a:t>
            </a:r>
          </a:p>
          <a:p>
            <a:pPr marL="742950" lvl="1" indent="-285750">
              <a:lnSpc>
                <a:spcPct val="150000"/>
              </a:lnSpc>
              <a:spcBef>
                <a:spcPct val="20000"/>
              </a:spcBef>
              <a:buFontTx/>
              <a:buChar char="–"/>
            </a:pPr>
            <a:r>
              <a:rPr lang="en-US" sz="2800" dirty="0">
                <a:latin typeface="Calibri" panose="020F0502020204030204" pitchFamily="34" charset="0"/>
              </a:rPr>
              <a:t>may cause outbreaks of non-target pests</a:t>
            </a:r>
          </a:p>
          <a:p>
            <a:pPr marL="742950" lvl="1" indent="-285750">
              <a:lnSpc>
                <a:spcPct val="150000"/>
              </a:lnSpc>
              <a:spcBef>
                <a:spcPct val="20000"/>
              </a:spcBef>
              <a:buFontTx/>
              <a:buChar char="–"/>
            </a:pPr>
            <a:r>
              <a:rPr lang="en-US" sz="2800" dirty="0">
                <a:latin typeface="Calibri" panose="020F0502020204030204" pitchFamily="34" charset="0"/>
              </a:rPr>
              <a:t>negatively affects beneficial organisms</a:t>
            </a:r>
          </a:p>
          <a:p>
            <a:pPr marL="742950" lvl="1" indent="-285750">
              <a:lnSpc>
                <a:spcPct val="150000"/>
              </a:lnSpc>
              <a:spcBef>
                <a:spcPct val="20000"/>
              </a:spcBef>
              <a:buFontTx/>
              <a:buChar char="–"/>
            </a:pPr>
            <a:r>
              <a:rPr lang="en-US" sz="2800" dirty="0">
                <a:latin typeface="Calibri" panose="020F0502020204030204" pitchFamily="34" charset="0"/>
              </a:rPr>
              <a:t>usually higher toxicity</a:t>
            </a:r>
          </a:p>
          <a:p>
            <a:pPr marL="742950" lvl="1" indent="-285750">
              <a:lnSpc>
                <a:spcPct val="150000"/>
              </a:lnSpc>
              <a:spcBef>
                <a:spcPct val="20000"/>
              </a:spcBef>
              <a:buFontTx/>
              <a:buChar char="–"/>
            </a:pPr>
            <a:r>
              <a:rPr lang="en-US" sz="2800" dirty="0">
                <a:latin typeface="Calibri" panose="020F0502020204030204" pitchFamily="34" charset="0"/>
              </a:rPr>
              <a:t>can control multiple pests at once</a:t>
            </a:r>
          </a:p>
        </p:txBody>
      </p:sp>
      <p:sp>
        <p:nvSpPr>
          <p:cNvPr id="4" name="Rectangle 2"/>
          <p:cNvSpPr txBox="1">
            <a:spLocks noRot="1" noChangeArrowheads="1"/>
          </p:cNvSpPr>
          <p:nvPr/>
        </p:nvSpPr>
        <p:spPr>
          <a:xfrm>
            <a:off x="457200" y="439271"/>
            <a:ext cx="8229600" cy="932329"/>
          </a:xfrm>
          <a:prstGeom prst="rect">
            <a:avLst/>
          </a:prstGeom>
        </p:spPr>
        <p:txBody>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fontAlgn="auto" hangingPunct="1">
              <a:spcAft>
                <a:spcPts val="0"/>
              </a:spcAft>
              <a:defRPr/>
            </a:pPr>
            <a:r>
              <a:rPr lang="en-US" sz="4800" b="1" kern="0" dirty="0">
                <a:solidFill>
                  <a:srgbClr val="FFFF00"/>
                </a:solidFill>
                <a:latin typeface="Calibri" panose="020F0502020204030204" pitchFamily="34" charset="0"/>
              </a:rPr>
              <a:t>pesticides</a:t>
            </a:r>
          </a:p>
        </p:txBody>
      </p:sp>
    </p:spTree>
    <p:extLst>
      <p:ext uri="{BB962C8B-B14F-4D97-AF65-F5344CB8AC3E}">
        <p14:creationId xmlns:p14="http://schemas.microsoft.com/office/powerpoint/2010/main" val="168675914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371600" y="76200"/>
            <a:ext cx="990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ea typeface="ＭＳ Ｐゴシック" pitchFamily="-110" charset="-128"/>
              </a:rPr>
              <a:t>Importance/</a:t>
            </a:r>
          </a:p>
          <a:p>
            <a:pPr algn="ctr" eaLnBrk="0" hangingPunct="0"/>
            <a:r>
              <a:rPr lang="en-US" sz="1400">
                <a:ea typeface="ＭＳ Ｐゴシック" pitchFamily="-110" charset="-128"/>
              </a:rPr>
              <a:t>Resistance</a:t>
            </a:r>
          </a:p>
        </p:txBody>
      </p:sp>
      <p:sp>
        <p:nvSpPr>
          <p:cNvPr id="18435" name="Rectangle 3"/>
          <p:cNvSpPr>
            <a:spLocks noChangeArrowheads="1"/>
          </p:cNvSpPr>
          <p:nvPr/>
        </p:nvSpPr>
        <p:spPr bwMode="auto">
          <a:xfrm>
            <a:off x="3276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2</a:t>
            </a:r>
            <a:endParaRPr lang="en-US" sz="1400">
              <a:solidFill>
                <a:srgbClr val="0A0068"/>
              </a:solidFill>
              <a:ea typeface="ＭＳ Ｐゴシック" pitchFamily="-110" charset="-128"/>
            </a:endParaRPr>
          </a:p>
        </p:txBody>
      </p:sp>
      <p:sp>
        <p:nvSpPr>
          <p:cNvPr id="18436" name="Rectangle 4"/>
          <p:cNvSpPr>
            <a:spLocks noChangeArrowheads="1"/>
          </p:cNvSpPr>
          <p:nvPr/>
        </p:nvSpPr>
        <p:spPr bwMode="auto">
          <a:xfrm>
            <a:off x="41148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3</a:t>
            </a:r>
            <a:endParaRPr lang="en-US" sz="1400">
              <a:solidFill>
                <a:srgbClr val="0A0068"/>
              </a:solidFill>
              <a:ea typeface="ＭＳ Ｐゴシック" pitchFamily="-110" charset="-128"/>
            </a:endParaRPr>
          </a:p>
        </p:txBody>
      </p:sp>
      <p:sp>
        <p:nvSpPr>
          <p:cNvPr id="18437" name="Rectangle 5"/>
          <p:cNvSpPr>
            <a:spLocks noChangeArrowheads="1"/>
          </p:cNvSpPr>
          <p:nvPr/>
        </p:nvSpPr>
        <p:spPr bwMode="auto">
          <a:xfrm>
            <a:off x="49530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4</a:t>
            </a:r>
          </a:p>
        </p:txBody>
      </p:sp>
      <p:sp>
        <p:nvSpPr>
          <p:cNvPr id="18438" name="Rectangle 6"/>
          <p:cNvSpPr>
            <a:spLocks noChangeArrowheads="1"/>
          </p:cNvSpPr>
          <p:nvPr/>
        </p:nvSpPr>
        <p:spPr bwMode="auto">
          <a:xfrm>
            <a:off x="57912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5</a:t>
            </a:r>
          </a:p>
        </p:txBody>
      </p:sp>
      <p:sp>
        <p:nvSpPr>
          <p:cNvPr id="18439" name="Rectangle 7"/>
          <p:cNvSpPr>
            <a:spLocks noChangeArrowheads="1"/>
          </p:cNvSpPr>
          <p:nvPr/>
        </p:nvSpPr>
        <p:spPr bwMode="auto">
          <a:xfrm>
            <a:off x="8305800" y="76200"/>
            <a:ext cx="609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Finally </a:t>
            </a:r>
          </a:p>
          <a:p>
            <a:pPr algn="ctr" eaLnBrk="0" hangingPunct="0"/>
            <a:r>
              <a:rPr lang="en-US" sz="1400">
                <a:solidFill>
                  <a:schemeClr val="bg1"/>
                </a:solidFill>
                <a:ea typeface="ＭＳ Ｐゴシック" pitchFamily="-110" charset="-128"/>
              </a:rPr>
              <a:t>Done!</a:t>
            </a:r>
          </a:p>
        </p:txBody>
      </p:sp>
      <p:sp>
        <p:nvSpPr>
          <p:cNvPr id="18440" name="Rectangle 8"/>
          <p:cNvSpPr>
            <a:spLocks noChangeArrowheads="1"/>
          </p:cNvSpPr>
          <p:nvPr/>
        </p:nvSpPr>
        <p:spPr bwMode="auto">
          <a:xfrm>
            <a:off x="2438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1</a:t>
            </a:r>
            <a:endParaRPr lang="en-US" sz="1400">
              <a:ea typeface="ＭＳ Ｐゴシック" pitchFamily="-110" charset="-128"/>
            </a:endParaRPr>
          </a:p>
        </p:txBody>
      </p:sp>
      <p:sp>
        <p:nvSpPr>
          <p:cNvPr id="18441" name="Rectangle 9"/>
          <p:cNvSpPr>
            <a:spLocks noChangeArrowheads="1"/>
          </p:cNvSpPr>
          <p:nvPr/>
        </p:nvSpPr>
        <p:spPr bwMode="auto">
          <a:xfrm>
            <a:off x="6629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7</a:t>
            </a:r>
          </a:p>
        </p:txBody>
      </p:sp>
      <p:sp>
        <p:nvSpPr>
          <p:cNvPr id="18442" name="Rectangle 10"/>
          <p:cNvSpPr>
            <a:spLocks noChangeArrowheads="1"/>
          </p:cNvSpPr>
          <p:nvPr/>
        </p:nvSpPr>
        <p:spPr bwMode="auto">
          <a:xfrm>
            <a:off x="7467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Quiz</a:t>
            </a:r>
          </a:p>
        </p:txBody>
      </p:sp>
      <p:sp>
        <p:nvSpPr>
          <p:cNvPr id="18443" name="Rectangle 11"/>
          <p:cNvSpPr>
            <a:spLocks noChangeArrowheads="1"/>
          </p:cNvSpPr>
          <p:nvPr/>
        </p:nvSpPr>
        <p:spPr bwMode="auto">
          <a:xfrm>
            <a:off x="228600" y="533400"/>
            <a:ext cx="8686800" cy="60960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Rectangle 12"/>
          <p:cNvSpPr>
            <a:spLocks noChangeArrowheads="1"/>
          </p:cNvSpPr>
          <p:nvPr/>
        </p:nvSpPr>
        <p:spPr bwMode="auto">
          <a:xfrm>
            <a:off x="228600" y="76200"/>
            <a:ext cx="10668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Introduction</a:t>
            </a:r>
            <a:endParaRPr lang="en-US" sz="2400">
              <a:solidFill>
                <a:schemeClr val="bg1"/>
              </a:solidFill>
              <a:ea typeface="ＭＳ Ｐゴシック" pitchFamily="-110" charset="-128"/>
            </a:endParaRPr>
          </a:p>
        </p:txBody>
      </p:sp>
      <p:sp>
        <p:nvSpPr>
          <p:cNvPr id="18445" name="Text Box 14"/>
          <p:cNvSpPr txBox="1">
            <a:spLocks noChangeArrowheads="1"/>
          </p:cNvSpPr>
          <p:nvPr/>
        </p:nvSpPr>
        <p:spPr bwMode="auto">
          <a:xfrm>
            <a:off x="228600" y="76200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a:t>How Resistance Works</a:t>
            </a:r>
          </a:p>
        </p:txBody>
      </p:sp>
      <p:pic>
        <p:nvPicPr>
          <p:cNvPr id="18446" name="Picture 18" descr="Resistance 1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88"/>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79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371600" y="76200"/>
            <a:ext cx="990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ea typeface="ＭＳ Ｐゴシック" pitchFamily="-110" charset="-128"/>
              </a:rPr>
              <a:t>Importance/</a:t>
            </a:r>
          </a:p>
          <a:p>
            <a:pPr algn="ctr" eaLnBrk="0" hangingPunct="0"/>
            <a:r>
              <a:rPr lang="en-US" sz="1400">
                <a:ea typeface="ＭＳ Ｐゴシック" pitchFamily="-110" charset="-128"/>
              </a:rPr>
              <a:t>Resistance</a:t>
            </a:r>
          </a:p>
        </p:txBody>
      </p:sp>
      <p:sp>
        <p:nvSpPr>
          <p:cNvPr id="19459" name="Rectangle 3"/>
          <p:cNvSpPr>
            <a:spLocks noChangeArrowheads="1"/>
          </p:cNvSpPr>
          <p:nvPr/>
        </p:nvSpPr>
        <p:spPr bwMode="auto">
          <a:xfrm>
            <a:off x="3276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2</a:t>
            </a:r>
            <a:endParaRPr lang="en-US" sz="1400">
              <a:solidFill>
                <a:srgbClr val="0A0068"/>
              </a:solidFill>
              <a:ea typeface="ＭＳ Ｐゴシック" pitchFamily="-110" charset="-128"/>
            </a:endParaRPr>
          </a:p>
        </p:txBody>
      </p:sp>
      <p:sp>
        <p:nvSpPr>
          <p:cNvPr id="19460" name="Rectangle 4"/>
          <p:cNvSpPr>
            <a:spLocks noChangeArrowheads="1"/>
          </p:cNvSpPr>
          <p:nvPr/>
        </p:nvSpPr>
        <p:spPr bwMode="auto">
          <a:xfrm>
            <a:off x="41148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3</a:t>
            </a:r>
            <a:endParaRPr lang="en-US" sz="1400">
              <a:solidFill>
                <a:srgbClr val="0A0068"/>
              </a:solidFill>
              <a:ea typeface="ＭＳ Ｐゴシック" pitchFamily="-110" charset="-128"/>
            </a:endParaRPr>
          </a:p>
        </p:txBody>
      </p:sp>
      <p:sp>
        <p:nvSpPr>
          <p:cNvPr id="19461" name="Rectangle 5"/>
          <p:cNvSpPr>
            <a:spLocks noChangeArrowheads="1"/>
          </p:cNvSpPr>
          <p:nvPr/>
        </p:nvSpPr>
        <p:spPr bwMode="auto">
          <a:xfrm>
            <a:off x="49530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4</a:t>
            </a:r>
          </a:p>
        </p:txBody>
      </p:sp>
      <p:sp>
        <p:nvSpPr>
          <p:cNvPr id="19462" name="Rectangle 6"/>
          <p:cNvSpPr>
            <a:spLocks noChangeArrowheads="1"/>
          </p:cNvSpPr>
          <p:nvPr/>
        </p:nvSpPr>
        <p:spPr bwMode="auto">
          <a:xfrm>
            <a:off x="57912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5</a:t>
            </a:r>
          </a:p>
        </p:txBody>
      </p:sp>
      <p:sp>
        <p:nvSpPr>
          <p:cNvPr id="19463" name="Rectangle 7"/>
          <p:cNvSpPr>
            <a:spLocks noChangeArrowheads="1"/>
          </p:cNvSpPr>
          <p:nvPr/>
        </p:nvSpPr>
        <p:spPr bwMode="auto">
          <a:xfrm>
            <a:off x="8305800" y="76200"/>
            <a:ext cx="609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Finally </a:t>
            </a:r>
          </a:p>
          <a:p>
            <a:pPr algn="ctr" eaLnBrk="0" hangingPunct="0"/>
            <a:r>
              <a:rPr lang="en-US" sz="1400">
                <a:solidFill>
                  <a:schemeClr val="bg1"/>
                </a:solidFill>
                <a:ea typeface="ＭＳ Ｐゴシック" pitchFamily="-110" charset="-128"/>
              </a:rPr>
              <a:t>Done!</a:t>
            </a:r>
          </a:p>
        </p:txBody>
      </p:sp>
      <p:sp>
        <p:nvSpPr>
          <p:cNvPr id="19464" name="Rectangle 8"/>
          <p:cNvSpPr>
            <a:spLocks noChangeArrowheads="1"/>
          </p:cNvSpPr>
          <p:nvPr/>
        </p:nvSpPr>
        <p:spPr bwMode="auto">
          <a:xfrm>
            <a:off x="2438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1</a:t>
            </a:r>
            <a:endParaRPr lang="en-US" sz="1400">
              <a:ea typeface="ＭＳ Ｐゴシック" pitchFamily="-110" charset="-128"/>
            </a:endParaRPr>
          </a:p>
        </p:txBody>
      </p:sp>
      <p:sp>
        <p:nvSpPr>
          <p:cNvPr id="19465" name="Rectangle 9"/>
          <p:cNvSpPr>
            <a:spLocks noChangeArrowheads="1"/>
          </p:cNvSpPr>
          <p:nvPr/>
        </p:nvSpPr>
        <p:spPr bwMode="auto">
          <a:xfrm>
            <a:off x="6629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7</a:t>
            </a:r>
          </a:p>
        </p:txBody>
      </p:sp>
      <p:sp>
        <p:nvSpPr>
          <p:cNvPr id="19466" name="Rectangle 10"/>
          <p:cNvSpPr>
            <a:spLocks noChangeArrowheads="1"/>
          </p:cNvSpPr>
          <p:nvPr/>
        </p:nvSpPr>
        <p:spPr bwMode="auto">
          <a:xfrm>
            <a:off x="7467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Quiz</a:t>
            </a:r>
          </a:p>
        </p:txBody>
      </p:sp>
      <p:sp>
        <p:nvSpPr>
          <p:cNvPr id="19467" name="Rectangle 11"/>
          <p:cNvSpPr>
            <a:spLocks noChangeArrowheads="1"/>
          </p:cNvSpPr>
          <p:nvPr/>
        </p:nvSpPr>
        <p:spPr bwMode="auto">
          <a:xfrm>
            <a:off x="228600" y="533400"/>
            <a:ext cx="8686800" cy="60960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8" name="Rectangle 12"/>
          <p:cNvSpPr>
            <a:spLocks noChangeArrowheads="1"/>
          </p:cNvSpPr>
          <p:nvPr/>
        </p:nvSpPr>
        <p:spPr bwMode="auto">
          <a:xfrm>
            <a:off x="228600" y="76200"/>
            <a:ext cx="10668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Introduction</a:t>
            </a:r>
            <a:endParaRPr lang="en-US" sz="2400">
              <a:solidFill>
                <a:schemeClr val="bg1"/>
              </a:solidFill>
              <a:ea typeface="ＭＳ Ｐゴシック" pitchFamily="-110" charset="-128"/>
            </a:endParaRPr>
          </a:p>
        </p:txBody>
      </p:sp>
      <p:pic>
        <p:nvPicPr>
          <p:cNvPr id="19469" name="Picture 16" descr="Resistance 2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864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371600" y="76200"/>
            <a:ext cx="990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ea typeface="ＭＳ Ｐゴシック" pitchFamily="-110" charset="-128"/>
              </a:rPr>
              <a:t>Importance/</a:t>
            </a:r>
          </a:p>
          <a:p>
            <a:pPr algn="ctr" eaLnBrk="0" hangingPunct="0"/>
            <a:r>
              <a:rPr lang="en-US" sz="1400">
                <a:ea typeface="ＭＳ Ｐゴシック" pitchFamily="-110" charset="-128"/>
              </a:rPr>
              <a:t>Resistance</a:t>
            </a:r>
          </a:p>
        </p:txBody>
      </p:sp>
      <p:sp>
        <p:nvSpPr>
          <p:cNvPr id="20483" name="Rectangle 3"/>
          <p:cNvSpPr>
            <a:spLocks noChangeArrowheads="1"/>
          </p:cNvSpPr>
          <p:nvPr/>
        </p:nvSpPr>
        <p:spPr bwMode="auto">
          <a:xfrm>
            <a:off x="3276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2</a:t>
            </a:r>
            <a:endParaRPr lang="en-US" sz="1400">
              <a:solidFill>
                <a:srgbClr val="0A0068"/>
              </a:solidFill>
              <a:ea typeface="ＭＳ Ｐゴシック" pitchFamily="-110" charset="-128"/>
            </a:endParaRPr>
          </a:p>
        </p:txBody>
      </p:sp>
      <p:sp>
        <p:nvSpPr>
          <p:cNvPr id="20484" name="Rectangle 4"/>
          <p:cNvSpPr>
            <a:spLocks noChangeArrowheads="1"/>
          </p:cNvSpPr>
          <p:nvPr/>
        </p:nvSpPr>
        <p:spPr bwMode="auto">
          <a:xfrm>
            <a:off x="41148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3</a:t>
            </a:r>
            <a:endParaRPr lang="en-US" sz="1400">
              <a:solidFill>
                <a:srgbClr val="0A0068"/>
              </a:solidFill>
              <a:ea typeface="ＭＳ Ｐゴシック" pitchFamily="-110" charset="-128"/>
            </a:endParaRPr>
          </a:p>
        </p:txBody>
      </p:sp>
      <p:sp>
        <p:nvSpPr>
          <p:cNvPr id="20485" name="Rectangle 5"/>
          <p:cNvSpPr>
            <a:spLocks noChangeArrowheads="1"/>
          </p:cNvSpPr>
          <p:nvPr/>
        </p:nvSpPr>
        <p:spPr bwMode="auto">
          <a:xfrm>
            <a:off x="49530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4</a:t>
            </a:r>
          </a:p>
        </p:txBody>
      </p:sp>
      <p:sp>
        <p:nvSpPr>
          <p:cNvPr id="20486" name="Rectangle 6"/>
          <p:cNvSpPr>
            <a:spLocks noChangeArrowheads="1"/>
          </p:cNvSpPr>
          <p:nvPr/>
        </p:nvSpPr>
        <p:spPr bwMode="auto">
          <a:xfrm>
            <a:off x="57912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5</a:t>
            </a:r>
          </a:p>
        </p:txBody>
      </p:sp>
      <p:sp>
        <p:nvSpPr>
          <p:cNvPr id="20487" name="Rectangle 7"/>
          <p:cNvSpPr>
            <a:spLocks noChangeArrowheads="1"/>
          </p:cNvSpPr>
          <p:nvPr/>
        </p:nvSpPr>
        <p:spPr bwMode="auto">
          <a:xfrm>
            <a:off x="8305800" y="76200"/>
            <a:ext cx="609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Finally </a:t>
            </a:r>
          </a:p>
          <a:p>
            <a:pPr algn="ctr" eaLnBrk="0" hangingPunct="0"/>
            <a:r>
              <a:rPr lang="en-US" sz="1400">
                <a:solidFill>
                  <a:schemeClr val="bg1"/>
                </a:solidFill>
                <a:ea typeface="ＭＳ Ｐゴシック" pitchFamily="-110" charset="-128"/>
              </a:rPr>
              <a:t>Done!</a:t>
            </a:r>
          </a:p>
        </p:txBody>
      </p:sp>
      <p:sp>
        <p:nvSpPr>
          <p:cNvPr id="20488" name="Rectangle 8"/>
          <p:cNvSpPr>
            <a:spLocks noChangeArrowheads="1"/>
          </p:cNvSpPr>
          <p:nvPr/>
        </p:nvSpPr>
        <p:spPr bwMode="auto">
          <a:xfrm>
            <a:off x="2438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1</a:t>
            </a:r>
            <a:endParaRPr lang="en-US" sz="1400">
              <a:ea typeface="ＭＳ Ｐゴシック" pitchFamily="-110" charset="-128"/>
            </a:endParaRPr>
          </a:p>
        </p:txBody>
      </p:sp>
      <p:sp>
        <p:nvSpPr>
          <p:cNvPr id="20489" name="Rectangle 9"/>
          <p:cNvSpPr>
            <a:spLocks noChangeArrowheads="1"/>
          </p:cNvSpPr>
          <p:nvPr/>
        </p:nvSpPr>
        <p:spPr bwMode="auto">
          <a:xfrm>
            <a:off x="6629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7</a:t>
            </a:r>
          </a:p>
        </p:txBody>
      </p:sp>
      <p:sp>
        <p:nvSpPr>
          <p:cNvPr id="20490" name="Rectangle 10"/>
          <p:cNvSpPr>
            <a:spLocks noChangeArrowheads="1"/>
          </p:cNvSpPr>
          <p:nvPr/>
        </p:nvSpPr>
        <p:spPr bwMode="auto">
          <a:xfrm>
            <a:off x="7467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Quiz</a:t>
            </a:r>
          </a:p>
        </p:txBody>
      </p:sp>
      <p:sp>
        <p:nvSpPr>
          <p:cNvPr id="20491" name="Rectangle 11"/>
          <p:cNvSpPr>
            <a:spLocks noChangeArrowheads="1"/>
          </p:cNvSpPr>
          <p:nvPr/>
        </p:nvSpPr>
        <p:spPr bwMode="auto">
          <a:xfrm>
            <a:off x="228600" y="533400"/>
            <a:ext cx="8686800" cy="60960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Rectangle 12"/>
          <p:cNvSpPr>
            <a:spLocks noChangeArrowheads="1"/>
          </p:cNvSpPr>
          <p:nvPr/>
        </p:nvSpPr>
        <p:spPr bwMode="auto">
          <a:xfrm>
            <a:off x="228600" y="76200"/>
            <a:ext cx="10668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Introduction</a:t>
            </a:r>
            <a:endParaRPr lang="en-US" sz="2400">
              <a:solidFill>
                <a:schemeClr val="bg1"/>
              </a:solidFill>
              <a:ea typeface="ＭＳ Ｐゴシック" pitchFamily="-110" charset="-128"/>
            </a:endParaRPr>
          </a:p>
        </p:txBody>
      </p:sp>
      <p:pic>
        <p:nvPicPr>
          <p:cNvPr id="20493" name="Picture 16" descr="Resistance 3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107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371600" y="76200"/>
            <a:ext cx="990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ea typeface="ＭＳ Ｐゴシック" pitchFamily="-110" charset="-128"/>
              </a:rPr>
              <a:t>Importance/</a:t>
            </a:r>
          </a:p>
          <a:p>
            <a:pPr algn="ctr" eaLnBrk="0" hangingPunct="0"/>
            <a:r>
              <a:rPr lang="en-US" sz="1400">
                <a:ea typeface="ＭＳ Ｐゴシック" pitchFamily="-110" charset="-128"/>
              </a:rPr>
              <a:t>Resistance</a:t>
            </a:r>
          </a:p>
        </p:txBody>
      </p:sp>
      <p:sp>
        <p:nvSpPr>
          <p:cNvPr id="21507" name="Rectangle 3"/>
          <p:cNvSpPr>
            <a:spLocks noChangeArrowheads="1"/>
          </p:cNvSpPr>
          <p:nvPr/>
        </p:nvSpPr>
        <p:spPr bwMode="auto">
          <a:xfrm>
            <a:off x="3276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2</a:t>
            </a:r>
            <a:endParaRPr lang="en-US" sz="1400">
              <a:solidFill>
                <a:srgbClr val="0A0068"/>
              </a:solidFill>
              <a:ea typeface="ＭＳ Ｐゴシック" pitchFamily="-110" charset="-128"/>
            </a:endParaRPr>
          </a:p>
        </p:txBody>
      </p:sp>
      <p:sp>
        <p:nvSpPr>
          <p:cNvPr id="21508" name="Rectangle 4"/>
          <p:cNvSpPr>
            <a:spLocks noChangeArrowheads="1"/>
          </p:cNvSpPr>
          <p:nvPr/>
        </p:nvSpPr>
        <p:spPr bwMode="auto">
          <a:xfrm>
            <a:off x="41148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3</a:t>
            </a:r>
            <a:endParaRPr lang="en-US" sz="1400">
              <a:solidFill>
                <a:srgbClr val="0A0068"/>
              </a:solidFill>
              <a:ea typeface="ＭＳ Ｐゴシック" pitchFamily="-110" charset="-128"/>
            </a:endParaRPr>
          </a:p>
        </p:txBody>
      </p:sp>
      <p:sp>
        <p:nvSpPr>
          <p:cNvPr id="21509" name="Rectangle 5"/>
          <p:cNvSpPr>
            <a:spLocks noChangeArrowheads="1"/>
          </p:cNvSpPr>
          <p:nvPr/>
        </p:nvSpPr>
        <p:spPr bwMode="auto">
          <a:xfrm>
            <a:off x="49530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4</a:t>
            </a:r>
          </a:p>
        </p:txBody>
      </p:sp>
      <p:sp>
        <p:nvSpPr>
          <p:cNvPr id="21510" name="Rectangle 6"/>
          <p:cNvSpPr>
            <a:spLocks noChangeArrowheads="1"/>
          </p:cNvSpPr>
          <p:nvPr/>
        </p:nvSpPr>
        <p:spPr bwMode="auto">
          <a:xfrm>
            <a:off x="57912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5</a:t>
            </a:r>
          </a:p>
        </p:txBody>
      </p:sp>
      <p:sp>
        <p:nvSpPr>
          <p:cNvPr id="21511" name="Rectangle 7"/>
          <p:cNvSpPr>
            <a:spLocks noChangeArrowheads="1"/>
          </p:cNvSpPr>
          <p:nvPr/>
        </p:nvSpPr>
        <p:spPr bwMode="auto">
          <a:xfrm>
            <a:off x="8305800" y="76200"/>
            <a:ext cx="6096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Finally </a:t>
            </a:r>
          </a:p>
          <a:p>
            <a:pPr algn="ctr" eaLnBrk="0" hangingPunct="0"/>
            <a:r>
              <a:rPr lang="en-US" sz="1400">
                <a:solidFill>
                  <a:schemeClr val="bg1"/>
                </a:solidFill>
                <a:ea typeface="ＭＳ Ｐゴシック" pitchFamily="-110" charset="-128"/>
              </a:rPr>
              <a:t>Done!</a:t>
            </a:r>
          </a:p>
        </p:txBody>
      </p:sp>
      <p:sp>
        <p:nvSpPr>
          <p:cNvPr id="21512" name="Rectangle 8"/>
          <p:cNvSpPr>
            <a:spLocks noChangeArrowheads="1"/>
          </p:cNvSpPr>
          <p:nvPr/>
        </p:nvSpPr>
        <p:spPr bwMode="auto">
          <a:xfrm>
            <a:off x="2438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1</a:t>
            </a:r>
            <a:endParaRPr lang="en-US" sz="1400">
              <a:ea typeface="ＭＳ Ｐゴシック" pitchFamily="-110" charset="-128"/>
            </a:endParaRPr>
          </a:p>
        </p:txBody>
      </p:sp>
      <p:sp>
        <p:nvSpPr>
          <p:cNvPr id="21513" name="Rectangle 9"/>
          <p:cNvSpPr>
            <a:spLocks noChangeArrowheads="1"/>
          </p:cNvSpPr>
          <p:nvPr/>
        </p:nvSpPr>
        <p:spPr bwMode="auto">
          <a:xfrm>
            <a:off x="66294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MoA</a:t>
            </a:r>
          </a:p>
          <a:p>
            <a:pPr algn="ctr" eaLnBrk="0" hangingPunct="0"/>
            <a:r>
              <a:rPr lang="en-US" sz="1400">
                <a:solidFill>
                  <a:schemeClr val="bg1"/>
                </a:solidFill>
                <a:ea typeface="ＭＳ Ｐゴシック" pitchFamily="-110" charset="-128"/>
              </a:rPr>
              <a:t>Group 7</a:t>
            </a:r>
          </a:p>
        </p:txBody>
      </p:sp>
      <p:sp>
        <p:nvSpPr>
          <p:cNvPr id="21514" name="Rectangle 10"/>
          <p:cNvSpPr>
            <a:spLocks noChangeArrowheads="1"/>
          </p:cNvSpPr>
          <p:nvPr/>
        </p:nvSpPr>
        <p:spPr bwMode="auto">
          <a:xfrm>
            <a:off x="7467600" y="76200"/>
            <a:ext cx="7620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Quiz</a:t>
            </a:r>
          </a:p>
        </p:txBody>
      </p:sp>
      <p:sp>
        <p:nvSpPr>
          <p:cNvPr id="21515" name="Rectangle 11"/>
          <p:cNvSpPr>
            <a:spLocks noChangeArrowheads="1"/>
          </p:cNvSpPr>
          <p:nvPr/>
        </p:nvSpPr>
        <p:spPr bwMode="auto">
          <a:xfrm>
            <a:off x="228600" y="533400"/>
            <a:ext cx="8686800" cy="60960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2"/>
          <p:cNvSpPr>
            <a:spLocks noChangeArrowheads="1"/>
          </p:cNvSpPr>
          <p:nvPr/>
        </p:nvSpPr>
        <p:spPr bwMode="auto">
          <a:xfrm>
            <a:off x="228600" y="76200"/>
            <a:ext cx="1066800" cy="4572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eaLnBrk="0" hangingPunct="0"/>
            <a:r>
              <a:rPr lang="en-US" sz="1400">
                <a:solidFill>
                  <a:schemeClr val="bg1"/>
                </a:solidFill>
                <a:ea typeface="ＭＳ Ｐゴシック" pitchFamily="-110" charset="-128"/>
              </a:rPr>
              <a:t>Introduction</a:t>
            </a:r>
            <a:endParaRPr lang="en-US" sz="2400">
              <a:solidFill>
                <a:schemeClr val="bg1"/>
              </a:solidFill>
              <a:ea typeface="ＭＳ Ｐゴシック" pitchFamily="-110" charset="-128"/>
            </a:endParaRPr>
          </a:p>
        </p:txBody>
      </p:sp>
      <p:pic>
        <p:nvPicPr>
          <p:cNvPr id="21517" name="Picture 16" descr="Resistance 4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98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0" y="112707"/>
            <a:ext cx="7024688" cy="1143000"/>
          </a:xfrm>
        </p:spPr>
        <p:txBody>
          <a:bodyPr/>
          <a:lstStyle/>
          <a:p>
            <a:r>
              <a:rPr lang="en-US" altLang="en-US" dirty="0"/>
              <a:t>Pest situation</a:t>
            </a:r>
          </a:p>
        </p:txBody>
      </p:sp>
      <p:pic>
        <p:nvPicPr>
          <p:cNvPr id="2" name="cr1">
            <a:hlinkClick r:id="" action="ppaction://media"/>
            <a:extLst>
              <a:ext uri="{FF2B5EF4-FFF2-40B4-BE49-F238E27FC236}">
                <a16:creationId xmlns:a16="http://schemas.microsoft.com/office/drawing/2014/main" id="{FE30AD59-B5FB-41C6-A763-4441A1AF89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2806" y="1283416"/>
            <a:ext cx="7998388" cy="4495800"/>
          </a:xfrm>
          <a:prstGeom prst="rect">
            <a:avLst/>
          </a:prstGeom>
        </p:spPr>
      </p:pic>
    </p:spTree>
    <p:extLst>
      <p:ext uri="{BB962C8B-B14F-4D97-AF65-F5344CB8AC3E}">
        <p14:creationId xmlns:p14="http://schemas.microsoft.com/office/powerpoint/2010/main" val="13841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body" idx="1"/>
          </p:nvPr>
        </p:nvSpPr>
        <p:spPr>
          <a:xfrm>
            <a:off x="304800" y="1083276"/>
            <a:ext cx="8534400" cy="5105400"/>
          </a:xfrm>
        </p:spPr>
        <p:txBody>
          <a:bodyPr>
            <a:noAutofit/>
          </a:bodyPr>
          <a:lstStyle/>
          <a:p>
            <a:pPr marL="0" indent="0">
              <a:lnSpc>
                <a:spcPct val="115000"/>
              </a:lnSpc>
              <a:buNone/>
            </a:pPr>
            <a:r>
              <a:rPr lang="en-US" sz="3600" dirty="0"/>
              <a:t>Use least hazardous options first</a:t>
            </a:r>
          </a:p>
          <a:p>
            <a:pPr lvl="1">
              <a:lnSpc>
                <a:spcPct val="115000"/>
              </a:lnSpc>
            </a:pPr>
            <a:r>
              <a:rPr lang="en-US" sz="3200" dirty="0"/>
              <a:t>Select least toxic materials </a:t>
            </a:r>
          </a:p>
          <a:p>
            <a:pPr lvl="1">
              <a:lnSpc>
                <a:spcPct val="115000"/>
              </a:lnSpc>
            </a:pPr>
            <a:r>
              <a:rPr lang="en-US" sz="3200" dirty="0"/>
              <a:t>Attempt to </a:t>
            </a:r>
            <a:br>
              <a:rPr lang="en-US" sz="3200" dirty="0"/>
            </a:br>
            <a:r>
              <a:rPr lang="en-US" sz="3200" dirty="0"/>
              <a:t>preserve natural </a:t>
            </a:r>
            <a:br>
              <a:rPr lang="en-US" sz="3200" dirty="0"/>
            </a:br>
            <a:r>
              <a:rPr lang="en-US" sz="3200" dirty="0"/>
              <a:t>enemies </a:t>
            </a:r>
          </a:p>
          <a:p>
            <a:pPr lvl="1">
              <a:lnSpc>
                <a:spcPct val="115000"/>
              </a:lnSpc>
            </a:pPr>
            <a:r>
              <a:rPr lang="en-US" sz="3200" dirty="0"/>
              <a:t>Use broad-spectrum </a:t>
            </a:r>
            <a:br>
              <a:rPr lang="en-US" sz="3200" dirty="0"/>
            </a:br>
            <a:r>
              <a:rPr lang="en-US" sz="3200" dirty="0"/>
              <a:t>insecticides as an </a:t>
            </a:r>
            <a:br>
              <a:rPr lang="en-US" sz="3200" dirty="0"/>
            </a:br>
            <a:r>
              <a:rPr lang="en-US" sz="3200" dirty="0"/>
              <a:t>absolute last resort</a:t>
            </a:r>
          </a:p>
          <a:p>
            <a:pPr eaLnBrk="1" hangingPunct="1">
              <a:lnSpc>
                <a:spcPct val="115000"/>
              </a:lnSpc>
              <a:buFontTx/>
              <a:buNone/>
            </a:pPr>
            <a:endParaRPr lang="en-US" sz="3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954" y="2743200"/>
            <a:ext cx="4101846" cy="320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When using pesticides…</a:t>
            </a:r>
          </a:p>
        </p:txBody>
      </p:sp>
    </p:spTree>
    <p:extLst>
      <p:ext uri="{BB962C8B-B14F-4D97-AF65-F5344CB8AC3E}">
        <p14:creationId xmlns:p14="http://schemas.microsoft.com/office/powerpoint/2010/main" val="321003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Pest scenario 1</a:t>
            </a:r>
          </a:p>
        </p:txBody>
      </p:sp>
      <p:pic>
        <p:nvPicPr>
          <p:cNvPr id="4100" name="Picture 4" descr="Image result for american cockroach">
            <a:extLst>
              <a:ext uri="{FF2B5EF4-FFF2-40B4-BE49-F238E27FC236}">
                <a16:creationId xmlns:a16="http://schemas.microsoft.com/office/drawing/2014/main" id="{10362D8D-687B-4EE5-9ABC-3F6549277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862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Solution</a:t>
            </a:r>
          </a:p>
        </p:txBody>
      </p:sp>
      <p:pic>
        <p:nvPicPr>
          <p:cNvPr id="5122" name="Picture 2" descr="Related image">
            <a:extLst>
              <a:ext uri="{FF2B5EF4-FFF2-40B4-BE49-F238E27FC236}">
                <a16:creationId xmlns:a16="http://schemas.microsoft.com/office/drawing/2014/main" id="{E3FDD7FE-A13D-4F53-A29D-D50248EFD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524000"/>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418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Pest scenario 2</a:t>
            </a:r>
          </a:p>
        </p:txBody>
      </p:sp>
      <p:pic>
        <p:nvPicPr>
          <p:cNvPr id="6146" name="Picture 2" descr="Image result for drain flies">
            <a:extLst>
              <a:ext uri="{FF2B5EF4-FFF2-40B4-BE49-F238E27FC236}">
                <a16:creationId xmlns:a16="http://schemas.microsoft.com/office/drawing/2014/main" id="{047EED31-EFFB-48D6-8583-322F18595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62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Solution</a:t>
            </a:r>
          </a:p>
        </p:txBody>
      </p:sp>
      <p:pic>
        <p:nvPicPr>
          <p:cNvPr id="7170" name="Picture 2" descr="Image result for dirty floor drain">
            <a:extLst>
              <a:ext uri="{FF2B5EF4-FFF2-40B4-BE49-F238E27FC236}">
                <a16:creationId xmlns:a16="http://schemas.microsoft.com/office/drawing/2014/main" id="{248B93CB-2089-46E1-A92E-D7EE86E49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dirty floor drain">
            <a:extLst>
              <a:ext uri="{FF2B5EF4-FFF2-40B4-BE49-F238E27FC236}">
                <a16:creationId xmlns:a16="http://schemas.microsoft.com/office/drawing/2014/main" id="{53CCF872-CB35-49E3-8650-106983113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531" y="3581400"/>
            <a:ext cx="4050531"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888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228600" y="0"/>
            <a:ext cx="5943600" cy="1143000"/>
          </a:xfrm>
        </p:spPr>
        <p:txBody>
          <a:bodyPr>
            <a:normAutofit/>
          </a:bodyPr>
          <a:lstStyle/>
          <a:p>
            <a:pPr eaLnBrk="1" hangingPunct="1"/>
            <a:r>
              <a:rPr lang="en-US" sz="4000" b="1" cap="none" dirty="0">
                <a:solidFill>
                  <a:srgbClr val="FFFF00"/>
                </a:solidFill>
              </a:rPr>
              <a:t>Pest scenario 3</a:t>
            </a:r>
          </a:p>
        </p:txBody>
      </p:sp>
      <p:pic>
        <p:nvPicPr>
          <p:cNvPr id="3074" name="Picture 2" descr="Image result for ant invasion">
            <a:extLst>
              <a:ext uri="{FF2B5EF4-FFF2-40B4-BE49-F238E27FC236}">
                <a16:creationId xmlns:a16="http://schemas.microsoft.com/office/drawing/2014/main" id="{1222A4E8-3555-43CC-BD6D-3329708B9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383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wipe down ant trails">
            <a:extLst>
              <a:ext uri="{FF2B5EF4-FFF2-40B4-BE49-F238E27FC236}">
                <a16:creationId xmlns:a16="http://schemas.microsoft.com/office/drawing/2014/main" id="{B8D4977E-1F01-425B-8BDC-E1329B8B39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23"/>
          <a:stretch/>
        </p:blipFill>
        <p:spPr bwMode="auto">
          <a:xfrm>
            <a:off x="1460308" y="3763820"/>
            <a:ext cx="3263900" cy="23249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4D4ED18B-74AC-465B-8ABC-C3F17F48E1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794"/>
          <a:stretch/>
        </p:blipFill>
        <p:spPr bwMode="auto">
          <a:xfrm>
            <a:off x="4965700" y="3776661"/>
            <a:ext cx="3200944" cy="22616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58F22B9F-D312-4EDE-87C8-90E236778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90"/>
          <a:stretch/>
        </p:blipFill>
        <p:spPr bwMode="auto">
          <a:xfrm>
            <a:off x="881303" y="1355218"/>
            <a:ext cx="3088024" cy="2239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how to caulk windows wikihow">
            <a:extLst>
              <a:ext uri="{FF2B5EF4-FFF2-40B4-BE49-F238E27FC236}">
                <a16:creationId xmlns:a16="http://schemas.microsoft.com/office/drawing/2014/main" id="{4F60E27C-1061-4C39-ADE3-876F69641E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23"/>
          <a:stretch/>
        </p:blipFill>
        <p:spPr bwMode="auto">
          <a:xfrm>
            <a:off x="4114800" y="1273676"/>
            <a:ext cx="3263900" cy="23249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9ADBB9E1-0181-4B26-B9C9-1B08E22A7836}"/>
              </a:ext>
            </a:extLst>
          </p:cNvPr>
          <p:cNvSpPr txBox="1">
            <a:spLocks noChangeArrowheads="1"/>
          </p:cNvSpPr>
          <p:nvPr/>
        </p:nvSpPr>
        <p:spPr>
          <a:xfrm>
            <a:off x="228600" y="0"/>
            <a:ext cx="5943600" cy="114300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Calibri" panose="020F0502020204030204" pitchFamily="34" charset="0"/>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4000" b="1" kern="0" cap="none">
                <a:solidFill>
                  <a:srgbClr val="FFFF00"/>
                </a:solidFill>
              </a:rPr>
              <a:t>Solution</a:t>
            </a:r>
            <a:endParaRPr lang="en-US" sz="4000" b="1" kern="0" cap="none" dirty="0">
              <a:solidFill>
                <a:srgbClr val="FFFF00"/>
              </a:solidFill>
            </a:endParaRPr>
          </a:p>
        </p:txBody>
      </p:sp>
    </p:spTree>
    <p:extLst>
      <p:ext uri="{BB962C8B-B14F-4D97-AF65-F5344CB8AC3E}">
        <p14:creationId xmlns:p14="http://schemas.microsoft.com/office/powerpoint/2010/main" val="1991117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929" y="152400"/>
            <a:ext cx="8382000" cy="1323439"/>
          </a:xfrm>
          <a:prstGeom prst="rect">
            <a:avLst/>
          </a:prstGeom>
          <a:noFill/>
        </p:spPr>
        <p:txBody>
          <a:bodyPr wrap="square" rtlCol="0">
            <a:spAutoFit/>
          </a:bodyPr>
          <a:lstStyle/>
          <a:p>
            <a:r>
              <a:rPr lang="en-US" sz="4000" dirty="0">
                <a:solidFill>
                  <a:srgbClr val="FFFF00"/>
                </a:solidFill>
                <a:latin typeface="Calibri" panose="020F0502020204030204" pitchFamily="34" charset="0"/>
              </a:rPr>
              <a:t>Take-home message: </a:t>
            </a:r>
          </a:p>
          <a:p>
            <a:r>
              <a:rPr lang="en-US" sz="4000" dirty="0">
                <a:solidFill>
                  <a:srgbClr val="FFFF00"/>
                </a:solidFill>
                <a:latin typeface="Calibri" panose="020F0502020204030204" pitchFamily="34" charset="0"/>
              </a:rPr>
              <a:t>IPM in community environments</a:t>
            </a:r>
          </a:p>
        </p:txBody>
      </p:sp>
      <p:sp>
        <p:nvSpPr>
          <p:cNvPr id="5" name="TextBox 4"/>
          <p:cNvSpPr txBox="1"/>
          <p:nvPr/>
        </p:nvSpPr>
        <p:spPr>
          <a:xfrm>
            <a:off x="435908" y="2057400"/>
            <a:ext cx="8382000"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libri" panose="020F0502020204030204" pitchFamily="34" charset="0"/>
              </a:rPr>
              <a:t>Regular monitoring</a:t>
            </a:r>
          </a:p>
          <a:p>
            <a:pPr marL="457200" indent="-457200">
              <a:buFont typeface="Arial" panose="020B0604020202020204" pitchFamily="34" charset="0"/>
              <a:buChar char="•"/>
            </a:pPr>
            <a:endParaRPr lang="en-US" sz="2800" dirty="0">
              <a:latin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rPr>
              <a:t>Proper identification</a:t>
            </a:r>
          </a:p>
          <a:p>
            <a:pPr marL="457200" indent="-457200">
              <a:buFont typeface="Arial" panose="020B0604020202020204" pitchFamily="34" charset="0"/>
              <a:buChar char="•"/>
            </a:pPr>
            <a:endParaRPr lang="en-US" sz="2800" dirty="0">
              <a:latin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rPr>
              <a:t>Have a </a:t>
            </a:r>
            <a:r>
              <a:rPr lang="en-US" sz="2800" b="1" dirty="0">
                <a:latin typeface="Calibri" panose="020F0502020204030204" pitchFamily="34" charset="0"/>
              </a:rPr>
              <a:t>plan of action</a:t>
            </a:r>
          </a:p>
          <a:p>
            <a:pPr marL="457200" indent="-457200">
              <a:buFont typeface="Arial" panose="020B0604020202020204" pitchFamily="34" charset="0"/>
              <a:buChar char="•"/>
            </a:pPr>
            <a:endParaRPr lang="en-US" sz="2800" dirty="0">
              <a:latin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rPr>
              <a:t>Keep records</a:t>
            </a:r>
            <a:endParaRPr lang="en-US" sz="2800" dirty="0">
              <a:latin typeface="Calibri" panose="020F0502020204030204" pitchFamily="34" charset="0"/>
            </a:endParaRP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0227" b="11364"/>
          <a:stretch/>
        </p:blipFill>
        <p:spPr bwMode="auto">
          <a:xfrm>
            <a:off x="5460863" y="4896505"/>
            <a:ext cx="333799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22638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874728"/>
            <a:ext cx="83820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rPr>
              <a:t>Keep </a:t>
            </a:r>
            <a:r>
              <a:rPr lang="en-US" sz="2800" b="1" dirty="0">
                <a:latin typeface="Calibri" panose="020F0502020204030204" pitchFamily="34" charset="0"/>
              </a:rPr>
              <a:t>pests away</a:t>
            </a:r>
            <a:r>
              <a:rPr lang="en-US" sz="2800" dirty="0">
                <a:latin typeface="Calibri" panose="020F0502020204030204" pitchFamily="34" charset="0"/>
              </a:rPr>
              <a:t> </a:t>
            </a:r>
          </a:p>
          <a:p>
            <a:pPr marL="457200" indent="-457200">
              <a:buFont typeface="Arial" panose="020B0604020202020204" pitchFamily="34" charset="0"/>
              <a:buChar char="•"/>
            </a:pPr>
            <a:endParaRPr lang="en-US" sz="2800" dirty="0">
              <a:latin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rPr>
              <a:t>Use </a:t>
            </a:r>
            <a:r>
              <a:rPr lang="en-US" sz="2800" b="1" dirty="0">
                <a:latin typeface="Calibri" panose="020F0502020204030204" pitchFamily="34" charset="0"/>
              </a:rPr>
              <a:t>least-risk </a:t>
            </a:r>
            <a:r>
              <a:rPr lang="en-US" sz="2800" dirty="0">
                <a:latin typeface="Calibri" panose="020F0502020204030204" pitchFamily="34" charset="0"/>
              </a:rPr>
              <a:t>and least-disruptive methods</a:t>
            </a:r>
          </a:p>
          <a:p>
            <a:pPr marL="457200" indent="-457200">
              <a:buFont typeface="Arial" panose="020B0604020202020204" pitchFamily="34" charset="0"/>
              <a:buChar char="•"/>
            </a:pPr>
            <a:endParaRPr lang="en-US" sz="2800" dirty="0">
              <a:latin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rPr>
              <a:t>Spot treatments </a:t>
            </a:r>
            <a:r>
              <a:rPr lang="en-US" sz="2800" dirty="0">
                <a:latin typeface="Calibri" panose="020F0502020204030204" pitchFamily="34" charset="0"/>
              </a:rPr>
              <a:t>or localized treatments (as opposed to routine, calendar-based sprays covering large areas)</a:t>
            </a:r>
          </a:p>
        </p:txBody>
      </p:sp>
      <p:sp>
        <p:nvSpPr>
          <p:cNvPr id="7" name="TextBox 6"/>
          <p:cNvSpPr txBox="1"/>
          <p:nvPr/>
        </p:nvSpPr>
        <p:spPr>
          <a:xfrm>
            <a:off x="398929" y="152400"/>
            <a:ext cx="8382000" cy="1323439"/>
          </a:xfrm>
          <a:prstGeom prst="rect">
            <a:avLst/>
          </a:prstGeom>
          <a:noFill/>
        </p:spPr>
        <p:txBody>
          <a:bodyPr wrap="square" rtlCol="0">
            <a:spAutoFit/>
          </a:bodyPr>
          <a:lstStyle/>
          <a:p>
            <a:r>
              <a:rPr lang="en-US" sz="4000" dirty="0">
                <a:solidFill>
                  <a:srgbClr val="FFFF00"/>
                </a:solidFill>
                <a:latin typeface="Calibri" panose="020F0502020204030204" pitchFamily="34" charset="0"/>
              </a:rPr>
              <a:t>Take-home message: </a:t>
            </a:r>
          </a:p>
          <a:p>
            <a:r>
              <a:rPr lang="en-US" sz="4000" dirty="0">
                <a:solidFill>
                  <a:srgbClr val="FFFF00"/>
                </a:solidFill>
                <a:latin typeface="Calibri" panose="020F0502020204030204" pitchFamily="34" charset="0"/>
              </a:rPr>
              <a:t>IPM in community environments</a:t>
            </a:r>
          </a:p>
        </p:txBody>
      </p:sp>
    </p:spTree>
    <p:extLst>
      <p:ext uri="{BB962C8B-B14F-4D97-AF65-F5344CB8AC3E}">
        <p14:creationId xmlns:p14="http://schemas.microsoft.com/office/powerpoint/2010/main" val="1469797345"/>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524069" y="1858347"/>
            <a:ext cx="8382000" cy="1200329"/>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Calibri" panose="020F0502020204030204" pitchFamily="34" charset="0"/>
              </a:rPr>
              <a:t>IPM is the best way to manage pests in your environment!</a:t>
            </a:r>
          </a:p>
        </p:txBody>
      </p:sp>
      <p:pic>
        <p:nvPicPr>
          <p:cNvPr id="6" name="Picture 6" descr="http://www.nri.org/old/news/images/eucipm_cartoon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202126"/>
            <a:ext cx="3962400" cy="33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8929" y="152400"/>
            <a:ext cx="8382000" cy="1323439"/>
          </a:xfrm>
          <a:prstGeom prst="rect">
            <a:avLst/>
          </a:prstGeom>
          <a:noFill/>
        </p:spPr>
        <p:txBody>
          <a:bodyPr wrap="square" rtlCol="0">
            <a:spAutoFit/>
          </a:bodyPr>
          <a:lstStyle/>
          <a:p>
            <a:r>
              <a:rPr lang="en-US" sz="4000" dirty="0">
                <a:solidFill>
                  <a:srgbClr val="FFFF00"/>
                </a:solidFill>
                <a:latin typeface="Calibri" panose="020F0502020204030204" pitchFamily="34" charset="0"/>
              </a:rPr>
              <a:t>Take-home message: </a:t>
            </a:r>
          </a:p>
          <a:p>
            <a:r>
              <a:rPr lang="en-US" sz="4000" dirty="0">
                <a:solidFill>
                  <a:srgbClr val="FFFF00"/>
                </a:solidFill>
                <a:latin typeface="Calibri" panose="020F0502020204030204" pitchFamily="34" charset="0"/>
              </a:rPr>
              <a:t>IPM in community environments</a:t>
            </a:r>
          </a:p>
        </p:txBody>
      </p:sp>
    </p:spTree>
    <p:extLst>
      <p:ext uri="{BB962C8B-B14F-4D97-AF65-F5344CB8AC3E}">
        <p14:creationId xmlns:p14="http://schemas.microsoft.com/office/powerpoint/2010/main" val="15715631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2875" y="0"/>
            <a:ext cx="7772400" cy="990600"/>
          </a:xfrm>
        </p:spPr>
        <p:txBody>
          <a:bodyPr/>
          <a:lstStyle/>
          <a:p>
            <a:pPr eaLnBrk="1" hangingPunct="1"/>
            <a:r>
              <a:rPr lang="en-US" altLang="en-US" dirty="0">
                <a:solidFill>
                  <a:schemeClr val="bg2">
                    <a:lumMod val="20000"/>
                    <a:lumOff val="80000"/>
                  </a:schemeClr>
                </a:solidFill>
              </a:rPr>
              <a:t>A Pest, Defined</a:t>
            </a:r>
          </a:p>
        </p:txBody>
      </p:sp>
      <p:sp>
        <p:nvSpPr>
          <p:cNvPr id="5123" name="Rectangle 3"/>
          <p:cNvSpPr>
            <a:spLocks noGrp="1" noChangeArrowheads="1"/>
          </p:cNvSpPr>
          <p:nvPr>
            <p:ph type="body" sz="half" idx="1"/>
          </p:nvPr>
        </p:nvSpPr>
        <p:spPr>
          <a:xfrm>
            <a:off x="76200" y="990600"/>
            <a:ext cx="6629400" cy="5562600"/>
          </a:xfrm>
        </p:spPr>
        <p:txBody>
          <a:bodyPr/>
          <a:lstStyle/>
          <a:p>
            <a:pPr eaLnBrk="1" hangingPunct="1">
              <a:buFont typeface="Wingdings" panose="05000000000000000000" pitchFamily="2" charset="2"/>
              <a:buChar char="§"/>
            </a:pPr>
            <a:r>
              <a:rPr lang="en-US" altLang="en-US" dirty="0">
                <a:solidFill>
                  <a:schemeClr val="accent2">
                    <a:lumMod val="60000"/>
                    <a:lumOff val="40000"/>
                  </a:schemeClr>
                </a:solidFill>
              </a:rPr>
              <a:t>Any organism that is detrimental to            humans or their interests</a:t>
            </a:r>
          </a:p>
          <a:p>
            <a:pPr lvl="1" eaLnBrk="1" hangingPunct="1">
              <a:buFont typeface="Courier New" panose="02070309020205020404" pitchFamily="49" charset="0"/>
              <a:buChar char="o"/>
            </a:pPr>
            <a:r>
              <a:rPr lang="en-US" altLang="en-US" dirty="0">
                <a:solidFill>
                  <a:schemeClr val="accent2">
                    <a:lumMod val="60000"/>
                    <a:lumOff val="40000"/>
                  </a:schemeClr>
                </a:solidFill>
              </a:rPr>
              <a:t>destroys crops &amp; structures</a:t>
            </a:r>
          </a:p>
          <a:p>
            <a:pPr lvl="1" eaLnBrk="1" hangingPunct="1">
              <a:buFont typeface="Courier New" panose="02070309020205020404" pitchFamily="49" charset="0"/>
              <a:buChar char="o"/>
            </a:pPr>
            <a:r>
              <a:rPr lang="en-US" altLang="en-US" dirty="0">
                <a:solidFill>
                  <a:schemeClr val="accent2">
                    <a:lumMod val="60000"/>
                    <a:lumOff val="40000"/>
                  </a:schemeClr>
                </a:solidFill>
              </a:rPr>
              <a:t>poses threats to human health and livestock</a:t>
            </a:r>
          </a:p>
          <a:p>
            <a:pPr lvl="1" eaLnBrk="1" hangingPunct="1">
              <a:spcAft>
                <a:spcPct val="40000"/>
              </a:spcAft>
              <a:buFont typeface="Courier New" panose="02070309020205020404" pitchFamily="49" charset="0"/>
              <a:buChar char="o"/>
            </a:pPr>
            <a:r>
              <a:rPr lang="en-US" altLang="en-US" dirty="0">
                <a:solidFill>
                  <a:schemeClr val="accent2">
                    <a:lumMod val="60000"/>
                    <a:lumOff val="40000"/>
                  </a:schemeClr>
                </a:solidFill>
              </a:rPr>
              <a:t>reduces aesthetic and recreational value</a:t>
            </a:r>
          </a:p>
          <a:p>
            <a:pPr eaLnBrk="1" hangingPunct="1">
              <a:spcAft>
                <a:spcPct val="40000"/>
              </a:spcAft>
              <a:buFont typeface="Wingdings" panose="05000000000000000000" pitchFamily="2" charset="2"/>
              <a:buChar char="§"/>
            </a:pPr>
            <a:r>
              <a:rPr lang="en-US" altLang="en-US" b="1" dirty="0">
                <a:solidFill>
                  <a:schemeClr val="accent2">
                    <a:lumMod val="60000"/>
                    <a:lumOff val="40000"/>
                  </a:schemeClr>
                </a:solidFill>
              </a:rPr>
              <a:t>Any organism that is out of place!</a:t>
            </a:r>
          </a:p>
          <a:p>
            <a:pPr eaLnBrk="1" hangingPunct="1">
              <a:spcAft>
                <a:spcPct val="40000"/>
              </a:spcAft>
              <a:buFont typeface="Wingdings" panose="05000000000000000000" pitchFamily="2" charset="2"/>
              <a:buChar char="§"/>
            </a:pPr>
            <a:endParaRPr lang="en-US" altLang="en-US" b="1" dirty="0">
              <a:solidFill>
                <a:schemeClr val="accent2">
                  <a:lumMod val="60000"/>
                  <a:lumOff val="40000"/>
                </a:schemeClr>
              </a:solidFill>
            </a:endParaRPr>
          </a:p>
          <a:p>
            <a:pPr eaLnBrk="1" hangingPunct="1">
              <a:spcAft>
                <a:spcPct val="40000"/>
              </a:spcAft>
              <a:buFont typeface="Wingdings" panose="05000000000000000000" pitchFamily="2" charset="2"/>
              <a:buChar char="§"/>
            </a:pPr>
            <a:r>
              <a:rPr lang="en-US" altLang="en-US" b="1" dirty="0">
                <a:solidFill>
                  <a:schemeClr val="accent2">
                    <a:lumMod val="60000"/>
                    <a:lumOff val="40000"/>
                  </a:schemeClr>
                </a:solidFill>
              </a:rPr>
              <a:t>Pests</a:t>
            </a:r>
            <a:r>
              <a:rPr lang="en-US" altLang="en-US" dirty="0">
                <a:solidFill>
                  <a:schemeClr val="accent2">
                    <a:lumMod val="60000"/>
                    <a:lumOff val="40000"/>
                  </a:schemeClr>
                </a:solidFill>
              </a:rPr>
              <a:t> include insects, mites, plant pathogens, weeds, mollusks, fish, birds, and mammals </a:t>
            </a:r>
          </a:p>
        </p:txBody>
      </p:sp>
      <p:sp>
        <p:nvSpPr>
          <p:cNvPr id="19460" name="AutoShape 8" descr="data:image/jpeg;base64,/9j/4AAQSkZJRgABAQAAAQABAAD/2wCEAAkGBxQTEhUUEhQVFBQXFRQUFxQVFBQVFRQYFRUXFhQYFBQYHCggGBolHBQUITEhJSkrLi4uFx8zODMsNygtLisBCgoKDg0OGxAQGywkHSQsLCwsLCwsLCwsLCwsLCwsLCwsLCwsLCwsLCwsLCwsLCwsLCwsLCwsLCwsLCwsLCwsLP/AABEIALIBGwMBIgACEQEDEQH/xAAbAAABBQEBAAAAAAAAAAAAAAAEAQIDBQYAB//EAEEQAAIBAgQDBwEGAwUHBQAAAAECEQADBBIhMQVBUQYTImFxgZGhIzJCscHwB1LRFGJyguEVFjNTkqLxQ4OywtL/xAAZAQADAQEBAAAAAAAAAAAAAAAAAQIDBAX/xAAoEQACAgICAgEDBAMAAAAAAAAAAQIRAyESMQRBURMycRQiQmEzkbH/2gAMAwEAAhEDEQA/APNqbNOpprnMhQacHplJSaAlNMZa4GlBqaaAZlpakArilPkAyupStNNUISlrhS0ANp1tJIA3NJV12bwkvnI0G3rSboC+4VgBatgczqaLipCaYRWQHA1004LpSEUCGsJFcsRSzXUDEJoMiGNGldNKDvSGE0hoUVDdqRnE1G5q0gBY1qt47Y0DD3q0ofFpmUirGZc0kU9xBikimMbFKiE7VPYw81cYSwo5UN0IrbHC2aj7fBhzq2UU1jUcmKwJcAg5VJ/Z16VOaaRSAHOGXpSdwvSpjTDToDPzSTSGkqwFNIKSuoAeKUUylBoAkBpxOsUy0dfzGm3vUi2X1JXUZQF0DEEaGHI6cp5UqKSbEJppFT2MKWBgroM0EkGInp+4oUXR1HuQB8napHwY5VrjXJeElecDXlvrB+KdFO67JaGqsmK3fCsNktKI1jWslwaxmur6z8VuhUydiInU8qa09KnikVakREBTopxppFAHGmxTwK4LRQDBQ2OHhnmKNyUNiEkEUmNApExpTWFdZaR50r1aYAV4kaj4rs1SXKHL1Yyqx2HAcnrUGWrLiAkA1X0ILHWd6tMNVWlWWHehiDgaaTSKaRjWYh00lNmkzUAIxqLNTnNDl6tLQ0UlIa6kqgOpa4GnC2Tt4o6fnG8UDGTUq2TlLa5RuQJidpFLhrGaZOgGvlOgJjfXSBuY61aYbCkwWTPqRbtFo7yB4mZp/wCGCviI3iAQopNpdmkYWNw+CAXOjqiBWAu3iF71gBm7u3BM9IEidSDpUrYNYBCk/wA167dW0gc/eCCfEBpqZNW/C8OkFnKnKCDfyjuUd2+7hlMBiBI289BrVXxHGWgY0xFw6Z3TIEygAKqK0MdDqaHF/JomQYy4Q/eZnb7oLIzLZQsMtvMzSzHbbTfeib4a6pUs7wIbx28viJlUa4oJGmgJnbrUVi81xHCwHjT7qR4vw7xsNYMaUDjjl8NzxPlUSJ0aIJk+39Khd0zStDsaJthAllHAgDK1u4Tv4sxgn011qvsXmIhhBk8iNtP1oocRypbDOSiyGUyVgNp4djvHtU2Lt6o0mNiRouQiZP8A2+xJqm918kuHKL/oK7Nt9sPQ1sUcVkOz4+3OkROmh+o39a16AfNQ1s5WSsKYVrmaoy9BNChY2pAD70qjzp8UDGA04rO9cFpM0b0COmNqblpxelIoAqFWHYU5hT8YAGBFI1ESmCvQhNGXRQd1orURHe1Uiq2rBmig41oGxirRmHNQRUlo0hFihpxqC29SB6zEdXOKaWptx6aAivPAqva7TsVemhJrVItIhNNNcl4VKHFIaiQwadbtEnSfbfzqYEU5bgHPKRqGiYI2PsTPtQUohAsCGZRmVe7TWQXuM0BOpAUPMayDVzh8QmocozRF0oVCoinM9ssAWEyEhAB5mTScKTJkXL4gbKgBV8d66e+MkwfChAOo1jWqTEjNKq2W33puTJywTsNcxGwidYqLtmyWibi2La4RPMkIo0VROiquwjbSrLC9m0QTfulrhhglkowQEam6x56jQfNEdnSl2+WdWdkQm3FtWTOScveyYA1Jk8xNVPE+IvafwC2xPhbOgYA5V8QGwOo18qiUpN8I6NIRX3S6NMOC4Puy1q7c0Pd5nywzgBwci+KIbfbQVGj27d9Ew4tk/ZxdyzdkQbnhadSx2HIDzqh/3gvXYzranTVbYRoGaFleXiOlAoveHMYHoCNZ3HXX8qycJN7ejVONdHqvF71u5YFq9aSAzHvNLd2wDbdu9UESWLZQFj8Wtea8Twl6yoZk8DDQyLm33e8I0kj98qNwXGHA7q4O+DsF3PeEk+GLh10jY6RV0/AVaw9piwuQXtrqCLoUnIy7ARm6daIycKT6JlBU67MThM1vxgkayORIO2h8o+nnV5wztAZy3IjqBWbVmuIVkAx4ZkEQZEct59iakRzAHluBqfeuqSRxSRt7WPVvusD5c/ipe+rBhiDIo/huOfMEJJB+R6GpcTNmuDn2qeyaAtXKNsprI+OVQSFRSMaQGlBpgMC67Vwp5Wa4r0oAB4lalNOWulB2tVB51a3tiPKqew0SI50l2V6Fuig7y0bcFB3K1QgQVE41qVhrUV460SKYyK4GumkJpEhNpqJtigkaiVepAnYxVdi79SYnEaVWu01cUNIa5ptcabVlFF3hFOXEmn3bVDMtWqZVhS4k9as+FOrMFeMjXbSuZjKhaW15aCf8tUaAbn/zVrwp8rLcZDkVlYquhYA75jt6+3SpcRo2mDU921zLkthMWwbMYWLWUBAfxHQT06RNZ7BYNbpW2h8bFQFY+GZ9JHt9auuEcTt37GKaCpW3dukRu9y9CgHbuwpUGYPi86o+H5O8zMMpAzLlLJ4h4gQeXIztUVo0RosRetrZ7tBkVB95QczOElsw33JGu2lZLFYoXRMAbDQ/Uk7mf0rR8dARUa1czW2y3gVYEFv+HeBA5gmPaq3i+NtOli3bsIj2ixLrAa6JGXNA3E7k6xWOGPt9m05apdFPh78HJrO09OUH+XXStXwnhIcFiwQKNBAOY7FI6yD8iqDDkAwd2AQ/zaEQCecQP3Feh4eFw6Dcl3MSD4jrmPlDGrytLozi2zLnhK21zFoIYaz4jpsBy/0rdf2gN3N1fA7EN4VBIcauhVjqWDNlneVrNcUSF8YCkwRy3206Rz2NNs45nw7gy2W4mXqJRw0ciIUfFck3ao6oLopeN4e2MReNod1nbP3YMm22huqWBIzIzMNBHhqpsuAozCTG8x9Kve0dsI4W0iWwbKEKoy5i+YSRJIJMb6x1qguIRHTka7IvkrOHKqHFh+z/AKURgLZz6DbWgqvOHHwLv702YF3hNaubK6VT4Gri2NKyYh7RTEWN+tPAp0UgGxTY1mnHTSoLiEkGSI5cvegCWOulVGOXK8jY1bssiDVfj8PoI5UnrY0DudKBusKLtbUMwg1shAr71E4qa6NajanLobICKYVqU001AhqmKl72mEVDdqkhpDbzzUDGuc1C81ZQ4tTc9DuxqPOaoBziaFvW6KpGWkmCZXq0ch78vaiMPfyeMjMzSNddOZPXXkehpt61Q9yrWyjU20TLcggFlJRy4RVCFWVDmYZgyIwgyZA3qFMQcq3AIgjMsAHXRSGiSpC+xnrVGmNYMpUlcoUCOUDX5Mk+pou3jVChmWZDr1AnoOUTpG1JopM2HFZvd6igFRhxesZdGZfCWBB6FX0HSsql4AM53AAEaHxRtOnl7117isZCkkICEzGCAxJYSsaSdvOq3F3xcZngKWJYhdF1M6DkKzhCi5zCDj8rZlAB3BE6bcjz/fnXoXAgz2wkju3Zdy0zOhGhHPY9TXltepdg7Oe3hhEjNqCDsrEH2gVU4rVmak10E9pOFG07IXJjLDBJmRpEnTc0zs3hrPdXc2ZrguLOpEggjUTGni5c6uO02a9fJU5VECBIAynmPml7JYBbdxrbOIuiImJcEshB9o/zVxS9pHZCWrZQ/wAQLAOFw2KRcrqWw1xFHJczAkjoFP8A1VksQuZAwgETmH8w5kH1jzifKvROOB76PasWnuoWXPai33f/ABSzXtszXIXJGYeUzXnXE2LhSpy8ig2IGYfpERWuF/tSTM8sduxuBXO0RpzHIVdovSqTgl0i4VZQsjQRG2vrWjsp4ta0kcckW/DLOmtWERt8f0qHBnTSpw2+k+m9ZNkCz70oFdk/ZpT++lACOv7FMFciBRFOC+dMBoNddTT2pWpZoqxlKywx6HUfrUV+3NH4+1Go5GfbnUBSRVQY2VN3yqC5VhjEgVXutXLoPRGRSEU6Kiu3KlIKGO9RqpYwBNLatl2Cjc1p8DghbA0161TdD6K7B8EG9zXyq0tYa2o0UfFTmm1PfYrAsVw9DqFHpG9CnBWOaCreKiawOlHQWee11FYjCxqKFitChtxZoK+lWAoe+tNaGmV9PR9CDt+R5H99aa60laDHKa6m04UCCMFhTccIu5+g5mvZezmD/s9hH+6cndoJ5nnO1Y7sNwRiMzLrc0UDfKJ+J/St/wATdIFrMNEGpPPQkjU+nxXD5OW3xRtjj7ZHhQFDSC10GJUSFLN+Iz1joNTzqhxmJZftFgZSOmhBBGnTSrG1ifAJMAKojMARJJ13nTy3rPcXsXTlLLktt4gCZd1BgnQaenmK51Fyr+jqjJJhmK4k4fvLWQPcUi2AWhQ6gGIiAuo1qq4n2buWrFu7aH9otMjEusqFIglddSxnQb6HnudwTFd6xsMp7q2Ha2yqpNtuWYAEsmYjQa686uMfhG7p7JbupTKXUllZTc76bVnRMzEoC+pAgVcaxy30XO5q12YjiWChJIJcAGJOYSBoegkj3qXgOJLAAknQGGmRqRpp5Vpe0HCFyK+EIuAAd4rtbF0GY+7pPpoAJ8qp7XZu6FNy1ew7OIDIWKMhOi/fjNLlQOpbStcU1JVZz5oX6NFhnVRuBPnzNEKcugEjbT6msrh8Lcuoctu5ejw3CisMhH3hqNgfpQ2AxrWDFtyUkkq+Zgp5kyZAJ5jrvTVPRzywNI3bGknT6VnbHauyTFwFDzOjLpvqNfpRrcftbqS3oPrE1XFox4sswOVKRVM3aFABmVyeiDOd99Ogj/WrDC463d1tsCBuP/O1IHFrsmbzrqf5V0UhAl5tNRpsOpB3oGzzB3BijcViBtueYHKRzoVlhxPMa+1JOmVWiLEJI85/Sq3EWat7qSfIbUPeSt07EZy/eigL2Kq9x2ADeR61RW+Hst5Aw0zDXkafRRqeAYDKgdvvNr6VbmlUQKdFZ2QyKuFOZJpop2BxFdlp1JFMDJXsE68pFAPgWY+Eedbw4UjSKYuCEzEUNyRZ55iMMyQG0JExzjz6VA+1bDi/ZvMSyaH5rMYvAvb0dSPPlTU0x0VF22ago/PlPlzqG/Z5jY7GtUwBqchikiuFUBqOGdrGtWsmQMwgqTOUajcAg8gfUVTYriV245d3Yk/3jAHQCdBQQp61n9OK2kU5tmn7O9ojbOS94kP4juCebHmBr6TW9NwYiw9owcqC7bPMeIZlB6azHnXkCVrexPEPtEtGSScqHllb76kem3vWeRVFtBF/uL3h/DAGVlK8wdTy31o67iXRCtvK6E6qwkdDGgI2GoPIdKdwXBoCxJGZZ8JB5T/Tf09QdjbIK5c2XN4dwxEzp/XzFcUd7O7nxKC5xyyBm7gnL4ZW4YzTJaYnYc+tH4C+twC4lwoDqBdti4QyMrbgMSQ0EMQNtKG4h2Ue0BkZbgJ1a3rC6xPTWPmnYXAqkR0101Mefx805wUekNZeQVhr/dgLbxC28sys3lUyZMErEnU6xrNdhVN6Wc2cTk/D3aM8GNAQoaPSdpqS5hGvZ00yZiSYIchRqW0lRBnWqa5h+7do0RAQu4knQEkHU66+lEcae9g8ieiwTgeDVYOGdmDFSLl9kaTJkkQNh0oO52aw7n7MYiyYWEtuLobPcVRcFzMICak7gATU97jt5bQIFlzJzM6Lm2yjpOnvTuDYq3dPjtW0MGAO8yvOh/EcpECIHP4a+pGVp3+RJQa2v9AXD+DPe7w3L1mwLbFIclxdC6ZrY0JUkaEz71Bd7P4kE5FW8IBDWWRgBEbBgwPt7GtE1lizILIaNSXu3uQ/mzDlyigsNkaCbDIokG4GzrymMwzf92k0RlkT0l+BShBopMJa4ipyLOkgC4EBMfhTPqYFEXrHElljaYiJYI1rwgcyAxIH51e8TbDnMxdekGwZ12ysCJI8z81DYSzc8KMjB1KuvdGSo8RzzlG6iNSdPWreWfL7dELDGrMsMRdXxCQToVMGDB8LoNJ0O40pbeOvCCWW4vRh4hy1cfrr61qhw/K3fDuMTBZjbCEv4tW+zKAgAnU7UJe4bh7xyPa7t/Fla1NrWZBKuCGXQ7AVKyJPa0VLEmtAtvi9o6ElW6MrCf8ACdj7U+9jbY/GvsZPwNa7DdkLJRjdxFxHJGUrbDIRO6wSWjnqKAxPZpQyi3ca+vd3S9xwtoKcpChLRlmeRI9RWscsG6TOZ+O1vZPZurcXMh09IO/MHake2PCTyOh/pVW1pTpbJTKoDEEhlMRDeYOhnn8UbbYG2M7SyqATMmYGu/OQfetLtESx8WaBG0FPnWheH3MyA+XvRJSpMqo41xppWnZapCG11OKUkUwNC+EHSPSh3wnvVfa7Qn8Smik46h3ryFlyxNtCvh+goDHcNNwRl9dBrVzax9o8xRAKnY1f6qXtBR5txfskDJSQenKsk9h7JK3B4fyPWveRYBofE8Ht3Pvojf4gDW2Pzq1IKPB7uG1jcHUEc6YmEY7V7Td7H4aCBaCg/wApI+OlU93+H1sGbdy4vkcrD8ga6F5sH7Ezy9sI45UzKRuK9PbsTcG11SPNSD+dV+M7G3hsqv6EA/BrReTF+xbMIlaX+H6A421P96DyUkQCfrUWK7MX13sv7DN/8Zq47H4HunFwgm4p0tsGQAHQuWjcLMf60ZckeD2VBXI2V7DqIbN48wOYAHMZkkcp89qhuMrfeP3RIJbxHKNdeegOlBceu5FDk+CDoN+nvP6GsPxDiLOdWOUbCdhXNig3TNJyrR6OmPyw9tw24iQQ0jYx5UHilOcMFPdsSYHIgwwnqCs/FearimUypK+hitR2d7Uk+C/sDmFzkNh4x08/ParzY5NWgx5EmbqzfVgFncx4xyCn8RIkQdtJOXemHG5CQqrcBJfLcEli27RsPQfWh8TiSYyFSCw011DHU7+dVfGsRctpmVS2U+IASSDyHTr7VOLJ7CfwG4rh1rER3A7m4CS1liYbr3c6e1RJh+6IW4sRtIE/pEnnWdw3aK1cIDA22mQeh8mGxq+t45sSChILgEo+niH4lJ6xr7VeR16HBheJlyrRm6+LKwEaH0BMSeQHSp1m+jICBbUCNgs5phv5jzMaUBbW4q65dpJnTQ67bVPYckgFjtzJMaaATypY5KypvRBx3guJH2jhXQQAUOYQObjlvUXDcIEBESSTBMCNNd9OvPlVphMS9kyrSDoVMlSOeZaMQ4dhBttbOplDMzyM8tvStMkU9omGRoosWbgg22II08JYE7HcbelQYfiDzFzNcBM5W8W28FpIJ20itC+HsAsczwdQoAOWdwW3Ox186ZiXsshAXKRAV5ljMLqOutYxhJG31UZ/FcZ1gWLWUH7pR1IIjUsGncbbUbb4rbuiLltLR2F23Cw0EeMc0Mx5ADzp+J7NO5YrftuZJFsSCROgE845UDfXulIKKTH4hqCdNTRKPpopTT6I+O8PLoS6rbu2goaAVZ7YAEk/dfQA5ukVkkQ27mZCGAkMJOYCPiNP+2vQezmNR0yvldrYjKyCVt/hCvzAJIgzuIrJY5e5vOpAgPEaag7S48o22p45NNxJmrJuz2KlnA2YB115Eaj5q+VgKw9vE5HDKo02IzRB1/U/FaMY/MAV2P0rc4ZKmWpvCYp+aqtLxNH4ZZpEEwWl7rz+tRtjLQOU3EDdCwB/OpBjEGmdP+taBmebs7fT7l1x7k/Q1Ey4tPvZLg/vKAT8RWou8CwzfhccoF66B8ZqCv8AZPDMIFy8v/uFvqwOmlZOS/l/wtFD/tUg+OywPVHn6Gp7HFlOzunky/qJoo9gLZjLiG/zKD+optv+G553xHkmse7b1LWF+x0wrC8bf8N1G8s2vwatbHH7nNJ9NfyqssdibNs6y5HNm/8AqIFWl57VhJZlVV100iuTIsd1EpWHJxViduun+tWWCxAYa6VisP2jtuTkVoH4mUqvrmNBYztvbRsqK1yN2Uws/wB3r61MfHnJ1QM9NyLzphwwNeb2e24O63B7qR+dG2+2aafaEeTKaT8XIn0Kzcth9ajfBg7iazdntKWEi4hqdO0Tc8h9GqHjyL5BMuX4ajCGRWHQqD+dB3ezuGO+HtH/ACKPqKj/ANvdV+tOHHV3INCeVdMeivvdjMG3/pR5q7j6AxQl7sDhjOU3EnTRgeYP4gelX1vjNo84qdeJWz+IfNWs+ZexGbPCjYyEF7uQ8+g5dAehqzCAmY1iP/NWNy8hH3gfeq4HxeGOeaDzJmR7Gujx8rk6YSdop+MdlrV+SB3b/wAyjf8AxLz/ADrM2OC4zDXAUGZQdGQqQRsYDbGDXoIkc9PmpGUH4rr3VIhOikW/KnMCj7kRp4tCROgn43qt4njGtI2WWgSpAOhmZkedaW7hFYeNQw89TRuEVQIWANorj5vHLaN3NNHkT9rMWGJzASxaMsiTvE8qLwna28WBdS0aeHQfFesPhUb7yIfVQfmhn4Nh/wDkWx/hUD8q2/V432jMw9ztmqwGttJXcabiR78qgt9tkGb7NttJIIkbTz3ittieymFuCDaHsWH61WXv4e4UnTvF9CI+opx8jEOyvwfamxcjxFW08J39j0q2OPDCGggg6nUiTMjzgc+tV7/w8tiQtwj/ABKDPwaj/wB08TbjuriMB+FiYPtBp/Vg3pjTI8Die5vNcSMmSHU6wDGkdZg6c6TjOGW7h3xVhwSLgD2mQRlynXQanSTrtNLb4PiVVxcszIOqMD6aTNR8KvXLAvoUc2mtMGQ+EqY8La+m9FR5cjaM7VGUYhhIWI3QEwBzgAEkADc66HU0VhcdkEFZXyJ0+TUS4du7JYBQsySTLZiIUa777cpqO44IkaHmBoD6iuqtHPk7CzxthMADTQ6nX9zVfieLXmEG40dBp+VQvUT1SSMgW6JoYrRjioclaos9u/fSupT50uUVyEiqaW/i1tqXdoVRJJOmlMdgoJYwBuTsK8w7YdpTiGNu2fsVO/8AzCOZ8qSxqbopFjxf+IVx2IsoFXYM0lj5xyrP4jiVy999ifLl8VVJbo3DpFa/ShH7UMU2Z9OnKprdoCnPcgUHexNC5MAm5eAoO7iZod7k0ytVEAzDY10MqSPy+KvsDxoHRxB6jaswtTIaHFMDdWb+mh08jRK3nGzH8/zrDWMSy7H2q4wfG4+9p9R8VlKC+BWaC7cvkeFlO+jJv7gig7/E7yQbtlfUZht1gxRWE4grgQQfT+lGDEA+YiI5fFZvFH4Ap7faRZ8SEDnlfX6itD2cxi3JZM6idVeG5aZWEfsVXXcFaYEFBHUaEU7AYFbTFld9YGUxAHlHoPrUrGk7SA1Wef3rSlp5fP8AWqqzcJ8/TX09KIF0jz8jv9IrWhBwb98h612XmP8AWhExA03HnGnz/WnhjuP6iplBPTAfiL9xBKrnHTZo8hzoAdqknxowI6jajluTvt1GoPtyqPEYBbm+pjdYnlz51yS8WPopMnw/aSyfxRR6cYQ7MI+tYniHA71uTbKXV/lZQrR67H6VUWsc2bIbBzTEDMDJ8jWT8W+mOz1M4xTqDNKHB2I+aynD+GvozFl55MwPzG9WffZTuPeuWUadIbL7JQGK4UjtJAPrselDrxseR9GFSf7aH8p/Oq4zQlKiccKTLlyqR0IkfWgcR2bw7b2E9gB+VEpx1Ocj2qX/AGwh2M1UZZF0HZQ3uxOGb8LL/hc/rNV1/wDh9bP3blxfUKf0Fa5OIN0pp4gf5a6ovyCdGCxn8PGn7O8I6Muu2uoPXyqub+H+JnRrR88zf/mvTTiyfwik/tJ6Ctoz8hekFogjX2pF2NdXVaIZkP4i3CLEAkAxIBifEBrXm6V1dW+H7X+S0EJRCbV1dRIZHfNAOaWuq4ANFLXV1WA9alFdXUCHCniurqliY9GIOhIrVcNYlRJJ0511dWWQEWdg60Su/wAV1dQgFH9KKwbkmCSRA0murqGMmxggCNNvzpLJgiP3vXV1SgD2H50wH8z+Yrq6pkHsluH7MHnpr/lND4dRI06/pS11ceb2WHXdj6fpVBxxiLVwgkHLXV1YeP8A5BoymCFXds6V1dXpFfxHYa4Z3O/U1e4NRG1LXVhkRkHWRUldXV0roh9nMKQClrqYj//Z"/>
          <p:cNvSpPr>
            <a:spLocks noChangeAspect="1" noChangeArrowheads="1"/>
          </p:cNvSpPr>
          <p:nvPr/>
        </p:nvSpPr>
        <p:spPr bwMode="auto">
          <a:xfrm>
            <a:off x="2681288" y="2514600"/>
            <a:ext cx="15716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1" name="Picture 6" descr="https://encrypted-tbn0.gstatic.com/images?q=tbn:ANd9GcQcR7adggl7CZkginFIXAr04SK4AAObwGeUYevzMW49sorQTg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550" y="2549525"/>
            <a:ext cx="1336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https://encrypted-tbn3.gstatic.com/images?q=tbn:ANd9GcQpQCv6hvRT_W2hUeEJyRMfYRwNl0Z2w8QeOOltOea1CfDzirDu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861050"/>
            <a:ext cx="15351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descr="http://www.wildaboutbritain.co.uk/archive/data/502/medium/green_caterpillar7.jpg"/>
          <p:cNvPicPr>
            <a:picLocks noChangeAspect="1" noChangeArrowheads="1"/>
          </p:cNvPicPr>
          <p:nvPr/>
        </p:nvPicPr>
        <p:blipFill>
          <a:blip r:embed="rId6">
            <a:extLst>
              <a:ext uri="{28A0092B-C50C-407E-A947-70E740481C1C}">
                <a14:useLocalDpi xmlns:a14="http://schemas.microsoft.com/office/drawing/2010/main" val="0"/>
              </a:ext>
            </a:extLst>
          </a:blip>
          <a:srcRect l="13528" t="13185" r="11980" b="15649"/>
          <a:stretch>
            <a:fillRect/>
          </a:stretch>
        </p:blipFill>
        <p:spPr bwMode="auto">
          <a:xfrm>
            <a:off x="7391400" y="1365250"/>
            <a:ext cx="15335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4" descr="http://security-termite-control.com/Treatment/termites-in-soil.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5388" y="222250"/>
            <a:ext cx="147796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descr="http://www.mooseyscountrygarden.com/garden-journal-06/weed-spi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236913"/>
            <a:ext cx="1798638"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8" descr="http://www.mainepestservices.com/wp-content/uploads/2013/04/norway-ra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1188" y="390525"/>
            <a:ext cx="18383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AutoShape 20" descr="data:image/jpeg;base64,/9j/4AAQSkZJRgABAQAAAQABAAD/2wCEAAkGBxQTEhUTExQWFRUXGBsaGRYYGBscHBoZGhoaGBobHBsaHCggGxwlHRgYIjEiJSkrLi4uGx8zODMsNygtLisBCgoKDg0OGxAQGywkICU0NCwtLy8sLCwsLDQsLCwsLCwsLCwsLCwsLCwsLCwsLCwsLCwsLCwsLCwsLCwsLCwsLP/AABEIAMIBAwMBIgACEQEDEQH/xAAbAAABBQEBAAAAAAAAAAAAAAAEAAIDBQYBB//EAD4QAAECBAQEBAQEBAYBBQAAAAECEQADITEEEkFRBSJhcROBkaEGMrHwQsHR4RQjUrIVM2JykvGCJEPC0uL/xAAZAQADAQEBAAAAAAAAAAAAAAABAgMABAX/xAArEQACAgEEAAYBAwUAAAAAAAAAAQIRIQMSMUEEEyIyUWGRQnHwFCOBwdH/2gAMAwEAAhEDEQA/AMnisWJSc2UnrHEziu7M1QRZ9GipxWPKp6ZZBEvMKNduYg9XFu0aSSgKq3rHPtt2c7VIgRKSKAAdh5Wjgw1YP8IRxSQL0FKxnFMQZJkgQQU0MRrW2sclzNoaNcGJBp5CM/K4o2JWKcp/Nj5xczJ5SyiOVwD0BipkYQDGqBqFArRTdv8A9RzSUZarS5r/AGdEHWm7DMXxWcWCA29HpA6cGuYc01WbpFoqSA5hstFD994Zwd5Zz2RysMlAoAI4tEE+UNlpD81BfWsGTUYhirdEaeGsxyh2NC+tAzUcXrFjh8IQXNDAacSoufmzMwqyQH99PKCsGmav5QTuA5oITwztZ5H1K3Y4DFSqVo+rGKjiGHCyHS1g4p9S1esW6Uqa/tEKsHnYZwl9VO3s8X1FaomZebLIU9lC/cU06QLisTlGRJ5jVR1i/myMpILOHroenY7xmuJYUoXnAcKHuGEc+0eL6BJVFjm6kVs8aOTURWYPCpFXzKIuKgVdvpF3h8OzD79IpywzFlozA6ml6i/3rEGIlKykpAcaHaLOTKr16/fSDZeGBBdh018tLmD5diptGblLGJkpluEzJZJTsc1+1hWJuGISFeDOSplULByNlJbUfRxrE+J4KSrNL5VUpa+sWOGBQB4q69KRBpplk7Mv8T8BmyFJWQWPyzJYoogC1eUmrgne8U3+KqzDxFZiBlcm4d2oK/dY9Tk8alJUyi6F0Iu1GJa1C7RR/EnAcs1pU8oBuFcwAZxlevVi97x274SQ25GRUHRcrFxQA9qUekaL4XxuVpRl5ULDEO7Kq19b1gbDYSWaJxUuYXDvIKQaE1Uj8xBalSZKhmLZqBaS6C2gVYEbGsTk3wJJ2ix4nj5cmUZeZMnNRJHMS5qcorW3SKHiPxBmlpRmKVgkumyksWc6JY2gbiGDlzJxJnKCiXZct00agMskhhT5frD52HfPLlgKUoAJCVABgKsFNUjTrGajhDxjfIPP4ipaCtRK0hgSWoggA0+6g6w1UsElIdwwykUVsU1NGZnrUawHMkTpBebLmS60UUKCRatQ3l3GsEieFAqoCl0kA0YgqQ3mCns0bZtwjVRaYzGAKbJmomrj+kQoAn4VaiCAWypF9kgH3EKBs/Y20u0yEO+UP2F/1ggLbt1pGZx2NnJAUFOHYinlEmCxClq+U5yKtX10gvUdWkR23yXcziUtJLrQGuCoU7xyTxKUssmYgnYKH0gCfwFE05lOgsxysH7uDHMJ8NSkggusnena0MratsDUV2XC6VaIZwUWIP5e1rR1EvJSobQ09okKSej7xJ5EK9OJKELC6hWu2wPnAYczZSr5Ce9UkD6xbLwadS52AvvSI0rlS3CUOxY20PXSJKO2W58lVK40FpGZnidCWiGTiUKsoDo9fSm0Ey0hqV6vaLc9kqE1qRyaohJLA9H3LQ4SyaPEOMwIXLUlQdxfY3BvcEAwsk6wGNXknky3bMlLADKA4y0apfm9I7L4nMw6EnwytTsVywAzlvxKoPVt4xfCviObLX4ZHiByGJcjdj+sbnB4tExLpPcagx5WpLxHhJ23a/n4PY26Wuq7JE4pSjVIatQGJfesEpTR3uWtp1MOwpJULKq2U0f01vDkMDUAtobexH1j1vD60dWG5M8vV0pactsgbGyUZeVJSt75iWFLW6xS4vgxm81gmj6AHpraNClGYsGv0HubDzhYqaiWlipIB+Y21s9iNu0UaTyxE2naMvhuH5BZi97/ALCDZMkkmqt/LyrpGkRikIdvDIWRUgKDaZX73EMRhgSWJUEgVynlB1ID27wyirwzN2V8qQzOaGrhifvpSHJlbwUZDFjWul/YxJMmhgQC5oRows1XPnDAIpaC4LkUrzB2qC3RqNFdxTDUAYk6M1tn36RaSppIIoElno/o+vaIylJq1m01hJpSVBToyKJ0ssQXzbggHqCzfrB+NxCpiAdUoIcXoLncs3pBPxZ4fgFSrNkBFTUGjPuPLyjNy8WpEo5lVAZr/MGFdda9N4lHTv2l4+rIEcWUyVJD3SCs0JcGpa2kASZuQsmyvmQKpVrV/wAqjQwdg5xKckznzKZIIcsLNr8ygIJXwZYS+RQNWQpnAsWOoqKXrHTSQyaXIPPlrOJJloUcwRyh2PImp6dRWLTGcJQoAT54lgc3hJGdbMz2JIubbwDjcbMGWWlWXkQ7cpLJALq7C1LQCsJPMhyQXJt5vc+0KoXkCTZocDxLAyR/LmYot/StaR1fmSlu4juPx0mckmRlUosFInIQCQ/zBYGYgVLE6Uipw2FM2mXnuzDKoM5JFhrWltNS+C8NQmYQ+aaU8xb5UuH82ptU3aNJ1waqVjgs9P3hRpRhNlEDYBLfSORNwl8kb+zLpwfiEDQffrFvhMKmWGSGetamK2TjMoYAPd9YtpOYh2Jf0gJoVjnOg846mJBLOvp994jJq0F/LFOy5QA7C5c/feOKAsCHu1Hb1gfFYoJTympszFvt4qDNOYEsSLEiu30iL1MjV8l+uWwdozWIxBTOmKceGSAHd3ACTQ6Ui8mY1kMmjuHILdC2/wCkY3ieBnTFOKgGgzVJ1VWNGUJPLDBUywx0t+dMD4yecoAdyQOUkGmriFw6etLomJIUNCLj84llEImJLcpLOa3pr3gLEivZNNx6wlIClFiBc9iYbhOKYg+Jlmqoos9Wtv1gdctmCt/cf9QTwrAzZgIQjMpR0YAdz2b0jJpKwpIEmKyFSqGYsuo2qTVhpU2i34ClUp1F3Puf0EWuB+HC/wDMyv0BIps/e5jQYfgUsBzU3dVfICJz/uLau+Qqai7TKaWqdMVmSrKzW67CNFKlkgOK0frS9IrpeFIqKNoHP2IImYogoalauLgA06VI9I44+boanHpOmUdPWj6X6iSeSkFmdtTRtbRmuOzvEZLHKLi4006Ra8WmELU1MwHuWgCZhwkDNVStH0tHToT1NdOUsL4OfV0o6fpXPbK4Uaj/AGLegi94VxVKU5VKIozmoI29G9IDXhtNQb9oanDg7i5H31J9o6Y6dMjRp5c4LScjEMMxFRTU7XhszDkkkEaMADtFLhVFJyoLdfu8XmExJ0LHcDTp9IpTYrgOlSiSEgEnoK/vB87EqUjwghKGeqrj9D1geZL/ABPU1Nw3brEkrHEJUFozAm5u51B7RRSccMG1oz/xFKR4C0zipEtZSAuhCVhTgnYO0YbHcImoUAeZLApKS75vxdi0bH45kky0FKcwSoqUCklgAQ5Av80Z7hvFUIQlKlFSSTl5Wys1WBfK9GraEhKVYKxtLBTqyEJDkkU5fXvU1+xGqGL8TBqCy+VJ5q5gUhwSL5u0CTcOkhSxykDMbFy7UqApyRtFZw1aV+IrOoBABJZvmNmfWsNJth5yC8QmhSkrepQOZVCS5DtaG4ZBYBm0cVJ7A/bw6aFJy+IBcAKFQQXIZXrWmjxYSMIcPmmqJE3KyEP8gNlEf1F6DSqjpFVxgraXAWmSZY8FD5z86j7pfpqfIdWHDLkBSkElS6OPwgHbV94D4JjkSwTNWX0zHTXvr6wf/iaJpUhBctQgU1cd7Qlk5SbZNK+JEMMyWVqApP5l4UZLE4aaFEGWotqxL+YvCg7RfLRYqUUHYiLf4axmZa5bsTzBOYk076N9IFXKSzFz0/eAsBhmxSJgWzEAgi4NL7sdo5Y/Yio2swNoXOv7xV4ucEkpSObd7GBeKcSWtZRLdKLEi5D7i37wpMogCjCC0nlgobPk5RW8CZQSGd/ziwnDNv8AtEIkjt3iLqIWQpcir0PrB+ElppmS+rgsT+TQOEsbhwdIKkqcMxKib99GgqgHcQhJflZ9L9mjLYwMC3MH00O8a1ctgUkELe3T6vGR4XLXNneEGLvmuRlBYmvoH6Q0Y5f0PE0PDcClbKKAp6uQ9TtGt4NIAYJCUpHYN5bwR8PcGlpyiYg5GTlu/QEadXbTeLvFcLQlI8OqhQ6k66UdumkP/Symtz/BrfINhDLKwVCwr+bM3pDuIyWIyNlU5TuA8KXgFkpdN9HqG32r1js7BlALh2Z1gnfbSmkW8vbGqArB1YUmgNa328rWiq4jQoygA7dS7QapSkqeXm0AJsfwu+20CcUW5Z6M5LN5D70iWrpKcGh9LU2SUkVGMKjMWFKuEqQG/DqP+TvBKcKkhLpY3LHTzpEOIRnmLmUHhhIy9CkGnmoxME/1HSj0ifh/RBKQ2u71GyLFoSAAD3O3Tzh0tIXQBgKX9/WDsNhgxIZmcguxIrpCCVhakgJc6O9Dt27bx085Jk0vCAJCWvft3jskyxMVLzjNLY5SagGocai1esFpwpICSvmBB6+YfSIP8LBnrmjmmqATmNg2moFRtoIeq6HDQoKAOYV+/WHzzy5aM1um/wBIrp+CnLSrItAVQpC0kilCCxDuNQH7x2XxebhVJE6StaCCSuTLUoJKRYgVYnff0ZO8M1Fjg8JQvUEAev37x5H8YyEoxS5SGCAzt/qdRHuWEewTeKoUAqXLWQQMpYiugLijGlRHmOE4XJxTqV4niEnOczkKJLu9w5NxCpRhhBXpRXcAxyVL8KaOVZIbQKL+xt3brEHFOHTEqXKSWsX/AKkgnKT6nzHSFO4SqRMyrqkWUKONxtGk4rNeSnEZedIAY2BJoVDViXAtzVpfOrwZ1ab7Kjh+GmYdJKltMmBkglPKWdK8pcZiQAl6hyaUcPEKMsBKgtYqorLliepNSdtSd4b43O6i5LqUauTYV1cm0PlSSpRLEtWtRux0Yh9q94aqGpdFXPar1JD0+U9tfvo0PkYsjKlKykgXGpI/f69IIn4VKUsioDlLjUVYtd0g7VFHiBOAzALAGVnUQQcrXdy4FO8bHYAtKJieVJmZRbKunlCgVa5wLIJy6Uf3IcwoTc/oX8F1Mkv3+6xNKwlrP1NotjJQS55aWDlzbXcxFLlsbZqG7+tD9Y5duSAPIwwdt/KJCGgtNNK9ojnyjUhiOloJgZZdojUBEzVNhDVARNmGiWImlytvIa+sMykmsWfD8SlLBYJALgdd+sNCKvJgQBjdi/32i54FwmUg50smZMcLL8rAEs5B5iWcAaxVS1Bc0kgaqGmrWEaDhmCK7NTmffLal4ZemWEFBUmaqWlaEqCRQEV5q3D2o2rQfh1KDEUy1dvJ/rAEjD1zWo4erkfZg7h2KUlVBcEAXYnUCKwkm+TIPmYgjIEqUqhcJBN7fifeAkkB1KCmNOa5Icgj27wVOzy2cpDuoudyD8vlHcdPRMYMrIbqHnlFH1jov8jFfOxctKCflTUqUQxykhnyhrvA+JyLGVGVWlruHBDnreCMfg5UxOTJmQUsQSaVYjcmEjBOqvKKnKbMwA0qaO0SlKXtCikm4UgkAfKdhU7Hf84rOL8YElIzZXB50gApYsA+oL7RsMRIW6UhRCCl1EJFa6DSjCMb8XcMCJyFSA8hRUJpKXY7FOmZz5g9jLY92Ro02XPBPiBBUUEFLHK1CCEkuRStHMWKJgYqDAO2hJzaARg50spmAooQoLSXZ1Xb0p1cx6AgIKhLIZk8uVxmd6lwekUTaxZpquApWGcVDmlvY+Tw6Wrlyk+ZuAbedIZg8QJYIcZSaZqGwYH7akEy53iOyRY2Oo2pXyiqlf7mi0MmKGQEvSgoD0LRNIykA5hYUI8/KIAFguWPQEbE9NoiOPlrZSVAl2oqgb6Wg8chsdxFaQXBGYIUrKC9A4BbvSPNMfwacv8AypwJuAzKv/U/XpHoq8PLE3xwkJmFGQqctlKioU769TGUxUhUmcMxAl/M4NyS9e3u/SJvEjOXwZrhslZWmWqYqaokhzzISz1D0JG9B3vDuFhRl4iTMIJykv1qC7+V/wCmA+F8VEnETVEcrLApbmDX0LFm3Eck4tRC5rgKUFDLq6jym23XSG4ZmgKXJZjQ932pVupgmWkCpICnYj8KquCS16WgeWSPmrpdyK3Gwg/CoKlFk5gRZIJDN0DDd3gsZrsgXKAUCrMqoNwKW6jekDBXgJKJb5hzsov/ALkuAHcPTpF/IVLly8qwg5bjMVKcndJYesWH8bh5iUhaiH+ULykP0JANxvE3Jt5FbM3NxikkpSEAA2NxuK9YUXh+GpBqJgL1fd6vHI2yIfSSEm5LvX7YRLKUQ7PbTWHktRgXA8tYbmbzDf8AW0SqjnOzVjK9f36RwKdILxB4h1YtoesShQNgB+ZEJizESh08474cTOWANQHbzL3hyEbDr2ECSMMw8qtWpWrtAvFMcJSFLJFLDVRbSDfEA27Rk/i9lzwkGiE8zGhJJsPz6wIK5VYYq3RdfBWGmT5ypqnZKbgHLmLMCA5drRusLMUlJS4r1pVw4a9SfSIPh3DeDg0SQ4KudVLqPU2ADDy6wTMlgUQHNXIIimHK4jP6HylsGBZ2F+tNIkkzWSkj8JLjcO9afbRWCeQHYEl2BGmpNaRJKUpCTRmDlzUk2LbVikQIsVz1TFFRSAwp0HtDAopWBl5TU9TqfLtAwxILPVh1AJuaXieWpRciiQadcoA9f1jPm7MFY01oGZmu5L0IG2kMkTGJUlyTQuNzW1WiMLzClK1HUONnh06gfWimpUfesK5OTszD+HyVqZZUoEFsoNQTcl7A/nFYcNmzS5gCkMQoO1vMEaG7+cSSZ6nIchwS1dR6VpeDvDSovMCUvR7Pex1L/SGnUkqGj9HnHxLwuejFypSXMmblTLU1czEVVuAH6gFhSPRcM4S4QFFLORSpo/Sz+fSG4yQARRwC6dwdDvSte8clY4O0xJKVOBox6dOkGDV5Gk+mR4mWHUUqD0dJFSzGhd6eUO4NhT/MPjTCJhJRmS2QAFwVPzVetGjqkAEoSHq76sCXFL23gWWgImZQTlLHlNvf/p4Zy2yt8CJlpPlEKU7AEfMxUNgDYj1ihxvChh/ExBqQk5lJIYoHNzbEO4Ndd3jYSZ4A5mYilC/mPMGKrEcEUZM9MtRUZyTRRGWwY5SKKYJBFqWeKyheSiR5jxf4vxBzKkrSkPlpzKtUvUbRk5ePnqJ8RalIUQ7mlHYdBelo0XxP8OzpCmKUZVChQAKs1bB+tPaKWUgyk5VnNmpkSH9T994knaHUSOdh/HZSaIT8yiWAA71J6BzD1S8yXPKlNyq56sKgaD6wLjsXoigTRIGhvTQUeorA8nFKsL3clveKJUZ/BYzcWnKwS5DB1X6UdyO5MKTi5pSAs8oLsKAVAchNGcj7vCicFBRIrvb2+7w+WpWgGU/MOjufK3pBaRq7Lj+CKkAFDlVVNWxYW8z6QLjMKU5aFNKgi3MWrtD8LxZYZJSMoonlqNA7XH0aD5vFJqG5QXDmhYOS2u0IkkJ6lkoVLUKNLV18VA9iqFGjHFlGvhA+ZHs0KHNul8Fjf7+sQzSTBUhmNIiKx5xzNEQJMm9XrfzhzEVrS0EoUmoqTf8AKvoYfNlBhEpRrgFCkgOHt+elYkEsPcGHSkHKMwLGo+hiRKUuWcDR7tBdJBM78YqWhCPDJSVk0AclLEM+nf8ASMvJLFIUXUSBVzV7do0/xNjUlWUVKQzbUHtWMsnDGYsJSkqUbOWAJLaQ+nVFoKke1jFpBGYOLXahoKwJMxuTOk5VW9CdDFQvGDlClJCkgC9CQL1h+CUTUup7MdfLRolp6iEYZJSHzCzipPV7EVpvGrwSUTUpOUPT06/pe0ZpGFIYhJ/C6j1uzXi1mzQk5JbklhTc6N/V1jr0pbVkCdD8XKBLJCTlFxQAVemho/mYBlTGIqd9n8zSOy8YycpCublcatQ0BrrDUpyknShAe3Q0Yn94nPOQMPkkFQTmSlw7k0FXqNdvPWFi6kB3bUdCwbowEDyuYhQBLM5P0e+ntFrLlukpYbl9gzAVseh1gVuwFZIeHJyutgz1J2sQ5Nf2g+ZiUlRSQkukEPVq09tenWK8h2SDlBc1oBXqe8KZMKDzJDOCGocoNSTS40+y8HgKdCxBergp3vX9YgRLdW7iz0AfXyjk8BayWISSlm7AsG2BgtMrnBLgWd6NqCANXHaAo08G5ZJMw5Cc6SVn5QB10B1huFkUBzgCuUs2lfofeCcNiTLQTOyJAVQh2D7hRp3f0jsuTzZ00DVB1f8AEP6b+5itKyj02shKF5phJQQ1M9CFUDga0bVoOEx2DWqCLbNt/wBxXqU5UKVHKbFwHp6v5wLJ4olRMtKwJqQypYVUU20frD3XAyWLD+JSEEOtCZgYhQYE5bvXZzHi2JXhitacqkg1RMA+ZJta5oxDR6RxLiS0oWVsAlCi4cGgsW+vWPI5EpTO4W/NkPy30aoPUQm7cGCvkkxXCUqP8tSCC2tX7aUihxmAWh3BF3PaLxAC1ZUhWbYJJArRyLDqfXSCZnDGDTFJQBo7k70oG63g7l2P5UnxkyeGxOWhu+wO28WX8SSAxILswp7eQiTF4GRLNAub2BYeZb6HvEJwgUQEjIoB8l77Gjnp9Y1gcKOSipIBIWWJUoFyQAGF9KmLSeoFSkOwRTMTQFIYjqaGgrEPDTaYFnlJzJNWQl1FJfdqGBZWPIPKgKVzKzrJYO5UWoANXjAumWyMOWFHFgSUCgoKFzaOwLh+MKCQMiP+ID6v53jsJun8C2ahS8pIcW0++8cSpzWxgcECgdu0dkKcu7d455SOcp+McQMnGYdWZLBLKA/oJarU3po0aK9o8++IZmdZmZnegoLC1vM+cWvwjxth4czNlAOVYblpZXp7w+30pjyhg2y1k5UqJ5fbtvA2Oxgky1Lo4s+9hHQHTWr2asY74mnFc9UsFwlksLDVRPV6eQhXHcxYq2VczFFayBU3J7/WJ5aCCKkNVwak7Q2anIGTeHcOlKUpKsxa5D/k1nikvSrLukFLCXBU2fR6n76xJwvii0T0AgpTmqXPu3SKTE4c5iTMetid/P8AKJ8KjOB+IpsQ703pCeWqv+IRRR7RMxagABVjRQYOTzUSb2iuly5hWCA5zfMdyddD2iv4ZjPFkpU4NGbqlgWbWLTClVAl0uXFTcPUf6mpCqTk1ZN8h3D+GKdSnSWd3Fj6M9Inn4JSWFXU5UKOAznrY9NbxFhJfiKKBVbU5qFnqTr0hTppC0DnK/lBN3bRqmvtFUlWeDYI8KDmawFQTWgBNxFzhppQRmctd320JHW0UM6alZJqkk2Ber/ftFuqaDkluFBgVEhiRe+9GaNFJ3XPRlgsEzQSVNezB9iw6w6ch+Y1DBneh3eprqIFwpC6gZchcMHcWrT7aLICrqbt96/pHRpVVD8lDLlMCWLlRArR7Uro3nFpJkEpq9E+ROvle28dEpJCerD1rpVg147Knu6XAYu5pT7GsZpLBlGiOTiUpAlrIBILJUakbijFqekC8JlT1g+KmXQAJWlSnJBIVmcDodbwfPkJV8yQpLuykggUuHdvL2iu4pxdMmUvKhQVLSCAQQkh2YXagfYRPss1aLnESnDgdD1FvIw1eDQSSUJClai9KDrrGY+FfjZGIX4SwUTFKYPY0Jv236RqZSnrXbX3iuBcoAxGCAcKdsrNTrR9Y8lnYhEta5SJeZUskOtgA1OVKQ7dzHtWXM7aFm9D+keN/FeASnFzVF0kqNRR6Agl9GMI4LcNCTSwUnEOLzsrMkAV5cwDUFgRvAWHSDXLUkV+r6g2gnG4fxEHJmKnokBy4FqXHMPaFhcJPSTnkzUgCqsqqUrozW60g0lwFtvklwOFDqKxlCakkljtU+rHaB0YYqV4hAdyctwwsA1/2izmSipCUmhUASkhvUaEkeWWI+FcNllShNWEa6gkB6Dral6dYWTpWU0tPfJJf8IQg85atEu13IUXBGyQD3gHEYYHMlPKT8yS7lq0JuNWvQXZ4KnHK+YqBdRCHJZzQE6UHXq0CKnEjLMByGoy3SXuDc60ND0vBSwTk1YGmaRQGkKHqwSiXSlExJsvMEv3BUCDvS8djWLtNR/iaLPkYXVrS3rC4vj5clCQovnOlaDUN5Rm5uGmFI8YplX5iakdhrEsiTLzAqSZgYZSosG3y30tHK9NXdibOy5xuEllIQEgpI+tbxEjDhAZKQkRKpcyZYE6cqYllYJVy3mRGjKsD779qIMJjpko05g/yk08jpeK/EYdSpilsUZlEkEgn1jvEcZMlqbwuXRZVy+wpEJxvicwZjt7vD1LkVKV4Q2bhSaNTvcxLgyUJmEpykAMb97dWgHGTaMDX7b1h2CnZsqSSywpBJNlEUfzb0gyTapmkn2V89IBcEku5Ji2wEshLoGRwx69a2iPC4MJLqBKrsbJ371hvEsS4AB1q2sNbfALfRoOBcVEnkUoKTdQ2tWjnZ/WNzhBzuk2DgpYi/e0eNyFhCgdPqDf2jbfB3GXC8Mq6S8tQBqHLgnXcRHUht9Qsom9SvKgLK2UVF/6h9sIfw7D+Mo1qA4JNm1qLGhbvaKxGIKCP6Ki9Rd2JdnN+0Pw5UkJPiJAeg1qPpWBHUVquO0KSzEqkrJWEqQVEKDAOdctKCC8FiEqDFTINc1TuwIqzMYix/FFL/lqYpzfOxIa5LaNeIJWECAlQJyqSQaeY9W7xTh3HKAabhk1ORx84DHY3yxKqp2apq+jNr309opMPiES0gzFFlKQkHqSwsKByL9YvqJHUtejt/1F9GTlBMqk6ISsWsHYNruXFNI4sAHMCKnL3Hbo5gZISlKQXqSoas5eh0+a2mkMxs8y0EIlqJzEjKkqfM9R/TfWGsbbbLWZM7ctz960P20Z74n4WqdKKJawAQ6nJoxDm92DViw+H5JRhwFjKtWYqBZ3USRa5akdxRKZC03BBalm37Ur0EI8FdNHmyQnBlKk1mg5krIBtpax3d9rR6bw3iHiJQsAJTMQFAE1dgWNO8eX/FoUCkiv91Tdto1fwfxNS5KQqmWgpUpeh9IDdZBOOaRrsTjAiWtRoEpKnHQObl3vHiSuITcXi1FqTFFSholIAAyndmEa/wCPPibIlWHlnnWGWRok3Hcj2MVnwBgHSua3zHKOgSa/nTaGjl2InRf4LhiZNJSAlDX1O4J1LxboLAOHMcVNp6n1NfSI/HVoQ7daeusVpFUzPfFfBCppsoPzMpA1o2YV7hv3jHf4dMzFbeGElnNgxZnj0v8AiCkOosE1J6antHmWOKZs1UwZy6iRRNATYcz6vvCNizpCmyZVXUCdWBUNnft0gadKSAGC1EDXl6ekFSRLDk0I1Ja1LkNX8o7OmtmJSeoAJJ25iW8wGhbFaxZQzJigSA4D0GYj6GFBJmJNfElp/wBLAt55Kx2MLTB8bhwh1lSiQBUnX84n4AFLWnxCG0TR2Fz9KxHi5ZypmzdSPDki6huprRJ8OKzYoFZGYgsNum1npE9T2sP0bPBYcCtvM6QUZNLA947JlNEuh6RxKTKpUVeMlAJFOhHtFPOwKEhRDC9Wi/xiXA+m8Y/j2O5/DBdLO7v5HqI6dKe7AG6yU5U6lK7gNqxd/YCC+GTzLmhSaiZRuhu/UF4DRauv0cv/AGwdgJZSQSA2cAGjglxTpyj1EVZJhnEEBOYJIqXHXOWHk8UJTTMTq3R/toscTN58qgcwLO4vQiws4DQJilOoKyp5hmrmub67vpBQCAvv6H0ETYXFrQtM1Cjmlsa+jdXFPWGyklQJ5QBqR7ChLw+YrlAC1NqbB+gpBeQ5PR/hTiv8UjNMoRQgd7h61rF4iV05U1Orvan3pHm/wpj/AOHWFqPIXSp6Xyso+ZNY9JVMKOYKooVOt3offzjg1IbZ54Yko0QzZJBddH6Hext09RBeKx7SSHAAyljowZuthA02agBZWq4DECxZ6ue9rvHnvxHxNS5qgAcksgDzFSR6V/WHWnK9sXh8girZ6v8ADOMGIlpWmjEhSVXBdi7dQ/pFvOmBSmd2Hq//AEfePNfg3jcuUsy1snxyFJIeqiOYHaoVW357hGIJSaB9yWoN+lvWOqGpGCpjSL0LBSk6t51Bt6QwTwCp6De1G0gROYfiqpqCoq2/cxIlTEZyA7pT1UoW6W0v5RbdaCshKpiU8ymBb9xT71itn8QMsKK+cKLAAM1LdqesNx84Ag9fL17PFPxOblJVLWAD8yACWLA1fX6RGUrlSK6eTFfFGLmTsQtfgjKAE/MzAXLvQk17RHhfiBaE5UKAXUOSGyvQU5S1hUM8V+LVmKlfM7kG5cmo3EMVgAasU65rN32hnFMykdmzM011KUpZUFEkO7kOXLACtwKaGCcJ8T4mRySwgSvmMspJzE0PM+ZyesCJASQ5TmDE5S4IcVo+Uu3TtBUjBJSAtVCcuVJcMlIAcs7X03DVIKTdDbLNWn4mdBmzEKSkXS6SCqtEuQ5ofsFgp3x6hv5Uhd2dagB1NCfrFLiJ+d2HKkEIzJFaVW1g5s2gAFoElpcAGp1eoIL+1vSGTYHSCZ/EMTiJmVazlBcS0OEnodVb1eB58ulgBudG1G+kSTEfhSai3/176wLiJyiPkBajk/RjWCrQrROkpKeUW029IZ/EgOAxTqLd6/hgET2+ZLPsetmJYxNMAooKyvY0Pkdr7QMBz0dPD0mt+6ATSl9Y7Hc7UN+gLeUKBj5Nt+ikxOKKyANmypGgFiTpfpeBygfvp5frD1KplS3Xc99h0hig1dTCombHgHxMkICJxIUKBdwQLObhUWUn4hkKVl8QANQmgfuaR58lLCoNbfrHclLxF+Gg3Y29mv4rxlKlolylOVE8wtY2IuSRpGZ4lLUJiknQksDqa384bhp381BJoCK7DUe8F8dQM6y4DsQNTpSKQgoYRm7QGfkB/wBLepP5ZoKl1Ski+U93SXT65YHxtMqBVhtqQ1PvWCcIAgoTM1ow0OYmvq3nBfBmFcZwSlLC5QJKkhVNbB3sCKHt2gedg0lSsxf8QSDYKa5aw6eoiymT1HDBaEjNKUUlOmUUbtlI94rFThS5QLB6ZVXpYEcwPUDaArFjSIVywosotokJsBswBieXhXBEsp6klz51cf8AGOHDBKufuANtD00peI11YBgBp+5hh9wUnDLShbJzFh+F03eg1i9wXxQtEoylozMlOVVnDWUW+mg0iiwKmCqUyqNmqBTm9PWGZLM7unsxS/lCtLsbamkWKeKLIUuYpyBRGj9G9HipScySo3KiXZ+Y9NdT6Q7FIJAN7AN6aCo1eI1oOVNQzt9G9YyS6Bt2ttInTO/kjL/7amJvyqqOnzA+sMkSCtOc5gDqak7t+p94nlyhLbMHK01Q1KE/N6WvU2gDEElWYkrJ3t2YbUpBX0D28mt4R8XLk5UF1ygyQ9VJFQebW9Bo2ken8P4nKmSwtEwLDCrvVy4OoNG8jHgyEUp36wXgcUxKVHlLO16PtepeF8usoFo9znqQQSqqSO1SP11jE8exKvBJzVDZU9aPa9gH6RQ4XF4iVlMueVIDgoKnJBLl0qDG8ScUxJCCCS6lULMAAbZmqpusaKzkMZpYRV8UmkrITzIdxU2vVj5eUQS8RMZSgwaqqAnc3eOTZ2jMdBrE/C5KlEmgQBzE2Hm14sbLZzh0oTFFcwZkN8pJYkKSa7JDV8gKmO42YqYtTEqNAT/qU4pWl2AFuY9YYnFg5vCGWVLZhqVWc+tBo71JJPZbBIALG/VvlzerpHQKhCq4J5c4KSEvmFEm3MNC3b8o5KWcrAUAKWOnNmesBYd0BJFn5r2O3XtBU/GBK0lJNWNhUGmtOm/nDqiTlYQGSkmru7jX6wDxVZvbzYP26xd4rhxWPElsdw4D+T0a3nFCuY6iD6U+3vDMH0Vhc1Yu7ft0g3C4NxUtuGp99Y6uUxyksWodxYP5RDKzOzj6eY3gChRktTKk9fswoklyWDFqfe0KDRjLyzWJMtd3iMDQRMzD78omAcQDrUaElyfvSJc/9Qc9dfz3iKUDpVqwlKrUOYwSTwwWZ3P7RZYoZ5aFs5BAVSzGv09HiDiUhCMuQ5swBfyuNtI5waayihTMuld/3/KByFHVLEsuC6zdQFEvonr1gZQeW5P4z9AYdi5WRZS1td/X08oK8RKk5soSkLBKRWyRTzaCHkP4Wppi0EOiYmoOim17gt6QNLSmUvw0uSLqIs7HlFti512gOdi1EN8qQXatS9zqSTr6ND52OUsiiczNm1D3YPepresLtYlZHzU1YtmGu6bmuoq47naHyJQXmBOgb9dodMSVIBNJksAl6ZkXCm82PfrDsHKZagFMlgpIP4ntXvTvBvAyy6JfCykpahQe+h/+PvEZUyX3AHnkH5GGLnFUwJrUEb1Y2OodoctRRLQToKDdRCR6Jyk+kBlVwMmSy2QBlFLedC3oKxHOZKyAag/MzhGjJ67ne1niaRODlR3byN/M1r06wzEyQRStz+o7fesasgftwMTPWlIAUzg1G7u73183gjFTlqKSp5iCAQkmoG4Js1Q/SBEpJTXQinQgv5UEElRyJTcBz5GoS+2vnBokyLESkJss5TUMHNergbwsPLCxlS4cpDmpqoCwszwUnDJVLDUYkWqxc/XNDESMiVqDuBfZ6A+sGsBislhhJ8tkplEqIDntdu97WhmL4mmbLYgpqSBcFILV6wPhJWRAFlFZU4dwPlSH2oo21EcWxACRUq+XQdqvrGUewbAXDSM5ykskcxUbIG/0Da0gzE4jNlRK5ZYsP6jqpW5O2gtEWMc8ktJKCQ6h+NTtfYaesXsnhaRIUjLzEVUb5muHs1RTq8FKx26wUeCkN4jVLWSNcwp9/pEuJkKZ8qgaEuDoBRjZnPpC4ROmSiucmWs5coCcp5gVHMRvTXtGkxJzDeJSm4sEpuKSMOhC1FkpUpzoCQ+/eLifwSd4VUDMzioJBcEpPdtNfOCf4koUynZ6HyfS0WMriBDg2hJazXRJyZFwfH+LJQlqC4sxdr3LUbtAfHuF08WUCctVBiX1Dbn70iTiCUoadLS+ZQC2bV6sXDuwJbURcSJiSkOQdCRpQkf7i19I6NOe9FIvcjFpBmDmZOoJrpYg6drX3hsvNmCQAzmmx6ExqJ3w8iYp05kVdVQamgboSHcbGKTF4RclSCsfiBBcFwkg+rEX3hmmgtYK8qWPwv1pChY1CUzFAqqCYUCxCoI+kImFChTB6R/6cHXxSH1bKKdohmDmH3qYUKCFkmIUWldQf7iISr+n1EKFACWfxIKo7H8oBV/lL/8AD6GOwow3bJDY9o4kch6S1f3/ALwoUEDCMPMKsSjMSXQ1S9GIbs0T4b/LSdkzW6XhQoVhXuBJX+fK/wByf7o7xS6P9n5JhQo36hl7H+5APk/5f2mH4gfQfSFCgrkSXByX8szy+scxY5+zN6JhQoC5BLoOwR5FdP1h88/ypvZP94hQoboaPf8AOjq9f9qf7ExHhv8ALnnV2fVnTChQHwN2DYTErOIlOtR5xcmPTVhpC/8AyjkKKwJ9nneFmEGYxI/9UkUOmdm7QfwSapUhJUSS5qS5vChRx6/t/wAm1PYh+NqkvWhiLMWFTb9YUKIfoI9Esg/ONCg08jB3CUAioBrKFa0IDjtChRfwnY+mWwlABRAAOZIcDSlO0RfEaAcNMJAJGVibh3BY6QoUdpZ8GC4v/mq/8f7RChQokuCS4P/Z"/>
          <p:cNvSpPr>
            <a:spLocks noChangeAspect="1" noChangeArrowheads="1"/>
          </p:cNvSpPr>
          <p:nvPr/>
        </p:nvSpPr>
        <p:spPr bwMode="auto">
          <a:xfrm>
            <a:off x="155575" y="-1973263"/>
            <a:ext cx="5486400" cy="41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8" name="Picture 22" descr="http://upload.wikimedia.org/wikipedia/commons/0/07/Powdery_milde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7763" y="4684713"/>
            <a:ext cx="15732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5134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descr="awar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3" y="787400"/>
            <a:ext cx="4384675" cy="5350933"/>
          </a:xfr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5588001" y="1803400"/>
            <a:ext cx="2882900" cy="337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4267" b="1" dirty="0">
                <a:solidFill>
                  <a:srgbClr val="FFFFFF"/>
                </a:solidFill>
                <a:latin typeface="Calibri" panose="020F0502020204030204" pitchFamily="34" charset="0"/>
              </a:rPr>
              <a:t>Pest prevention is everyone’s job</a:t>
            </a:r>
          </a:p>
        </p:txBody>
      </p:sp>
    </p:spTree>
    <p:extLst>
      <p:ext uri="{BB962C8B-B14F-4D97-AF65-F5344CB8AC3E}">
        <p14:creationId xmlns:p14="http://schemas.microsoft.com/office/powerpoint/2010/main" val="1356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0997"/>
          <a:stretch/>
        </p:blipFill>
        <p:spPr>
          <a:xfrm>
            <a:off x="0" y="5536673"/>
            <a:ext cx="9270949" cy="1321327"/>
          </a:xfrm>
          <a:prstGeom prst="rect">
            <a:avLst/>
          </a:prstGeom>
        </p:spPr>
      </p:pic>
      <p:sp>
        <p:nvSpPr>
          <p:cNvPr id="9" name="Rectangle 16"/>
          <p:cNvSpPr txBox="1">
            <a:spLocks/>
          </p:cNvSpPr>
          <p:nvPr/>
        </p:nvSpPr>
        <p:spPr>
          <a:xfrm>
            <a:off x="829455" y="1571625"/>
            <a:ext cx="7485089" cy="1828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lgn="ctr">
              <a:buNone/>
            </a:pPr>
            <a:r>
              <a:rPr lang="en-US" sz="2500" b="1" i="1" u="sng" kern="0" dirty="0">
                <a:latin typeface="Calibri" panose="020F0502020204030204" pitchFamily="34" charset="0"/>
              </a:rPr>
              <a:t>Contact us:</a:t>
            </a:r>
            <a:br>
              <a:rPr lang="en-US" sz="2500" b="1" i="1" u="sng" kern="0" dirty="0">
                <a:latin typeface="Calibri" panose="020F0502020204030204" pitchFamily="34" charset="0"/>
              </a:rPr>
            </a:br>
            <a:r>
              <a:rPr lang="en-US" sz="2500" i="1" kern="0" dirty="0">
                <a:latin typeface="Calibri" panose="020F0502020204030204" pitchFamily="34" charset="0"/>
              </a:rPr>
              <a:t>University of Arizona  </a:t>
            </a:r>
          </a:p>
          <a:p>
            <a:pPr marL="0" indent="0" algn="ctr">
              <a:buNone/>
            </a:pPr>
            <a:r>
              <a:rPr lang="en-US" sz="2500" i="1" kern="0" dirty="0">
                <a:latin typeface="Calibri" panose="020F0502020204030204" pitchFamily="34" charset="0"/>
              </a:rPr>
              <a:t>Maricopa Ag. Center</a:t>
            </a:r>
            <a:br>
              <a:rPr lang="en-US" sz="2500" i="1" kern="0" dirty="0">
                <a:latin typeface="Calibri" panose="020F0502020204030204" pitchFamily="34" charset="0"/>
              </a:rPr>
            </a:br>
            <a:r>
              <a:rPr lang="en-US" sz="2500" i="1" kern="0" dirty="0">
                <a:latin typeface="Calibri" panose="020F0502020204030204" pitchFamily="34" charset="0"/>
              </a:rPr>
              <a:t>37860 W. Smith-</a:t>
            </a:r>
            <a:r>
              <a:rPr lang="en-US" sz="2500" i="1" kern="0" dirty="0" err="1">
                <a:latin typeface="Calibri" panose="020F0502020204030204" pitchFamily="34" charset="0"/>
              </a:rPr>
              <a:t>Enke</a:t>
            </a:r>
            <a:r>
              <a:rPr lang="en-US" sz="2500" i="1" kern="0" dirty="0">
                <a:latin typeface="Calibri" panose="020F0502020204030204" pitchFamily="34" charset="0"/>
              </a:rPr>
              <a:t> Road</a:t>
            </a:r>
            <a:br>
              <a:rPr lang="en-US" sz="2500" i="1" kern="0" dirty="0">
                <a:latin typeface="Calibri" panose="020F0502020204030204" pitchFamily="34" charset="0"/>
              </a:rPr>
            </a:br>
            <a:r>
              <a:rPr lang="en-US" sz="2500" i="1" kern="0" dirty="0">
                <a:latin typeface="Calibri" panose="020F0502020204030204" pitchFamily="34" charset="0"/>
              </a:rPr>
              <a:t>Maricopa, AZ 85138</a:t>
            </a:r>
          </a:p>
          <a:p>
            <a:pPr marL="0" indent="0" algn="ctr">
              <a:buNone/>
            </a:pPr>
            <a:r>
              <a:rPr lang="en-US" sz="2500" i="1" kern="0" dirty="0">
                <a:latin typeface="Calibri" panose="020F0502020204030204" pitchFamily="34" charset="0"/>
              </a:rPr>
              <a:t>Phone: 520-374-6299</a:t>
            </a:r>
          </a:p>
          <a:p>
            <a:pPr marL="0" indent="0" algn="ctr">
              <a:buNone/>
            </a:pPr>
            <a:r>
              <a:rPr lang="en-US" sz="2500" i="1" kern="0" dirty="0">
                <a:latin typeface="Calibri" panose="020F0502020204030204" pitchFamily="34" charset="0"/>
              </a:rPr>
              <a:t>Email: </a:t>
            </a:r>
            <a:r>
              <a:rPr lang="en-US" sz="2500" i="1" kern="0" dirty="0">
                <a:latin typeface="Calibri" panose="020F0502020204030204" pitchFamily="34" charset="0"/>
                <a:hlinkClick r:id="rId3"/>
              </a:rPr>
              <a:t>nairs@email.arizona.edu</a:t>
            </a:r>
            <a:r>
              <a:rPr lang="en-US" sz="2500" i="1" kern="0" dirty="0">
                <a:latin typeface="Calibri" panose="020F0502020204030204" pitchFamily="34" charset="0"/>
              </a:rPr>
              <a:t> </a:t>
            </a:r>
          </a:p>
          <a:p>
            <a:pPr marL="0" indent="0" algn="ctr">
              <a:buNone/>
            </a:pPr>
            <a:br>
              <a:rPr lang="en-US" sz="2500" i="1" kern="0" dirty="0">
                <a:latin typeface="Calibri" panose="020F0502020204030204" pitchFamily="34" charset="0"/>
              </a:rPr>
            </a:br>
            <a:endParaRPr lang="en-US" sz="2500" kern="0" dirty="0">
              <a:latin typeface="Calibri" panose="020F0502020204030204" pitchFamily="34" charset="0"/>
            </a:endParaRPr>
          </a:p>
        </p:txBody>
      </p:sp>
      <p:sp>
        <p:nvSpPr>
          <p:cNvPr id="2" name="TextBox 1"/>
          <p:cNvSpPr txBox="1"/>
          <p:nvPr/>
        </p:nvSpPr>
        <p:spPr>
          <a:xfrm>
            <a:off x="3585735" y="762000"/>
            <a:ext cx="1972528" cy="553998"/>
          </a:xfrm>
          <a:prstGeom prst="rect">
            <a:avLst/>
          </a:prstGeom>
          <a:noFill/>
        </p:spPr>
        <p:txBody>
          <a:bodyPr wrap="none" rtlCol="0">
            <a:spAutoFit/>
          </a:bodyPr>
          <a:lstStyle/>
          <a:p>
            <a:r>
              <a:rPr lang="en-US" sz="3000" b="1" dirty="0">
                <a:solidFill>
                  <a:srgbClr val="FFFF00"/>
                </a:solidFill>
                <a:latin typeface="Calibri" panose="020F0502020204030204" pitchFamily="34" charset="0"/>
              </a:rPr>
              <a:t>Questions?</a:t>
            </a:r>
          </a:p>
        </p:txBody>
      </p:sp>
    </p:spTree>
    <p:extLst>
      <p:ext uri="{BB962C8B-B14F-4D97-AF65-F5344CB8AC3E}">
        <p14:creationId xmlns:p14="http://schemas.microsoft.com/office/powerpoint/2010/main" val="3827927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txBox="1">
            <a:spLocks noChangeArrowheads="1"/>
          </p:cNvSpPr>
          <p:nvPr/>
        </p:nvSpPr>
        <p:spPr bwMode="auto">
          <a:xfrm>
            <a:off x="685800" y="1219200"/>
            <a:ext cx="8077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sz="3200" kern="0" dirty="0">
                <a:solidFill>
                  <a:schemeClr val="tx1">
                    <a:lumMod val="85000"/>
                  </a:schemeClr>
                </a:solidFill>
                <a:latin typeface="Calibri" panose="020F0502020204030204" pitchFamily="34" charset="0"/>
              </a:rPr>
              <a:t>Can cause structural damage/crop damage </a:t>
            </a:r>
          </a:p>
          <a:p>
            <a:r>
              <a:rPr lang="en-US" sz="3200" kern="0" dirty="0">
                <a:solidFill>
                  <a:schemeClr val="tx1">
                    <a:lumMod val="85000"/>
                  </a:schemeClr>
                </a:solidFill>
                <a:latin typeface="Calibri" panose="020F0502020204030204" pitchFamily="34" charset="0"/>
              </a:rPr>
              <a:t>Can bite / sting</a:t>
            </a:r>
          </a:p>
          <a:p>
            <a:r>
              <a:rPr lang="en-US" sz="3200" kern="0" dirty="0">
                <a:solidFill>
                  <a:schemeClr val="tx1">
                    <a:lumMod val="85000"/>
                  </a:schemeClr>
                </a:solidFill>
                <a:latin typeface="Calibri" panose="020F0502020204030204" pitchFamily="34" charset="0"/>
              </a:rPr>
              <a:t>Can damage food by entering and feeding</a:t>
            </a:r>
          </a:p>
          <a:p>
            <a:r>
              <a:rPr lang="en-US" sz="3200" kern="0" dirty="0">
                <a:solidFill>
                  <a:schemeClr val="tx1">
                    <a:lumMod val="85000"/>
                  </a:schemeClr>
                </a:solidFill>
                <a:latin typeface="Calibri" panose="020F0502020204030204" pitchFamily="34" charset="0"/>
              </a:rPr>
              <a:t>Can contaminate food and surfaces with microorganisms they carry</a:t>
            </a:r>
          </a:p>
          <a:p>
            <a:r>
              <a:rPr lang="en-US" sz="3200" kern="0" dirty="0">
                <a:solidFill>
                  <a:schemeClr val="tx1">
                    <a:lumMod val="85000"/>
                  </a:schemeClr>
                </a:solidFill>
                <a:latin typeface="Calibri" panose="020F0502020204030204" pitchFamily="34" charset="0"/>
              </a:rPr>
              <a:t>Nuisance when they invade buildings</a:t>
            </a:r>
          </a:p>
          <a:p>
            <a:r>
              <a:rPr lang="en-US" sz="3200" kern="0" dirty="0">
                <a:solidFill>
                  <a:schemeClr val="tx1">
                    <a:lumMod val="85000"/>
                  </a:schemeClr>
                </a:solidFill>
                <a:latin typeface="Calibri" panose="020F0502020204030204" pitchFamily="34" charset="0"/>
              </a:rPr>
              <a:t>Can cause allergies, asthma and other hypersensitive reactions</a:t>
            </a:r>
          </a:p>
          <a:p>
            <a:r>
              <a:rPr lang="en-US" sz="3200" kern="0" dirty="0">
                <a:solidFill>
                  <a:schemeClr val="tx1">
                    <a:lumMod val="85000"/>
                  </a:schemeClr>
                </a:solidFill>
                <a:latin typeface="Calibri" panose="020F0502020204030204" pitchFamily="34" charset="0"/>
              </a:rPr>
              <a:t>Can vector disease microbes</a:t>
            </a:r>
          </a:p>
          <a:p>
            <a:pPr marL="0" indent="0">
              <a:buNone/>
            </a:pPr>
            <a:r>
              <a:rPr lang="en-US" sz="3200" kern="0" dirty="0">
                <a:solidFill>
                  <a:schemeClr val="tx1">
                    <a:lumMod val="85000"/>
                  </a:schemeClr>
                </a:solidFill>
                <a:latin typeface="Calibri" panose="020F0502020204030204" pitchFamily="34" charset="0"/>
              </a:rPr>
              <a:t>                                       </a:t>
            </a:r>
            <a:endParaRPr lang="en-US" sz="2800" kern="0" dirty="0">
              <a:solidFill>
                <a:schemeClr val="tx1">
                  <a:lumMod val="85000"/>
                </a:schemeClr>
              </a:solidFill>
              <a:latin typeface="Calibri" panose="020F0502020204030204" pitchFamily="34" charset="0"/>
            </a:endParaRPr>
          </a:p>
        </p:txBody>
      </p:sp>
      <p:sp>
        <p:nvSpPr>
          <p:cNvPr id="4" name="Rectangle 3"/>
          <p:cNvSpPr/>
          <p:nvPr/>
        </p:nvSpPr>
        <p:spPr>
          <a:xfrm>
            <a:off x="533400" y="381000"/>
            <a:ext cx="4456669" cy="646331"/>
          </a:xfrm>
          <a:prstGeom prst="rect">
            <a:avLst/>
          </a:prstGeom>
        </p:spPr>
        <p:txBody>
          <a:bodyPr wrap="none">
            <a:spAutoFit/>
          </a:bodyPr>
          <a:lstStyle/>
          <a:p>
            <a:pPr fontAlgn="base">
              <a:spcBef>
                <a:spcPct val="0"/>
              </a:spcBef>
              <a:spcAft>
                <a:spcPct val="0"/>
              </a:spcAft>
              <a:defRPr/>
            </a:pPr>
            <a:r>
              <a:rPr lang="en-US" sz="3600" b="1" kern="0" dirty="0">
                <a:solidFill>
                  <a:schemeClr val="accent2">
                    <a:lumMod val="60000"/>
                    <a:lumOff val="40000"/>
                  </a:schemeClr>
                </a:solidFill>
                <a:latin typeface="Calibri" panose="020F0502020204030204" pitchFamily="34" charset="0"/>
              </a:rPr>
              <a:t>Problems due to pests</a:t>
            </a:r>
            <a:endParaRPr lang="en-US" dirty="0">
              <a:solidFill>
                <a:schemeClr val="accent2">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1619342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rrowheads="1"/>
          </p:cNvSpPr>
          <p:nvPr>
            <p:ph type="title"/>
          </p:nvPr>
        </p:nvSpPr>
        <p:spPr>
          <a:xfrm>
            <a:off x="1935892" y="247650"/>
            <a:ext cx="5029200" cy="838200"/>
          </a:xfrm>
        </p:spPr>
        <p:txBody>
          <a:bodyPr/>
          <a:lstStyle/>
          <a:p>
            <a:pPr algn="ctr"/>
            <a:r>
              <a:rPr lang="en-US" b="1" dirty="0">
                <a:solidFill>
                  <a:srgbClr val="FFFF00"/>
                </a:solidFill>
              </a:rPr>
              <a:t>Why Pests?</a:t>
            </a:r>
          </a:p>
        </p:txBody>
      </p:sp>
      <p:sp>
        <p:nvSpPr>
          <p:cNvPr id="68611" name="Rectangle 3"/>
          <p:cNvSpPr>
            <a:spLocks noGrp="1" noChangeArrowheads="1"/>
          </p:cNvSpPr>
          <p:nvPr>
            <p:ph type="body" idx="1"/>
          </p:nvPr>
        </p:nvSpPr>
        <p:spPr>
          <a:xfrm>
            <a:off x="381000" y="1219200"/>
            <a:ext cx="8534400" cy="4800600"/>
          </a:xfrm>
        </p:spPr>
        <p:txBody>
          <a:bodyPr/>
          <a:lstStyle/>
          <a:p>
            <a:pPr>
              <a:lnSpc>
                <a:spcPct val="90000"/>
              </a:lnSpc>
              <a:buClr>
                <a:schemeClr val="accent2"/>
              </a:buClr>
              <a:buFont typeface="Arial" charset="0"/>
              <a:buChar char="•"/>
            </a:pPr>
            <a:r>
              <a:rPr lang="en-US" sz="3600" dirty="0"/>
              <a:t>Biological entities</a:t>
            </a:r>
          </a:p>
          <a:p>
            <a:pPr>
              <a:lnSpc>
                <a:spcPct val="90000"/>
              </a:lnSpc>
              <a:buClr>
                <a:schemeClr val="accent2"/>
              </a:buClr>
              <a:buFont typeface="Arial" charset="0"/>
              <a:buChar char="•"/>
            </a:pPr>
            <a:r>
              <a:rPr lang="en-US" sz="3600" dirty="0"/>
              <a:t>Seek food, shelter, and water!</a:t>
            </a:r>
          </a:p>
          <a:p>
            <a:pPr marL="0" indent="0">
              <a:lnSpc>
                <a:spcPct val="90000"/>
              </a:lnSpc>
              <a:buClr>
                <a:schemeClr val="accent2"/>
              </a:buClr>
              <a:buNone/>
            </a:pPr>
            <a:endParaRPr lang="en-US" sz="3600" dirty="0"/>
          </a:p>
          <a:p>
            <a:pPr>
              <a:lnSpc>
                <a:spcPct val="90000"/>
              </a:lnSpc>
              <a:buClr>
                <a:schemeClr val="accent2"/>
              </a:buClr>
              <a:buFont typeface="Wingdings" pitchFamily="2" charset="2"/>
              <a:buNone/>
            </a:pPr>
            <a:endParaRPr lang="en-US" sz="3600" dirty="0"/>
          </a:p>
        </p:txBody>
      </p:sp>
      <p:pic>
        <p:nvPicPr>
          <p:cNvPr id="8" name="Picture 7" descr="IMG_1987.JPG"/>
          <p:cNvPicPr>
            <a:picLocks noChangeAspect="1"/>
          </p:cNvPicPr>
          <p:nvPr/>
        </p:nvPicPr>
        <p:blipFill>
          <a:blip r:embed="rId3" cstate="screen"/>
          <a:srcRect/>
          <a:stretch>
            <a:fillRect/>
          </a:stretch>
        </p:blipFill>
        <p:spPr bwMode="auto">
          <a:xfrm>
            <a:off x="2590800" y="3067050"/>
            <a:ext cx="4114800" cy="3086100"/>
          </a:xfrm>
          <a:prstGeom prst="rect">
            <a:avLst/>
          </a:prstGeom>
          <a:ln>
            <a:noFill/>
          </a:ln>
          <a:effectLst/>
        </p:spPr>
      </p:pic>
      <p:pic>
        <p:nvPicPr>
          <p:cNvPr id="6" name="Picture 4" descr="http://entomology.unl.edu/images/cockroaches/am_crev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20761" y="3060376"/>
            <a:ext cx="4587551" cy="159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08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4,1269731730,C:\My Documents\BreezeOnline\CorePowerPoints\Ch1_PestMgmt.ppc"/>
</p:tagLst>
</file>

<file path=ppt/tags/tag2.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ags/tag3.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ags/tag4.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ags/tag5.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ags/tag6.xml><?xml version="1.0" encoding="utf-8"?>
<p:tagLst xmlns:a="http://schemas.openxmlformats.org/drawingml/2006/main" xmlns:r="http://schemas.openxmlformats.org/officeDocument/2006/relationships" xmlns:p="http://schemas.openxmlformats.org/presentationml/2006/main">
  <p:tag name="PPSNARRATION" val="13,1269731730,C:\My Documents\BreezeOnline\CorePowerPoints\Ch1_PestMgmt.ppc"/>
</p:tagLst>
</file>

<file path=ppt/tags/tag7.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4813</TotalTime>
  <Words>2576</Words>
  <Application>Microsoft Office PowerPoint</Application>
  <PresentationFormat>On-screen Show (4:3)</PresentationFormat>
  <Paragraphs>560</Paragraphs>
  <Slides>71</Slides>
  <Notes>48</Notes>
  <HiddenSlides>16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3" baseType="lpstr">
      <vt:lpstr>Calibri</vt:lpstr>
      <vt:lpstr>Times New Roman</vt:lpstr>
      <vt:lpstr>Wingdings 2</vt:lpstr>
      <vt:lpstr>Comic Sans MS</vt:lpstr>
      <vt:lpstr>Wingdings</vt:lpstr>
      <vt:lpstr>Century Schoolbook</vt:lpstr>
      <vt:lpstr>Courier New</vt:lpstr>
      <vt:lpstr>Chiller</vt:lpstr>
      <vt:lpstr>Cambria Math</vt:lpstr>
      <vt:lpstr>Arial</vt:lpstr>
      <vt:lpstr>ClassicPhotoAlbum</vt:lpstr>
      <vt:lpstr>Image</vt:lpstr>
      <vt:lpstr>PowerPoint Presentation</vt:lpstr>
      <vt:lpstr>Phi·los·o·phy fəˈläsəfē/ </vt:lpstr>
      <vt:lpstr>PowerPoint Presentation</vt:lpstr>
      <vt:lpstr>What is a pest? </vt:lpstr>
      <vt:lpstr>Pest situation</vt:lpstr>
      <vt:lpstr>Pest situation</vt:lpstr>
      <vt:lpstr>A Pest, Defined</vt:lpstr>
      <vt:lpstr>PowerPoint Presentation</vt:lpstr>
      <vt:lpstr>Why Pests?</vt:lpstr>
      <vt:lpstr>PowerPoint Presentation</vt:lpstr>
      <vt:lpstr>PowerPoint Presentation</vt:lpstr>
      <vt:lpstr>‘Pest’ Identification is Critical!</vt:lpstr>
      <vt:lpstr>PowerPoint Presentation</vt:lpstr>
      <vt:lpstr>PowerPoint Presentation</vt:lpstr>
      <vt:lpstr>PowerPoint Presentation</vt:lpstr>
      <vt:lpstr>PowerPoint Presentation</vt:lpstr>
      <vt:lpstr>The Unacceptable 4</vt:lpstr>
      <vt:lpstr>cockroaches </vt:lpstr>
      <vt:lpstr>PowerPoint Presentation</vt:lpstr>
      <vt:lpstr>PowerPoint Presentation</vt:lpstr>
      <vt:lpstr>PowerPoint Presentation</vt:lpstr>
      <vt:lpstr>Ants </vt:lpstr>
      <vt:lpstr>PowerPoint Presentation</vt:lpstr>
      <vt:lpstr>Filth Flies </vt:lpstr>
      <vt:lpstr>Mice &amp; rats </vt:lpstr>
      <vt:lpstr>PowerPoint Presentation</vt:lpstr>
      <vt:lpstr> Panic pest number 1</vt:lpstr>
      <vt:lpstr>PowerPoint Presentation</vt:lpstr>
      <vt:lpstr>PowerPoint Presentation</vt:lpstr>
      <vt:lpstr>PowerPoint Presentation</vt:lpstr>
      <vt:lpstr>PowerPoint Presentation</vt:lpstr>
      <vt:lpstr>PowerPoint Presentation</vt:lpstr>
      <vt:lpstr>What is IPM?</vt:lpstr>
      <vt:lpstr>IPM = Intelligent Pest Management</vt:lpstr>
      <vt:lpstr> What IPM is NOT </vt:lpstr>
      <vt:lpstr>IPM components</vt:lpstr>
      <vt:lpstr>IPM components</vt:lpstr>
      <vt:lpstr>IPM components</vt:lpstr>
      <vt:lpstr>IPM components</vt:lpstr>
      <vt:lpstr>Common Problems</vt:lpstr>
      <vt:lpstr>IPM must be compatible with current operations</vt:lpstr>
      <vt:lpstr> Have a policy for each pest </vt:lpstr>
      <vt:lpstr>   When transitioning from a traditional monthly treatment service to an IPM program, costs usually  decreased in the  long-term.  </vt:lpstr>
      <vt:lpstr>Multiple tactics</vt:lpstr>
      <vt:lpstr>Natural Controls </vt:lpstr>
      <vt:lpstr>PowerPoint Presentation</vt:lpstr>
      <vt:lpstr>Pest-Proofing!   This door is open to pests!</vt:lpstr>
      <vt:lpstr>PowerPoint Presentation</vt:lpstr>
      <vt:lpstr>Cultural controls</vt:lpstr>
      <vt:lpstr>Biological Controls </vt:lpstr>
      <vt:lpstr>Biological Controls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using pesticides…</vt:lpstr>
      <vt:lpstr>Pest scenario 1</vt:lpstr>
      <vt:lpstr>Solution</vt:lpstr>
      <vt:lpstr>Pest scenario 2</vt:lpstr>
      <vt:lpstr>Solution</vt:lpstr>
      <vt:lpstr>Pest scenario 3</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IPM Philosophy</dc:title>
  <dc:creator>Shaku Nair</dc:creator>
  <cp:lastModifiedBy>Shaku Nair</cp:lastModifiedBy>
  <cp:revision>278</cp:revision>
  <dcterms:created xsi:type="dcterms:W3CDTF">2011-03-14T03:40:50Z</dcterms:created>
  <dcterms:modified xsi:type="dcterms:W3CDTF">2019-03-19T12:41:50Z</dcterms:modified>
</cp:coreProperties>
</file>