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78" r:id="rId2"/>
    <p:sldId id="257" r:id="rId3"/>
    <p:sldId id="259" r:id="rId4"/>
    <p:sldId id="260" r:id="rId5"/>
    <p:sldId id="286" r:id="rId6"/>
    <p:sldId id="287" r:id="rId7"/>
    <p:sldId id="299" r:id="rId8"/>
    <p:sldId id="300" r:id="rId9"/>
    <p:sldId id="311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79" r:id="rId21"/>
    <p:sldId id="293" r:id="rId22"/>
    <p:sldId id="282" r:id="rId23"/>
    <p:sldId id="294" r:id="rId24"/>
    <p:sldId id="283" r:id="rId25"/>
    <p:sldId id="295" r:id="rId26"/>
    <p:sldId id="284" r:id="rId27"/>
    <p:sldId id="296" r:id="rId28"/>
    <p:sldId id="285" r:id="rId29"/>
    <p:sldId id="263" r:id="rId30"/>
    <p:sldId id="288" r:id="rId31"/>
    <p:sldId id="264" r:id="rId32"/>
    <p:sldId id="265" r:id="rId33"/>
    <p:sldId id="297" r:id="rId34"/>
    <p:sldId id="270" r:id="rId35"/>
    <p:sldId id="271" r:id="rId36"/>
    <p:sldId id="272" r:id="rId37"/>
    <p:sldId id="280" r:id="rId38"/>
    <p:sldId id="28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-win8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78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E4960-09CB-4728-B70F-F12DF113936A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49F43-7AB9-4E79-B86F-C48333524E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995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94440-D642-4F03-8D19-721968EFC0D1}" type="datetimeFigureOut">
              <a:rPr lang="en-US" smtClean="0"/>
              <a:pPr/>
              <a:t>10/29/2016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54923-B594-40E9-99B6-EF079CA3C2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40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4923-B594-40E9-99B6-EF079CA3C2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6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kind of tests?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4923-B594-40E9-99B6-EF079CA3C2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21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kind of tests?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4923-B594-40E9-99B6-EF079CA3C23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21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liming?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54923-B594-40E9-99B6-EF079CA3C2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3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45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use these pictures – they are mine.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7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6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6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3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if you like… it is my</a:t>
            </a:r>
            <a:r>
              <a:rPr lang="en-US" baseline="0" dirty="0" smtClean="0"/>
              <a:t> graphic.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3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6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7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EFB6BCD-DF47-418A-8E28-12A6F8D2C6A6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454C-1152-4AE3-A247-7BE631EC4FAE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9A45C72-5E53-4326-923A-5DDD1303B7B0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40F-B133-4FD0-833E-89FAAA19C0AC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ADB6C-181A-4B5A-8506-9C37DFB8512C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05F665-A149-4818-B1F2-63E4DFEE6192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0749DB-D307-432F-B1F5-A18EFAF8A820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9A72-B4FE-407A-A109-623A90C8EBB7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DE2C-0F1B-4CCB-B560-38D721E91E9E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D402-206B-434F-90F5-3E096C004E29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F22C6C7-BAC6-422F-BB66-CED1FF04CEBC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BBAEDA-7FE3-4A62-8413-3748F66A16D4}" type="datetime1">
              <a:rPr lang="en-US" smtClean="0"/>
              <a:pPr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A97B22-1CDA-469B-88E8-0F2EBCED5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95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Cultural turf management practices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16210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2 of 4 </a:t>
            </a:r>
            <a:endParaRPr lang="en-US" sz="240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49674" y="6050037"/>
            <a:ext cx="6705600" cy="685800"/>
          </a:xfrm>
        </p:spPr>
        <p:txBody>
          <a:bodyPr/>
          <a:lstStyle/>
          <a:p>
            <a:r>
              <a:rPr lang="en-US" dirty="0" smtClean="0"/>
              <a:t>In</a:t>
            </a:r>
            <a:r>
              <a:rPr lang="en-US" dirty="0" smtClean="0"/>
              <a:t>-Person </a:t>
            </a:r>
            <a:r>
              <a:rPr lang="en-US" dirty="0"/>
              <a:t>Educational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844" y="6059355"/>
            <a:ext cx="2353260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6589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 rot="10800000" flipV="1">
            <a:off x="49924" y="0"/>
            <a:ext cx="864476" cy="685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 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Fertilization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36140" y="1828800"/>
            <a:ext cx="8156448" cy="4495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All grasses require certain nutrients, </a:t>
            </a:r>
            <a:r>
              <a:rPr lang="en-US" dirty="0" smtClean="0"/>
              <a:t>nitrogen </a:t>
            </a:r>
            <a:r>
              <a:rPr lang="en-US" dirty="0" smtClean="0"/>
              <a:t>(N), phosphorus (P) and potassium (K) </a:t>
            </a:r>
          </a:p>
          <a:p>
            <a:r>
              <a:rPr lang="en-US" dirty="0" smtClean="0"/>
              <a:t>There are no generic N fertilization recommendations that apply to all situations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Fertilizing with P should be based on a soil </a:t>
            </a:r>
            <a:r>
              <a:rPr lang="en-US" dirty="0" smtClean="0"/>
              <a:t>test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Fertilizing </a:t>
            </a:r>
            <a:r>
              <a:rPr lang="en-US" dirty="0" smtClean="0"/>
              <a:t>with N should be based on turfgrasses present, site and use of turf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Use a fertilizer that supplies a </a:t>
            </a:r>
            <a:r>
              <a:rPr lang="en-US" dirty="0" smtClean="0"/>
              <a:t>3:2:1 </a:t>
            </a:r>
            <a:r>
              <a:rPr lang="en-US" dirty="0" smtClean="0"/>
              <a:t>ratio of nitrogen to phosphorus to potassium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Fertilization	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several states (WA, MN, WI and others), fertilizers containing phosphorus cannot be applied unless a soil test documents a </a:t>
            </a:r>
            <a:r>
              <a:rPr lang="en-US" sz="3200" dirty="0" smtClean="0"/>
              <a:t>deficiency</a:t>
            </a:r>
            <a:endParaRPr lang="en-US" sz="3200" dirty="0" smtClean="0"/>
          </a:p>
          <a:p>
            <a:r>
              <a:rPr lang="en-US" sz="3200" dirty="0" smtClean="0"/>
              <a:t>Soil test results will provide </a:t>
            </a:r>
            <a:br>
              <a:rPr lang="en-US" sz="3200" dirty="0" smtClean="0"/>
            </a:br>
            <a:r>
              <a:rPr lang="en-US" sz="3200" dirty="0" smtClean="0"/>
              <a:t>specifics on the phosphorus </a:t>
            </a:r>
            <a:br>
              <a:rPr lang="en-US" sz="3200" dirty="0" smtClean="0"/>
            </a:br>
            <a:r>
              <a:rPr lang="en-US" sz="3200" dirty="0" smtClean="0"/>
              <a:t>rates  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62300"/>
            <a:ext cx="2362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21752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There are two basic forms of nitrogen contained in fertilizer products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Water-soluble nitrogen (WSN)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Slow-release nitrogen (SRN)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Manufactured turf fertilizers are often formulated with a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mixture </a:t>
            </a:r>
            <a:r>
              <a:rPr lang="en-US" sz="3200" dirty="0" smtClean="0"/>
              <a:t>of WSN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SRN</a:t>
            </a:r>
            <a:endParaRPr lang="en-US" sz="32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Fertilization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365490"/>
            <a:ext cx="3733800" cy="2492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percentages of WSN and SRN in a fertilizer product will affect the N-release </a:t>
            </a:r>
            <a:r>
              <a:rPr lang="en-US" sz="3200" dirty="0" smtClean="0"/>
              <a:t>rate</a:t>
            </a:r>
            <a:endParaRPr lang="en-US" sz="3200" dirty="0" smtClean="0"/>
          </a:p>
          <a:p>
            <a:r>
              <a:rPr lang="en-US" sz="3200" dirty="0" smtClean="0"/>
              <a:t>Characteristics of WSN and SRN sources may be considered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Fertilization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70061"/>
            <a:ext cx="4956048" cy="3487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305800" cy="4495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100" dirty="0" smtClean="0"/>
              <a:t>Use the lowest product rate possible </a:t>
            </a:r>
            <a:endParaRPr lang="en-US" sz="3100" dirty="0" smtClean="0"/>
          </a:p>
          <a:p>
            <a:pPr>
              <a:buFont typeface="Wingdings" pitchFamily="2" charset="2"/>
              <a:buChar char="q"/>
            </a:pPr>
            <a:r>
              <a:rPr lang="en-US" sz="3100" dirty="0" smtClean="0"/>
              <a:t>Slow-release </a:t>
            </a:r>
            <a:r>
              <a:rPr lang="en-US" sz="3100" dirty="0" smtClean="0"/>
              <a:t>fertilizers will: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100" dirty="0" smtClean="0"/>
              <a:t>Prolong the availability of nutrients throughout the growing season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100" dirty="0" smtClean="0"/>
              <a:t>Reduce the risk of water pollution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100" dirty="0" smtClean="0"/>
              <a:t>Compost, </a:t>
            </a:r>
            <a:r>
              <a:rPr lang="en-US" sz="3100" dirty="0" smtClean="0"/>
              <a:t>should </a:t>
            </a:r>
            <a:r>
              <a:rPr lang="en-US" sz="3100" dirty="0" smtClean="0"/>
              <a:t>be factored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into </a:t>
            </a:r>
            <a:r>
              <a:rPr lang="en-US" sz="3100" dirty="0" smtClean="0"/>
              <a:t>the fertilization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program</a:t>
            </a:r>
            <a:endParaRPr lang="en-US" sz="3100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Fertilization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69" y="4572000"/>
            <a:ext cx="2879079" cy="21071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382000" cy="5638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700" dirty="0" smtClean="0"/>
              <a:t>Timing and rate </a:t>
            </a:r>
            <a:r>
              <a:rPr lang="en-US" sz="2700" dirty="0" smtClean="0"/>
              <a:t>depends </a:t>
            </a:r>
            <a:r>
              <a:rPr lang="en-US" sz="2700" dirty="0" smtClean="0"/>
              <a:t>on: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Requirements </a:t>
            </a:r>
            <a:r>
              <a:rPr lang="en-US" sz="2700" dirty="0" smtClean="0"/>
              <a:t>of the turfgrass species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Expectations </a:t>
            </a:r>
            <a:r>
              <a:rPr lang="en-US" sz="2700" dirty="0" smtClean="0"/>
              <a:t>for turf quality and turf density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Seasonal limitations and the use of the area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Application rates range </a:t>
            </a:r>
            <a:r>
              <a:rPr lang="en-US" sz="2700" dirty="0" smtClean="0"/>
              <a:t>0.5 - 1.5 </a:t>
            </a:r>
            <a:r>
              <a:rPr lang="en-US" sz="2700" dirty="0" smtClean="0"/>
              <a:t>lbs N per 1,000 </a:t>
            </a:r>
            <a:r>
              <a:rPr lang="en-US" sz="2700" dirty="0" smtClean="0"/>
              <a:t>ft</a:t>
            </a:r>
            <a:r>
              <a:rPr lang="en-US" sz="2700" baseline="30000" dirty="0" smtClean="0"/>
              <a:t>2</a:t>
            </a:r>
            <a:endParaRPr lang="en-US" sz="2700" dirty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Split </a:t>
            </a:r>
            <a:r>
              <a:rPr lang="en-US" sz="2700" dirty="0" smtClean="0"/>
              <a:t>applications so that no more than ¼ lb of water-soluble N is applied </a:t>
            </a:r>
            <a:r>
              <a:rPr lang="en-US" sz="2700" dirty="0" smtClean="0"/>
              <a:t>at </a:t>
            </a:r>
            <a:r>
              <a:rPr lang="en-US" sz="2700" dirty="0" smtClean="0"/>
              <a:t>one </a:t>
            </a:r>
            <a:r>
              <a:rPr lang="en-US" sz="2700" dirty="0" smtClean="0"/>
              <a:t>time</a:t>
            </a:r>
            <a:endParaRPr lang="en-US" sz="2700" dirty="0" smtClean="0"/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A soil test should be the basis for planning </a:t>
            </a:r>
            <a:r>
              <a:rPr lang="en-US" sz="2700" dirty="0" smtClean="0"/>
              <a:t>fertilization</a:t>
            </a:r>
            <a:endParaRPr lang="en-US" sz="2700" dirty="0" smtClean="0"/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In high maintenance areas, testing every year will save money on fertilizer, time and other amendments </a:t>
            </a:r>
          </a:p>
          <a:p>
            <a:pPr>
              <a:buFont typeface="Wingdings" pitchFamily="2" charset="2"/>
              <a:buChar char="Ø"/>
            </a:pPr>
            <a:endParaRPr lang="en-US" sz="2700" dirty="0" smtClean="0"/>
          </a:p>
          <a:p>
            <a:endParaRPr lang="en-US" sz="270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Use Fertilizer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dirty="0" smtClean="0"/>
              <a:t>Water deeply but </a:t>
            </a:r>
            <a:r>
              <a:rPr lang="en-US" sz="3200" dirty="0" smtClean="0"/>
              <a:t>infrequently </a:t>
            </a:r>
            <a:endParaRPr lang="en-US" sz="3200" dirty="0" smtClean="0"/>
          </a:p>
          <a:p>
            <a:pPr lvl="0"/>
            <a:r>
              <a:rPr lang="en-US" sz="3200" dirty="0" smtClean="0"/>
              <a:t>How frequently </a:t>
            </a:r>
            <a:r>
              <a:rPr lang="en-US" sz="3200" dirty="0" smtClean="0"/>
              <a:t>will depend </a:t>
            </a:r>
            <a:r>
              <a:rPr lang="en-US" sz="3200" dirty="0" smtClean="0"/>
              <a:t>on </a:t>
            </a:r>
            <a:r>
              <a:rPr lang="en-US" sz="3200" dirty="0" smtClean="0"/>
              <a:t>soil </a:t>
            </a:r>
            <a:r>
              <a:rPr lang="en-US" sz="3200" dirty="0" smtClean="0"/>
              <a:t>type, weather conditions, species of grass and the mowing height </a:t>
            </a:r>
            <a:endParaRPr lang="en-US" sz="3200" dirty="0" smtClean="0"/>
          </a:p>
          <a:p>
            <a:pPr lvl="0"/>
            <a:r>
              <a:rPr lang="en-US" sz="3200" dirty="0" smtClean="0"/>
              <a:t>Delay </a:t>
            </a:r>
            <a:r>
              <a:rPr lang="en-US" sz="3200" dirty="0" smtClean="0"/>
              <a:t>irrigation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encourages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root growth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Irrigation Frequency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472440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458200" cy="44958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/>
              <a:t>Supplement rainfall </a:t>
            </a:r>
            <a:r>
              <a:rPr lang="en-US" sz="3200" dirty="0" smtClean="0"/>
              <a:t>(total </a:t>
            </a:r>
            <a:r>
              <a:rPr lang="en-US" sz="3200" dirty="0" smtClean="0"/>
              <a:t>of one inch </a:t>
            </a:r>
            <a:r>
              <a:rPr lang="en-US" sz="3200" dirty="0" smtClean="0"/>
              <a:t>per week) </a:t>
            </a:r>
            <a:endParaRPr lang="en-US" sz="3200" dirty="0" smtClean="0"/>
          </a:p>
          <a:p>
            <a:pPr lvl="0"/>
            <a:r>
              <a:rPr lang="en-US" sz="3200" dirty="0" smtClean="0"/>
              <a:t>620 </a:t>
            </a:r>
            <a:r>
              <a:rPr lang="en-US" sz="3200" dirty="0" smtClean="0"/>
              <a:t>gallons of water </a:t>
            </a:r>
            <a:r>
              <a:rPr lang="en-US" sz="3200" dirty="0" smtClean="0"/>
              <a:t>= one </a:t>
            </a:r>
            <a:r>
              <a:rPr lang="en-US" sz="3200" dirty="0" smtClean="0"/>
              <a:t>inch of water to 1000 ft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</a:t>
            </a:r>
            <a:r>
              <a:rPr lang="en-US" sz="3200" dirty="0" smtClean="0"/>
              <a:t>turf</a:t>
            </a:r>
            <a:endParaRPr lang="en-US" sz="3200" dirty="0" smtClean="0"/>
          </a:p>
          <a:p>
            <a:pPr lvl="0"/>
            <a:r>
              <a:rPr lang="en-US" sz="3200" dirty="0" smtClean="0"/>
              <a:t>Overwatering</a:t>
            </a:r>
          </a:p>
          <a:p>
            <a:pPr lvl="1"/>
            <a:r>
              <a:rPr lang="en-US" sz="2800" dirty="0" smtClean="0"/>
              <a:t>Reduces </a:t>
            </a:r>
            <a:r>
              <a:rPr lang="en-US" sz="2800" dirty="0" smtClean="0"/>
              <a:t>root </a:t>
            </a:r>
            <a:r>
              <a:rPr lang="en-US" sz="2800" dirty="0" smtClean="0"/>
              <a:t>growth</a:t>
            </a:r>
          </a:p>
          <a:p>
            <a:pPr lvl="1"/>
            <a:r>
              <a:rPr lang="en-US" sz="2800" dirty="0" smtClean="0"/>
              <a:t>Promotes compaction</a:t>
            </a:r>
          </a:p>
          <a:p>
            <a:pPr lvl="1"/>
            <a:r>
              <a:rPr lang="en-US" sz="2800" dirty="0" smtClean="0"/>
              <a:t>Increases </a:t>
            </a:r>
            <a:r>
              <a:rPr lang="en-US" sz="2800" dirty="0" smtClean="0"/>
              <a:t>disease </a:t>
            </a:r>
            <a:endParaRPr lang="en-US" sz="2800" dirty="0" smtClean="0"/>
          </a:p>
          <a:p>
            <a:pPr lvl="1"/>
            <a:r>
              <a:rPr lang="en-US" sz="2800" dirty="0" smtClean="0"/>
              <a:t>Decreases </a:t>
            </a:r>
            <a:r>
              <a:rPr lang="en-US" sz="2800" dirty="0" smtClean="0"/>
              <a:t>overall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wear tolerance</a:t>
            </a:r>
            <a:endParaRPr lang="en-US" sz="28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Irrigation Amount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0"/>
            <a:ext cx="3974732" cy="25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 rot="10800000" flipV="1">
            <a:off x="49924" y="0"/>
            <a:ext cx="864476" cy="685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1400" smtClean="0">
                <a:solidFill>
                  <a:schemeClr val="bg1"/>
                </a:solidFill>
              </a:rPr>
              <a:t>1. 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 </a:t>
            </a:r>
            <a:endParaRPr lang="en-US" sz="14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Irrigation Timing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58200" cy="5334000"/>
          </a:xfrm>
        </p:spPr>
        <p:txBody>
          <a:bodyPr>
            <a:noAutofit/>
          </a:bodyPr>
          <a:lstStyle/>
          <a:p>
            <a:r>
              <a:rPr lang="en-US" dirty="0" smtClean="0"/>
              <a:t>Water turf just before it begins to </a:t>
            </a:r>
            <a:r>
              <a:rPr lang="en-US" dirty="0" smtClean="0"/>
              <a:t>wilt, signs: </a:t>
            </a:r>
            <a:endParaRPr lang="en-US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A bluish-green or purplish color to the grass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Rolling or folding blades of grass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Footprints that remain on the lawn for several </a:t>
            </a:r>
            <a:br>
              <a:rPr lang="en-US" sz="2900" dirty="0" smtClean="0"/>
            </a:br>
            <a:r>
              <a:rPr lang="en-US" sz="2900" dirty="0" smtClean="0"/>
              <a:t>minutes</a:t>
            </a:r>
            <a:endParaRPr lang="en-US" sz="29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900" dirty="0" smtClean="0"/>
              <a:t>Soil that is dry at the </a:t>
            </a:r>
            <a:br>
              <a:rPr lang="en-US" sz="2900" dirty="0" smtClean="0"/>
            </a:br>
            <a:r>
              <a:rPr lang="en-US" sz="2900" dirty="0" smtClean="0"/>
              <a:t>soil </a:t>
            </a:r>
            <a:r>
              <a:rPr lang="en-US" sz="2900" dirty="0" smtClean="0"/>
              <a:t>surface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900202"/>
            <a:ext cx="4245196" cy="282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Irrigation Timing Continued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2648" y="1687354"/>
            <a:ext cx="83027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/>
              <a:t>Water turf </a:t>
            </a:r>
            <a:r>
              <a:rPr lang="en-US" sz="3000" dirty="0" smtClean="0"/>
              <a:t>early </a:t>
            </a:r>
            <a:r>
              <a:rPr lang="en-US" sz="3000" dirty="0" smtClean="0"/>
              <a:t>in the </a:t>
            </a:r>
            <a:r>
              <a:rPr lang="en-US" sz="3000" dirty="0" smtClean="0"/>
              <a:t>morning </a:t>
            </a:r>
            <a:endParaRPr lang="en-US" sz="3000" dirty="0" smtClean="0"/>
          </a:p>
          <a:p>
            <a:pPr marL="320040" lvl="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/>
              <a:t>Extended periods of leaf wetness </a:t>
            </a:r>
            <a:r>
              <a:rPr lang="en-US" sz="3000" dirty="0" smtClean="0"/>
              <a:t>encourages </a:t>
            </a:r>
            <a:r>
              <a:rPr lang="en-US" sz="3000" dirty="0" smtClean="0"/>
              <a:t>fungal diseases</a:t>
            </a:r>
          </a:p>
          <a:p>
            <a:pPr marL="320040" lvl="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/>
              <a:t>Adequate </a:t>
            </a:r>
            <a:br>
              <a:rPr lang="en-US" sz="3000" dirty="0" smtClean="0"/>
            </a:br>
            <a:r>
              <a:rPr lang="en-US" sz="3000" dirty="0" smtClean="0"/>
              <a:t>coverage </a:t>
            </a:r>
          </a:p>
          <a:p>
            <a:pPr marL="320040" lvl="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/>
              <a:t>Drainage </a:t>
            </a:r>
            <a:endParaRPr lang="en-US" sz="3000" dirty="0" smtClean="0"/>
          </a:p>
          <a:p>
            <a:pPr marL="320040" lvl="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3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95311"/>
            <a:ext cx="5260848" cy="3508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 smtClean="0"/>
              <a:t>Understand cultural turf management practices including: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smtClean="0"/>
              <a:t>Mowing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smtClean="0"/>
              <a:t>Fertilization 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smtClean="0"/>
              <a:t>Irrigation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smtClean="0"/>
              <a:t>Soil Analysis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smtClean="0"/>
              <a:t>Aeration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lphaLcPeriod"/>
            </a:pPr>
            <a:r>
              <a:rPr lang="en-US" sz="3200" dirty="0" err="1" smtClean="0"/>
              <a:t>Overseeding</a:t>
            </a: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55407"/>
            <a:ext cx="4724400" cy="26637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3027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An uninformed approach to soil and nutrient management is neither economically viable nor environmentally responsible</a:t>
            </a:r>
          </a:p>
          <a:p>
            <a:r>
              <a:rPr lang="en-US" sz="3200" dirty="0" smtClean="0"/>
              <a:t>Basic soil test </a:t>
            </a:r>
            <a:r>
              <a:rPr lang="en-US" sz="3200" dirty="0" smtClean="0"/>
              <a:t>results:</a:t>
            </a:r>
          </a:p>
          <a:p>
            <a:pPr lvl="1"/>
            <a:r>
              <a:rPr lang="en-US" dirty="0" smtClean="0"/>
              <a:t>Dictate </a:t>
            </a:r>
            <a:r>
              <a:rPr lang="en-US" dirty="0" smtClean="0"/>
              <a:t>approaches to soil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Indicate </a:t>
            </a:r>
            <a:r>
              <a:rPr lang="en-US" dirty="0" smtClean="0"/>
              <a:t>plant health</a:t>
            </a:r>
          </a:p>
          <a:p>
            <a:pPr lvl="1"/>
            <a:r>
              <a:rPr lang="en-US" dirty="0" smtClean="0"/>
              <a:t>Influence </a:t>
            </a:r>
            <a:r>
              <a:rPr lang="en-US" dirty="0" smtClean="0"/>
              <a:t>fertility </a:t>
            </a:r>
            <a:r>
              <a:rPr lang="en-US" dirty="0" smtClean="0"/>
              <a:t>program</a:t>
            </a:r>
          </a:p>
          <a:p>
            <a:pPr lvl="1"/>
            <a:r>
              <a:rPr lang="en-US" dirty="0" smtClean="0"/>
              <a:t>Affect many</a:t>
            </a:r>
            <a:r>
              <a:rPr lang="en-US" dirty="0" smtClean="0"/>
              <a:t> </a:t>
            </a:r>
            <a:r>
              <a:rPr lang="en-US" dirty="0" smtClean="0"/>
              <a:t>other aspects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smtClean="0"/>
              <a:t>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1599" y="4241181"/>
            <a:ext cx="3980985" cy="2653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302752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Sample soil and conduct chemical and physical soils </a:t>
            </a:r>
            <a:r>
              <a:rPr lang="en-US" sz="3200" dirty="0" smtClean="0"/>
              <a:t>analysis:</a:t>
            </a:r>
          </a:p>
          <a:p>
            <a:pPr lvl="1"/>
            <a:r>
              <a:rPr lang="en-US" sz="2800" dirty="0" smtClean="0"/>
              <a:t>Prior </a:t>
            </a:r>
            <a:r>
              <a:rPr lang="en-US" sz="2800" dirty="0" smtClean="0"/>
              <a:t>to </a:t>
            </a:r>
            <a:r>
              <a:rPr lang="en-US" sz="2800" dirty="0" smtClean="0"/>
              <a:t>establishment</a:t>
            </a:r>
          </a:p>
          <a:p>
            <a:pPr lvl="1"/>
            <a:r>
              <a:rPr lang="en-US" sz="2800" dirty="0" smtClean="0"/>
              <a:t>Renovation</a:t>
            </a:r>
          </a:p>
          <a:p>
            <a:pPr lvl="1"/>
            <a:r>
              <a:rPr lang="en-US" sz="2800" dirty="0" smtClean="0"/>
              <a:t>Assuming </a:t>
            </a:r>
            <a:r>
              <a:rPr lang="en-US" sz="2800" dirty="0" smtClean="0"/>
              <a:t>management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responsibility </a:t>
            </a:r>
            <a:r>
              <a:rPr lang="en-US" sz="2800" dirty="0" smtClean="0"/>
              <a:t>for a </a:t>
            </a:r>
            <a:r>
              <a:rPr lang="en-US" sz="2800" dirty="0" smtClean="0"/>
              <a:t>site</a:t>
            </a:r>
          </a:p>
          <a:p>
            <a:pPr lvl="1"/>
            <a:r>
              <a:rPr lang="en-US" sz="2800" dirty="0" smtClean="0"/>
              <a:t>Every few years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70" y="3962400"/>
            <a:ext cx="4152830" cy="27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5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01935375"/>
              </p:ext>
            </p:extLst>
          </p:nvPr>
        </p:nvGraphicFramePr>
        <p:xfrm>
          <a:off x="609600" y="1783080"/>
          <a:ext cx="83058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Soil Chemical Properties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Soil Physical Properties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E.g., pH, fertility, nutrient reserves, heavy  metals, salinity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err="1" smtClean="0"/>
                        <a:t>E.g</a:t>
                      </a:r>
                      <a:r>
                        <a:rPr lang="fr-FR" sz="2800" dirty="0" smtClean="0"/>
                        <a:t>., texture, </a:t>
                      </a:r>
                      <a:r>
                        <a:rPr lang="en-US" sz="2800" noProof="0" dirty="0" smtClean="0"/>
                        <a:t>particle</a:t>
                      </a:r>
                      <a:r>
                        <a:rPr lang="fr-FR" sz="2800" dirty="0" smtClean="0"/>
                        <a:t> size distribution, percent </a:t>
                      </a:r>
                      <a:r>
                        <a:rPr lang="en-US" sz="2800" noProof="0" dirty="0" smtClean="0"/>
                        <a:t>organic</a:t>
                      </a:r>
                      <a:r>
                        <a:rPr lang="fr-FR" sz="2800" dirty="0" smtClean="0"/>
                        <a:t> </a:t>
                      </a:r>
                      <a:r>
                        <a:rPr lang="en-US" sz="2800" noProof="0" dirty="0" smtClean="0"/>
                        <a:t>matter</a:t>
                      </a:r>
                      <a:endParaRPr lang="en-US" sz="28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20040" indent="-32004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Provides information about the growing conditions </a:t>
                      </a:r>
                      <a:endParaRPr lang="en-US" sz="2800" dirty="0" smtClean="0"/>
                    </a:p>
                    <a:p>
                      <a:pPr marL="320040" indent="-32004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Determines </a:t>
                      </a:r>
                      <a:r>
                        <a:rPr lang="en-US" sz="2800" dirty="0" smtClean="0"/>
                        <a:t>fertilizer and pH adjustment needs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20040" indent="-32004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Provides information about soil health</a:t>
                      </a:r>
                    </a:p>
                    <a:p>
                      <a:pPr marL="320040" indent="-32004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Helps indicate drainage characteristics and the compatibility of amendments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6764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For established, healthy turf, conduct soil chemical analyses </a:t>
            </a:r>
            <a:r>
              <a:rPr lang="en-US" sz="3200" dirty="0" smtClean="0"/>
              <a:t>every </a:t>
            </a:r>
            <a:r>
              <a:rPr lang="en-US" sz="3200" dirty="0" smtClean="0"/>
              <a:t>three years and monitor pH annually</a:t>
            </a:r>
          </a:p>
          <a:p>
            <a:pPr marL="320040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Test soil conditioners, </a:t>
            </a:r>
            <a:br>
              <a:rPr lang="en-US" sz="3200" dirty="0" smtClean="0"/>
            </a:br>
            <a:r>
              <a:rPr lang="en-US" sz="3200" dirty="0" smtClean="0"/>
              <a:t>topdressing materials, </a:t>
            </a:r>
            <a:br>
              <a:rPr lang="en-US" sz="3200" dirty="0" smtClean="0"/>
            </a:br>
            <a:r>
              <a:rPr lang="en-US" sz="3200" dirty="0" smtClean="0"/>
              <a:t>composts and other </a:t>
            </a:r>
            <a:br>
              <a:rPr lang="en-US" sz="3200" dirty="0" smtClean="0"/>
            </a:br>
            <a:r>
              <a:rPr lang="en-US" sz="3200" dirty="0" smtClean="0"/>
              <a:t>turf amendments </a:t>
            </a:r>
            <a:br>
              <a:rPr lang="en-US" sz="3200" dirty="0" smtClean="0"/>
            </a:br>
            <a:r>
              <a:rPr lang="en-US" sz="3200" dirty="0" smtClean="0"/>
              <a:t>separately </a:t>
            </a:r>
            <a:br>
              <a:rPr lang="en-US" sz="3200" dirty="0" smtClean="0"/>
            </a:br>
            <a:r>
              <a:rPr lang="en-US" sz="3200" dirty="0" smtClean="0"/>
              <a:t>to ensure suitability </a:t>
            </a:r>
            <a:br>
              <a:rPr lang="en-US" sz="3200" dirty="0" smtClean="0"/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/>
          <a:stretch/>
        </p:blipFill>
        <p:spPr>
          <a:xfrm>
            <a:off x="4800600" y="3428999"/>
            <a:ext cx="4343400" cy="33425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0" y="3244334"/>
            <a:ext cx="119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Soil profile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86153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302752" cy="2057400"/>
          </a:xfrm>
        </p:spPr>
        <p:txBody>
          <a:bodyPr>
            <a:noAutofit/>
          </a:bodyPr>
          <a:lstStyle/>
          <a:p>
            <a:r>
              <a:rPr lang="en-US" sz="3100" dirty="0" smtClean="0"/>
              <a:t>Interpreting </a:t>
            </a:r>
            <a:r>
              <a:rPr lang="en-US" sz="3100" dirty="0" smtClean="0"/>
              <a:t>soil test </a:t>
            </a:r>
            <a:r>
              <a:rPr lang="en-US" sz="3100" dirty="0" smtClean="0"/>
              <a:t>results</a:t>
            </a:r>
            <a:endParaRPr lang="en-US" sz="3100" dirty="0"/>
          </a:p>
          <a:p>
            <a:pPr lvl="1"/>
            <a:r>
              <a:rPr lang="en-US" sz="2800" dirty="0" smtClean="0"/>
              <a:t>Nutrient critical </a:t>
            </a:r>
            <a:r>
              <a:rPr lang="en-US" sz="2800" dirty="0" smtClean="0"/>
              <a:t>soil test </a:t>
            </a:r>
            <a:r>
              <a:rPr lang="en-US" sz="2800" dirty="0" smtClean="0"/>
              <a:t>levels - the </a:t>
            </a:r>
            <a:r>
              <a:rPr lang="en-US" sz="2800" dirty="0" smtClean="0"/>
              <a:t>extractable nutrient concentration in soil above which improved plant growth or performance is unlikely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>
            <a:off x="765048" y="3683468"/>
            <a:ext cx="7848600" cy="31745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Nutrient levels are considered sufficient when the concentration is just above the critical soil test level </a:t>
            </a:r>
            <a:r>
              <a:rPr lang="en-US" sz="3200" dirty="0" smtClean="0"/>
              <a:t>- </a:t>
            </a:r>
            <a:r>
              <a:rPr lang="en-US" sz="3200" b="1" dirty="0" smtClean="0"/>
              <a:t>optimum </a:t>
            </a:r>
            <a:r>
              <a:rPr lang="en-US" sz="3200" b="1" dirty="0" smtClean="0"/>
              <a:t>soil test range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97762"/>
            <a:ext cx="3707606" cy="30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0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4719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72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When levels are below the optimum </a:t>
            </a:r>
            <a:r>
              <a:rPr lang="en-US" sz="3200" dirty="0" smtClean="0"/>
              <a:t>range </a:t>
            </a:r>
            <a:r>
              <a:rPr lang="en-US" sz="3200" dirty="0" smtClean="0"/>
              <a:t>the addition of more nutrients will usually improve turf performance</a:t>
            </a:r>
          </a:p>
          <a:p>
            <a:r>
              <a:rPr lang="en-US" sz="3200" dirty="0" smtClean="0"/>
              <a:t>When soil test levels are in the optimum range turf response to application of that nutrient is </a:t>
            </a:r>
            <a:r>
              <a:rPr lang="en-US" sz="3200" dirty="0" smtClean="0"/>
              <a:t>unlikely</a:t>
            </a:r>
            <a:endParaRPr lang="en-US" sz="3200" dirty="0" smtClean="0"/>
          </a:p>
          <a:p>
            <a:r>
              <a:rPr lang="en-US" sz="3200" dirty="0" smtClean="0"/>
              <a:t>Do-it-yourself </a:t>
            </a:r>
            <a:r>
              <a:rPr lang="en-US" sz="3200" dirty="0" smtClean="0"/>
              <a:t>soil test kits or soil test </a:t>
            </a:r>
            <a:r>
              <a:rPr lang="en-US" sz="3200" dirty="0" smtClean="0"/>
              <a:t>services</a:t>
            </a:r>
            <a:endParaRPr lang="en-US" sz="32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Soil Analysis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707" y="3810000"/>
            <a:ext cx="4572000" cy="304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actors other than nutrients may limit turfgrass </a:t>
            </a:r>
            <a:r>
              <a:rPr lang="en-US" sz="3200" dirty="0" smtClean="0"/>
              <a:t>growth</a:t>
            </a:r>
            <a:endParaRPr lang="en-US" sz="3200" dirty="0" smtClean="0"/>
          </a:p>
          <a:p>
            <a:r>
              <a:rPr lang="en-US" sz="3200" dirty="0" smtClean="0"/>
              <a:t>To optimize turf performance and maximize response to </a:t>
            </a:r>
            <a:r>
              <a:rPr lang="en-US" sz="3200" dirty="0" smtClean="0"/>
              <a:t>fertilizer:</a:t>
            </a:r>
          </a:p>
          <a:p>
            <a:pPr lvl="1"/>
            <a:r>
              <a:rPr lang="en-US" sz="2800" dirty="0" smtClean="0"/>
              <a:t>Cultivar selection</a:t>
            </a:r>
          </a:p>
          <a:p>
            <a:pPr lvl="1"/>
            <a:r>
              <a:rPr lang="en-US" sz="2800" dirty="0" smtClean="0"/>
              <a:t>Establishment</a:t>
            </a:r>
          </a:p>
          <a:p>
            <a:pPr lvl="1"/>
            <a:r>
              <a:rPr lang="en-US" sz="2800" dirty="0" smtClean="0"/>
              <a:t>I</a:t>
            </a:r>
            <a:r>
              <a:rPr lang="en-US" sz="2800" dirty="0" smtClean="0"/>
              <a:t>rrigation management</a:t>
            </a:r>
          </a:p>
          <a:p>
            <a:pPr lvl="1"/>
            <a:r>
              <a:rPr lang="en-US" sz="2800" dirty="0" smtClean="0"/>
              <a:t>Pest </a:t>
            </a:r>
            <a:r>
              <a:rPr lang="en-US" sz="2800" dirty="0" smtClean="0"/>
              <a:t>and stress management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4002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Interpretation of Soil Test Categories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262444"/>
              </p:ext>
            </p:extLst>
          </p:nvPr>
        </p:nvGraphicFramePr>
        <p:xfrm>
          <a:off x="457200" y="1676400"/>
          <a:ext cx="8308848" cy="5050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165"/>
                <a:gridCol w="7054683"/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Results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Interpretation</a:t>
                      </a:r>
                      <a:endParaRPr lang="en-US" sz="20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Very Low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Substantial amounts of additional nutrients required to achieve optimum </a:t>
                      </a:r>
                      <a:r>
                        <a:rPr lang="en-US" sz="2000" dirty="0" smtClean="0"/>
                        <a:t>growth</a:t>
                      </a:r>
                      <a:endParaRPr lang="en-US" sz="2000" dirty="0"/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Low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Moderate amounts of additional nutrients needed to achieve optimum </a:t>
                      </a:r>
                      <a:r>
                        <a:rPr lang="en-US" sz="2000" dirty="0" smtClean="0"/>
                        <a:t>growth</a:t>
                      </a:r>
                      <a:endParaRPr lang="en-US" sz="2000" dirty="0"/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Optimum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Most desirable soil test range on economic and environmental </a:t>
                      </a:r>
                      <a:r>
                        <a:rPr lang="en-US" sz="2000" dirty="0" smtClean="0"/>
                        <a:t>basis</a:t>
                      </a:r>
                      <a:endParaRPr lang="en-US" sz="2000" dirty="0" smtClean="0"/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Above optimum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The nutrient is considered more than adequate and will not limit the plants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There </a:t>
                      </a:r>
                      <a:r>
                        <a:rPr lang="en-US" sz="2000" dirty="0" smtClean="0"/>
                        <a:t>is the possibility of a negative impact on the turf if nutrients are added</a:t>
                      </a:r>
                    </a:p>
                  </a:txBody>
                  <a:tcPr/>
                </a:tc>
              </a:tr>
              <a:tr h="63137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Excessive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This soil test level is independent of plant response and, due to environmental concerns, is only defined for soil test phosphorus (P)</a:t>
                      </a:r>
                    </a:p>
                    <a:p>
                      <a:r>
                        <a:rPr lang="en-US" sz="2000" b="1" dirty="0" smtClean="0"/>
                        <a:t>No P should be applied </a:t>
                      </a:r>
                      <a:r>
                        <a:rPr lang="en-US" sz="2000" dirty="0" smtClean="0"/>
                        <a:t>and steps should be taken to minimize losses from leaching and runoff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Aeration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7312152" cy="4114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000" dirty="0" smtClean="0"/>
              <a:t>Making </a:t>
            </a:r>
            <a:r>
              <a:rPr lang="en-US" sz="3000" dirty="0" smtClean="0"/>
              <a:t>holes in the </a:t>
            </a:r>
            <a:r>
              <a:rPr lang="en-US" sz="3000" dirty="0" smtClean="0"/>
              <a:t>turf:</a:t>
            </a:r>
          </a:p>
          <a:p>
            <a:pPr lvl="1">
              <a:buFont typeface="Wingdings" pitchFamily="2" charset="2"/>
              <a:buChar char="q"/>
            </a:pPr>
            <a:r>
              <a:rPr lang="en-US" sz="2700" dirty="0" smtClean="0"/>
              <a:t>Improves </a:t>
            </a:r>
            <a:r>
              <a:rPr lang="en-US" sz="2700" dirty="0" smtClean="0"/>
              <a:t>air </a:t>
            </a:r>
            <a:r>
              <a:rPr lang="en-US" sz="2700" dirty="0" smtClean="0"/>
              <a:t>exchange</a:t>
            </a:r>
          </a:p>
          <a:p>
            <a:pPr lvl="1">
              <a:buFont typeface="Wingdings" pitchFamily="2" charset="2"/>
              <a:buChar char="q"/>
            </a:pPr>
            <a:r>
              <a:rPr lang="en-US" sz="2700" dirty="0" smtClean="0"/>
              <a:t>Helps </a:t>
            </a:r>
            <a:r>
              <a:rPr lang="en-US" sz="2700" dirty="0" smtClean="0"/>
              <a:t>water penetrate and </a:t>
            </a:r>
            <a:r>
              <a:rPr lang="en-US" sz="2700" dirty="0" smtClean="0"/>
              <a:t>drain</a:t>
            </a:r>
          </a:p>
          <a:p>
            <a:pPr lvl="1">
              <a:buFont typeface="Wingdings" pitchFamily="2" charset="2"/>
              <a:buChar char="q"/>
            </a:pPr>
            <a:r>
              <a:rPr lang="en-US" sz="2700" dirty="0" smtClean="0"/>
              <a:t>Decreases </a:t>
            </a:r>
            <a:r>
              <a:rPr lang="en-US" sz="2700" dirty="0" smtClean="0"/>
              <a:t>the soil density and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organic </a:t>
            </a:r>
            <a:r>
              <a:rPr lang="en-US" sz="2700" dirty="0" smtClean="0"/>
              <a:t>matter</a:t>
            </a:r>
          </a:p>
          <a:p>
            <a:pPr>
              <a:buFont typeface="Wingdings" pitchFamily="2" charset="2"/>
              <a:buChar char="q"/>
            </a:pPr>
            <a:r>
              <a:rPr lang="en-US" sz="3000" dirty="0" smtClean="0"/>
              <a:t>Soil compaction occurs when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lawns </a:t>
            </a:r>
            <a:r>
              <a:rPr lang="en-US" sz="3000" dirty="0" smtClean="0"/>
              <a:t>are </a:t>
            </a:r>
            <a:r>
              <a:rPr lang="en-US" sz="3000" dirty="0"/>
              <a:t>used heavily and </a:t>
            </a:r>
            <a:r>
              <a:rPr lang="en-US" sz="3000" dirty="0" smtClean="0"/>
              <a:t>the pore spaces </a:t>
            </a:r>
            <a:r>
              <a:rPr lang="en-US" sz="3000" dirty="0" smtClean="0"/>
              <a:t>collapse</a:t>
            </a:r>
          </a:p>
          <a:p>
            <a:pPr>
              <a:buFont typeface="Wingdings" pitchFamily="2" charset="2"/>
              <a:buChar char="q"/>
            </a:pPr>
            <a:r>
              <a:rPr lang="en-US" sz="3000" dirty="0" smtClean="0"/>
              <a:t>Aeration </a:t>
            </a:r>
            <a:r>
              <a:rPr lang="en-US" sz="3000" dirty="0" smtClean="0"/>
              <a:t>promotes growth, helps manage thatch </a:t>
            </a:r>
            <a:r>
              <a:rPr lang="en-US" sz="3000" dirty="0" smtClean="0"/>
              <a:t>buildup </a:t>
            </a:r>
            <a:r>
              <a:rPr lang="en-US" sz="3000" dirty="0" smtClean="0"/>
              <a:t>and relieves soil</a:t>
            </a:r>
            <a:r>
              <a:rPr lang="en-US" sz="3000" dirty="0" smtClean="0">
                <a:solidFill>
                  <a:srgbClr val="00B050"/>
                </a:solidFill>
              </a:rPr>
              <a:t> </a:t>
            </a:r>
            <a:r>
              <a:rPr lang="en-US" sz="3000" dirty="0" smtClean="0"/>
              <a:t>compaction </a:t>
            </a:r>
          </a:p>
          <a:p>
            <a:pPr>
              <a:buFont typeface="Wingdings" pitchFamily="2" charset="2"/>
              <a:buChar char="q"/>
            </a:pP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r="20001" b="48750"/>
          <a:stretch/>
        </p:blipFill>
        <p:spPr>
          <a:xfrm>
            <a:off x="5943600" y="457200"/>
            <a:ext cx="3048000" cy="39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Mowing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0" y="1600200"/>
            <a:ext cx="8229600" cy="4953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Keep mower blades </a:t>
            </a:r>
            <a:r>
              <a:rPr lang="en-US" sz="3200" dirty="0" smtClean="0"/>
              <a:t>sharp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Minimize </a:t>
            </a:r>
            <a:r>
              <a:rPr lang="en-US" sz="3200" dirty="0" smtClean="0"/>
              <a:t>scalping, </a:t>
            </a:r>
            <a:r>
              <a:rPr lang="en-US" sz="3200" dirty="0" smtClean="0"/>
              <a:t>soil </a:t>
            </a:r>
            <a:r>
              <a:rPr lang="en-US" sz="3200" dirty="0" smtClean="0"/>
              <a:t>compaction, </a:t>
            </a:r>
            <a:r>
              <a:rPr lang="en-US" sz="3200" dirty="0" smtClean="0"/>
              <a:t>and rutting of playfields by rotating the direction of </a:t>
            </a:r>
            <a:r>
              <a:rPr lang="en-US" sz="3200" dirty="0" smtClean="0"/>
              <a:t>mowing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Keep mowers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 smtClean="0"/>
              <a:t>good </a:t>
            </a:r>
            <a:r>
              <a:rPr lang="en-US" sz="3200" dirty="0" smtClean="0"/>
              <a:t>repair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>
              <a:buNone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35302"/>
            <a:ext cx="5029200" cy="33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Aeration 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Hollow tine core cultivation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This </a:t>
            </a:r>
            <a:r>
              <a:rPr lang="en-US" dirty="0" smtClean="0"/>
              <a:t>method improves drainage, reduces organic matter and relieves compaction by pulling cores from soil  </a:t>
            </a:r>
            <a:endParaRPr lang="en-US" dirty="0"/>
          </a:p>
        </p:txBody>
      </p:sp>
      <p:pic>
        <p:nvPicPr>
          <p:cNvPr id="5" name="Picture 4" descr="C:\Users\kowalewskia\Documents\ABAC and UGA files\Sports Turf Articles\Topdressing selection (Sports Turf)\Core Cultivation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733800"/>
            <a:ext cx="36576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kowalewskia\Documents\Oregon State University\Extension\Articles\EC-1521\Bulletin Photos\Image 12. Cultivation (right side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3528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6400800"/>
            <a:ext cx="496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Aeration of turf - David Kopec,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679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Pulverize </a:t>
            </a:r>
            <a:r>
              <a:rPr lang="en-US" sz="3200" dirty="0" smtClean="0"/>
              <a:t>and distribute the cores over the field with a steel drag mat 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Great </a:t>
            </a:r>
            <a:r>
              <a:rPr lang="en-US" sz="3200" dirty="0" smtClean="0"/>
              <a:t>time to </a:t>
            </a:r>
            <a:r>
              <a:rPr lang="en-US" sz="3200" dirty="0" err="1" smtClean="0"/>
              <a:t>overseed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Top dressing with compost 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rotating mowing patterns </a:t>
            </a:r>
            <a:br>
              <a:rPr lang="en-US" sz="3200" dirty="0" smtClean="0"/>
            </a:br>
            <a:r>
              <a:rPr lang="en-US" sz="3200" dirty="0" smtClean="0"/>
              <a:t>also helps relieve soil </a:t>
            </a:r>
            <a:br>
              <a:rPr lang="en-US" sz="3200" dirty="0" smtClean="0"/>
            </a:br>
            <a:r>
              <a:rPr lang="en-US" sz="3200" dirty="0" smtClean="0"/>
              <a:t>compaction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Aeration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8" t="50000" r="1"/>
          <a:stretch/>
        </p:blipFill>
        <p:spPr>
          <a:xfrm>
            <a:off x="5943600" y="3907070"/>
            <a:ext cx="2971800" cy="2794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5410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Soil </a:t>
            </a:r>
            <a:r>
              <a:rPr lang="en-US" sz="3200" dirty="0" smtClean="0"/>
              <a:t>must be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moist enough </a:t>
            </a:r>
            <a:br>
              <a:rPr lang="en-US" sz="3200" dirty="0" smtClean="0"/>
            </a:br>
            <a:r>
              <a:rPr lang="en-US" sz="3200" dirty="0" smtClean="0"/>
              <a:t>to allow good </a:t>
            </a:r>
            <a:br>
              <a:rPr lang="en-US" sz="3200" dirty="0" smtClean="0"/>
            </a:br>
            <a:r>
              <a:rPr lang="en-US" sz="3200" dirty="0" smtClean="0"/>
              <a:t>penetration </a:t>
            </a:r>
            <a:br>
              <a:rPr lang="en-US" sz="3200" dirty="0" smtClean="0"/>
            </a:br>
            <a:r>
              <a:rPr lang="en-US" sz="3200" dirty="0" smtClean="0"/>
              <a:t>but </a:t>
            </a:r>
            <a:r>
              <a:rPr lang="en-US" sz="3200" dirty="0" smtClean="0"/>
              <a:t>not </a:t>
            </a:r>
            <a:r>
              <a:rPr lang="en-US" sz="3200" dirty="0" smtClean="0"/>
              <a:t>wet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Irrigate area at least one day before </a:t>
            </a:r>
            <a:r>
              <a:rPr lang="en-US" sz="3200" dirty="0" smtClean="0"/>
              <a:t>aerating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Time aeration efforts to avoid periods when weeds are producing seed or </a:t>
            </a:r>
            <a:r>
              <a:rPr lang="en-US" sz="3200" dirty="0" smtClean="0"/>
              <a:t>in </a:t>
            </a:r>
            <a:r>
              <a:rPr lang="en-US" sz="3200" dirty="0" smtClean="0"/>
              <a:t>high heat conditions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When to Aerate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084" y="11150"/>
            <a:ext cx="5574895" cy="372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654552" cy="5410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Aerate p</a:t>
            </a:r>
            <a:r>
              <a:rPr lang="en-US" sz="3200" dirty="0" smtClean="0"/>
              <a:t>ractice </a:t>
            </a:r>
            <a:r>
              <a:rPr lang="en-US" sz="3200" dirty="0"/>
              <a:t>fields one </a:t>
            </a:r>
            <a:r>
              <a:rPr lang="en-US" sz="3200" dirty="0" smtClean="0"/>
              <a:t>to three times a year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Aerate lawns </a:t>
            </a:r>
            <a:r>
              <a:rPr lang="en-US" sz="3200" dirty="0" smtClean="0"/>
              <a:t>once a year</a:t>
            </a:r>
            <a:endParaRPr lang="en-US" sz="3200" dirty="0" smtClean="0"/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Heavily used turf may require aeration </a:t>
            </a:r>
            <a:r>
              <a:rPr lang="en-US" sz="3200" dirty="0" smtClean="0"/>
              <a:t>four </a:t>
            </a:r>
            <a:r>
              <a:rPr lang="en-US" sz="3200" dirty="0" smtClean="0"/>
              <a:t>times a year</a:t>
            </a:r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When to Aerate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68269"/>
            <a:ext cx="4419601" cy="279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75503" y="48400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Turf shoot growth - Alec </a:t>
            </a:r>
            <a:r>
              <a:rPr lang="en-US" i="1" dirty="0" err="1" smtClean="0"/>
              <a:t>Kowaleski</a:t>
            </a:r>
            <a:r>
              <a:rPr lang="en-US" i="1" dirty="0" smtClean="0"/>
              <a:t>, Oregon State University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06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Overseeding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7" y="1676400"/>
            <a:ext cx="8172265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Overseeding generally means:</a:t>
            </a:r>
          </a:p>
          <a:p>
            <a:pPr marL="320040" lvl="1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Introducing more seed of the same grass type into the established turf</a:t>
            </a:r>
            <a:br>
              <a:rPr lang="en-US" sz="32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3200" dirty="0" smtClean="0"/>
              <a:t>or</a:t>
            </a:r>
            <a:br>
              <a:rPr lang="en-US" sz="3200" dirty="0" smtClean="0"/>
            </a:br>
            <a:endParaRPr lang="en-US" sz="1400" dirty="0" smtClean="0"/>
          </a:p>
          <a:p>
            <a:pPr marL="320040" lvl="1" indent="-32004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Spreading seed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of </a:t>
            </a:r>
            <a:r>
              <a:rPr lang="en-US" sz="3200" dirty="0" smtClean="0"/>
              <a:t>a different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type </a:t>
            </a:r>
            <a:r>
              <a:rPr lang="en-US" sz="3200" dirty="0" smtClean="0"/>
              <a:t>as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environmental </a:t>
            </a:r>
            <a:br>
              <a:rPr lang="en-US" sz="3200" dirty="0" smtClean="0"/>
            </a:br>
            <a:r>
              <a:rPr lang="en-US" sz="3200" dirty="0" smtClean="0"/>
              <a:t>conditions </a:t>
            </a:r>
            <a:r>
              <a:rPr lang="en-US" sz="3200" dirty="0" smtClean="0"/>
              <a:t>change 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 rot="10800000" flipV="1">
            <a:off x="49924" y="0"/>
            <a:ext cx="864476" cy="685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29000"/>
            <a:ext cx="4914868" cy="32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Overseeding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63296" y="1905000"/>
            <a:ext cx="8302752" cy="4495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Overseeding helps: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Thicken the turf stand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fr-FR" sz="3200" dirty="0" smtClean="0"/>
              <a:t> Avoid excessive </a:t>
            </a:r>
            <a:br>
              <a:rPr lang="fr-FR" sz="3200" dirty="0" smtClean="0"/>
            </a:br>
            <a:r>
              <a:rPr lang="fr-FR" sz="3200" dirty="0" smtClean="0"/>
              <a:t>compaction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fr-FR" sz="3200" dirty="0" smtClean="0"/>
              <a:t> </a:t>
            </a:r>
            <a:r>
              <a:rPr lang="en-US" sz="3200" dirty="0" smtClean="0"/>
              <a:t>Minimize</a:t>
            </a:r>
            <a:r>
              <a:rPr lang="fr-FR" sz="3200" dirty="0" smtClean="0"/>
              <a:t> </a:t>
            </a:r>
            <a:r>
              <a:rPr lang="fr-FR" sz="3200" dirty="0" err="1" smtClean="0"/>
              <a:t>soil</a:t>
            </a:r>
            <a:r>
              <a:rPr lang="fr-FR" sz="3200" dirty="0" smtClean="0"/>
              <a:t> </a:t>
            </a:r>
            <a:r>
              <a:rPr lang="en-US" sz="3200" dirty="0" smtClean="0"/>
              <a:t>erosion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Prevent weed seed germination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Usually </a:t>
            </a:r>
            <a:r>
              <a:rPr lang="en-US" sz="3200" dirty="0" smtClean="0"/>
              <a:t>performed using a spreader which may be a drop or rotary design </a:t>
            </a:r>
          </a:p>
          <a:p>
            <a:pPr>
              <a:buFont typeface="Wingdings" pitchFamily="2" charset="2"/>
              <a:buChar char="q"/>
            </a:pPr>
            <a:endParaRPr lang="en-US" sz="32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 rot="10800000" flipV="1">
            <a:off x="49924" y="0"/>
            <a:ext cx="864476" cy="685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4" y="647700"/>
            <a:ext cx="36888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700" dirty="0" smtClean="0"/>
              <a:t>Slit seeding or</a:t>
            </a:r>
            <a:r>
              <a:rPr lang="en-US" sz="2700" i="1" dirty="0" smtClean="0"/>
              <a:t> </a:t>
            </a:r>
            <a:r>
              <a:rPr lang="en-US" sz="2700" i="1" dirty="0" smtClean="0"/>
              <a:t>drilling</a:t>
            </a:r>
            <a:endParaRPr lang="en-US" sz="2700" dirty="0" smtClean="0"/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Usually a single pass is </a:t>
            </a:r>
            <a:r>
              <a:rPr lang="en-US" sz="2700" dirty="0" smtClean="0"/>
              <a:t>sufficient </a:t>
            </a:r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Spot </a:t>
            </a:r>
            <a:r>
              <a:rPr lang="en-US" sz="2700" dirty="0" smtClean="0"/>
              <a:t>seeding </a:t>
            </a:r>
            <a:r>
              <a:rPr lang="en-US" sz="2700" dirty="0" smtClean="0"/>
              <a:t>should </a:t>
            </a:r>
            <a:r>
              <a:rPr lang="en-US" sz="2700" dirty="0" smtClean="0"/>
              <a:t>be done any time there is an open area caused by weed control, turf removal or winter damage, grubs, etc. </a:t>
            </a:r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Broadcast seeding </a:t>
            </a:r>
            <a:r>
              <a:rPr lang="en-US" sz="2700" dirty="0" smtClean="0"/>
              <a:t>may </a:t>
            </a:r>
            <a:r>
              <a:rPr lang="en-US" sz="2700" dirty="0" smtClean="0"/>
              <a:t>be combined with aeration</a:t>
            </a:r>
          </a:p>
          <a:p>
            <a:pPr>
              <a:buFont typeface="Wingdings" pitchFamily="2" charset="2"/>
              <a:buChar char="q"/>
            </a:pPr>
            <a:r>
              <a:rPr lang="en-US" sz="2700" dirty="0" smtClean="0"/>
              <a:t>Spikers, hollow-tine </a:t>
            </a:r>
            <a:r>
              <a:rPr lang="en-US" sz="2700" dirty="0" err="1" smtClean="0"/>
              <a:t>aerifiers</a:t>
            </a:r>
            <a:r>
              <a:rPr lang="en-US" sz="2700" dirty="0" smtClean="0"/>
              <a:t> or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vertical </a:t>
            </a:r>
            <a:r>
              <a:rPr lang="en-US" sz="2700" dirty="0" smtClean="0"/>
              <a:t>mowers may also </a:t>
            </a:r>
            <a:r>
              <a:rPr lang="en-US" sz="2700" dirty="0" smtClean="0"/>
              <a:t>aid </a:t>
            </a:r>
            <a:br>
              <a:rPr lang="en-US" sz="2700" dirty="0" smtClean="0"/>
            </a:br>
            <a:r>
              <a:rPr lang="en-US" sz="2700" dirty="0" smtClean="0"/>
              <a:t>seedling </a:t>
            </a:r>
            <a:r>
              <a:rPr lang="en-US" sz="2700" dirty="0" smtClean="0"/>
              <a:t>establishment</a:t>
            </a:r>
            <a:endParaRPr lang="en-US" sz="27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>
                <a:solidFill>
                  <a:schemeClr val="tx1"/>
                </a:solidFill>
              </a:rPr>
              <a:t>Overseeding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45722"/>
            <a:ext cx="3276600" cy="218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6248400"/>
            <a:ext cx="2283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Disks of a seeding drill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700" dirty="0" smtClean="0"/>
              <a:t>This lesson you learned: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/>
              <a:t>C</a:t>
            </a:r>
            <a:r>
              <a:rPr lang="en-US" sz="2700" dirty="0" smtClean="0"/>
              <a:t>ultural turf management practices including: </a:t>
            </a:r>
            <a:r>
              <a:rPr lang="en-US" sz="2700" dirty="0" smtClean="0">
                <a:ea typeface="ＭＳ 明朝"/>
                <a:cs typeface="Times New Roman"/>
              </a:rPr>
              <a:t>	</a:t>
            </a:r>
            <a:endParaRPr lang="en-US" sz="2700" dirty="0" smtClean="0"/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/>
              <a:t>Mowing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/>
              <a:t>Fertilization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/>
              <a:t>Irrigation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Soil Analysis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smtClean="0"/>
              <a:t>Aeration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700" dirty="0" err="1" smtClean="0"/>
              <a:t>Overseeding</a:t>
            </a:r>
            <a:endParaRPr lang="en-US" sz="2700" dirty="0" smtClean="0"/>
          </a:p>
          <a:p>
            <a:pPr marL="0" indent="0">
              <a:buNone/>
            </a:pPr>
            <a:r>
              <a:rPr lang="en-US" sz="2700" b="1" dirty="0" smtClean="0"/>
              <a:t>Next you will learn more about common turfgrass weeds and insects!</a:t>
            </a:r>
          </a:p>
          <a:p>
            <a:pPr>
              <a:buNone/>
            </a:pPr>
            <a:endParaRPr lang="en-US" sz="27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Check In!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A97B22-1CDA-469B-88E8-0F2EBCED5F3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24" y="2761721"/>
            <a:ext cx="4704468" cy="270615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Resource List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Content Placeholder 14"/>
          <p:cNvSpPr txBox="1">
            <a:spLocks/>
          </p:cNvSpPr>
          <p:nvPr/>
        </p:nvSpPr>
        <p:spPr>
          <a:xfrm>
            <a:off x="533400" y="1676400"/>
            <a:ext cx="8232648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/>
              <a:t>Iowa State University. (2010). Plant and Insect Diagnostic Clinic. </a:t>
            </a:r>
            <a:r>
              <a:rPr lang="en-US" sz="2000" dirty="0" smtClean="0">
                <a:solidFill>
                  <a:srgbClr val="0000FF"/>
                </a:solidFill>
              </a:rPr>
              <a:t>http://www.ipm.iastate.edu/ipm/info/plant-diseases/turf-grass-rust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/>
              <a:t>Maine Department of Agriculture, Conservation and Forestry. </a:t>
            </a:r>
            <a:r>
              <a:rPr lang="en-US" sz="2000" i="1" dirty="0" smtClean="0"/>
              <a:t>School IPM.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http://www.maine.gov/dacf/php/integrated_pest_management/school/index.shtml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Rutgers Cooperative Extension.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IPM Report Card for School Grounds: General Requirements.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http://entomology.osu.edu/schoolipm/IPMfiles/ReportCardGeneral.pdf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/>
              <a:t>Texas A&amp;M </a:t>
            </a:r>
            <a:r>
              <a:rPr lang="en-US" sz="2000" dirty="0" err="1" smtClean="0"/>
              <a:t>Agrilife</a:t>
            </a:r>
            <a:r>
              <a:rPr lang="en-US" sz="2000" dirty="0" smtClean="0"/>
              <a:t> Extension. Landscape IPM Module 6. </a:t>
            </a:r>
            <a:r>
              <a:rPr lang="en-US" sz="2000" dirty="0" smtClean="0">
                <a:solidFill>
                  <a:srgbClr val="0000FF"/>
                </a:solidFill>
              </a:rPr>
              <a:t>http://schoolipm.tamu.edu/videodvd/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Umass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Extension Center for Agriculture.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Best Management Practices For Lawn and Landscape Turf.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http://extension.umass.edu/turf/sites/turf/files/pdf-doc-ppt/lawn_landscape_BMP_2013_opt.pdf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n-US" sz="2000" dirty="0" smtClean="0"/>
              <a:t>University of California Agricultural and Natural Resources. (2009). How to Manage Pests. </a:t>
            </a:r>
            <a:r>
              <a:rPr lang="en-US" sz="2000" dirty="0" smtClean="0">
                <a:solidFill>
                  <a:srgbClr val="0000FF"/>
                </a:solidFill>
              </a:rPr>
              <a:t>http://www.ipm.ucdavis.edu/PMG/r785100411.html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26552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The One-Third Rule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To sustain vigorous turf, remove no more than one-third of height of the grass </a:t>
            </a:r>
            <a:r>
              <a:rPr lang="en-US" sz="2800" dirty="0" smtClean="0"/>
              <a:t>at </a:t>
            </a:r>
            <a:r>
              <a:rPr lang="en-US" sz="2800" dirty="0" smtClean="0"/>
              <a:t>any one </a:t>
            </a:r>
            <a:r>
              <a:rPr lang="en-US" sz="2800" dirty="0" smtClean="0"/>
              <a:t>mowing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Mowing height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Mow tall to encourage deeper </a:t>
            </a:r>
            <a:r>
              <a:rPr lang="en-US" sz="2800" dirty="0" smtClean="0"/>
              <a:t>rooting</a:t>
            </a:r>
            <a:endParaRPr lang="en-US" sz="2800" dirty="0" smtClean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Most non-athletic </a:t>
            </a:r>
            <a:r>
              <a:rPr lang="en-US" sz="2800" dirty="0" err="1" smtClean="0"/>
              <a:t>turfgrasses</a:t>
            </a:r>
            <a:r>
              <a:rPr lang="en-US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can </a:t>
            </a:r>
            <a:r>
              <a:rPr lang="en-US" sz="2800" dirty="0" smtClean="0"/>
              <a:t>be </a:t>
            </a:r>
            <a:r>
              <a:rPr lang="en-US" sz="2800" dirty="0" smtClean="0"/>
              <a:t>mowed to</a:t>
            </a:r>
            <a:br>
              <a:rPr lang="en-US" sz="2800" dirty="0" smtClean="0"/>
            </a:br>
            <a:r>
              <a:rPr lang="en-US" sz="2800" dirty="0" smtClean="0"/>
              <a:t>2 </a:t>
            </a:r>
            <a:r>
              <a:rPr lang="en-US" sz="2800" dirty="0" smtClean="0"/>
              <a:t>½ -3 </a:t>
            </a:r>
            <a:r>
              <a:rPr lang="en-US" sz="2800" dirty="0" smtClean="0"/>
              <a:t>inches </a:t>
            </a:r>
            <a:endParaRPr lang="en-US" sz="2800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Mowing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75" y="4267200"/>
            <a:ext cx="3543289" cy="2362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Mowing 	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334000"/>
          </a:xfrm>
        </p:spPr>
        <p:txBody>
          <a:bodyPr>
            <a:normAutofit/>
          </a:bodyPr>
          <a:lstStyle/>
          <a:p>
            <a:pPr marL="457200" lvl="1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To adhere to the 1/3 rule, mow your turf at least once a week</a:t>
            </a:r>
          </a:p>
          <a:p>
            <a:pPr marL="457200" lvl="1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Mow </a:t>
            </a:r>
            <a:r>
              <a:rPr lang="en-US" sz="3200" dirty="0" smtClean="0"/>
              <a:t>high priority areas such as athletic fields twice a week </a:t>
            </a:r>
            <a:endParaRPr lang="en-US" sz="3200" dirty="0" smtClean="0"/>
          </a:p>
          <a:p>
            <a:pPr marL="457200" lvl="1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200" dirty="0" smtClean="0"/>
              <a:t>Increased </a:t>
            </a:r>
            <a:r>
              <a:rPr lang="en-US" sz="3200" dirty="0" smtClean="0"/>
              <a:t>mowing </a:t>
            </a:r>
            <a:br>
              <a:rPr lang="en-US" sz="3200" dirty="0" smtClean="0"/>
            </a:br>
            <a:r>
              <a:rPr lang="en-US" sz="3200" dirty="0" smtClean="0"/>
              <a:t>frequency will increase </a:t>
            </a:r>
            <a:br>
              <a:rPr lang="en-US" sz="3200" dirty="0" smtClean="0"/>
            </a:br>
            <a:r>
              <a:rPr lang="en-US" sz="3200" dirty="0" smtClean="0"/>
              <a:t>turf density, wear </a:t>
            </a:r>
            <a:br>
              <a:rPr lang="en-US" sz="3200" dirty="0" smtClean="0"/>
            </a:br>
            <a:r>
              <a:rPr lang="en-US" sz="3200" dirty="0" smtClean="0"/>
              <a:t>tolerance and decrease </a:t>
            </a:r>
            <a:br>
              <a:rPr lang="en-US" sz="3200" dirty="0" smtClean="0"/>
            </a:br>
            <a:r>
              <a:rPr lang="en-US" sz="3200" dirty="0" smtClean="0"/>
              <a:t>weeds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4001146" cy="266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Mowing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167313" y="1676400"/>
            <a:ext cx="685800" cy="4932363"/>
          </a:xfrm>
          <a:prstGeom prst="rect">
            <a:avLst/>
          </a:prstGeom>
          <a:solidFill>
            <a:srgbClr val="B3B3B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6”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09913" y="3327400"/>
            <a:ext cx="685800" cy="3300413"/>
          </a:xfrm>
          <a:prstGeom prst="rect">
            <a:avLst/>
          </a:prstGeom>
          <a:solidFill>
            <a:srgbClr val="B3B3B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4”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167313" y="2895600"/>
            <a:ext cx="685800" cy="3713163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4.5”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109913" y="4152900"/>
            <a:ext cx="685800" cy="2474913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3”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67313" y="4114800"/>
            <a:ext cx="685800" cy="2493963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3”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109913" y="4978400"/>
            <a:ext cx="685800" cy="1651000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2”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167313" y="5276850"/>
            <a:ext cx="685800" cy="135255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1.5”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09913" y="5803900"/>
            <a:ext cx="685800" cy="8255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>
                <a:latin typeface="Lucida Grande" pitchFamily="42" charset="0"/>
              </a:rPr>
              <a:t>1”</a:t>
            </a: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3810000" y="66294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 rot="-5400000">
            <a:off x="1292255" y="4823768"/>
            <a:ext cx="284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Height after mowing </a:t>
            </a:r>
            <a:endParaRPr lang="en-US" sz="2400" b="1" dirty="0">
              <a:latin typeface="+mj-lt"/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 rot="-5400000">
            <a:off x="4445202" y="3544878"/>
            <a:ext cx="34366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Height prior to mowing </a:t>
            </a:r>
            <a:endParaRPr lang="en-US" sz="2400" b="1" dirty="0">
              <a:latin typeface="+mj-lt"/>
            </a:endParaRPr>
          </a:p>
        </p:txBody>
      </p:sp>
      <p:sp>
        <p:nvSpPr>
          <p:cNvPr id="21" name="Content Placeholder 23"/>
          <p:cNvSpPr txBox="1">
            <a:spLocks/>
          </p:cNvSpPr>
          <p:nvPr/>
        </p:nvSpPr>
        <p:spPr>
          <a:xfrm>
            <a:off x="457200" y="1774825"/>
            <a:ext cx="4876800" cy="24923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The one-third rule</a:t>
            </a:r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810000" y="1676400"/>
            <a:ext cx="1357313" cy="165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795713" y="2895600"/>
            <a:ext cx="1371600" cy="12573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795713" y="4142582"/>
            <a:ext cx="1385888" cy="835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795713" y="5276850"/>
            <a:ext cx="1371600" cy="5270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19800" y="6019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Alec </a:t>
            </a:r>
            <a:r>
              <a:rPr lang="en-US" i="1" dirty="0" err="1" smtClean="0"/>
              <a:t>Kowaleski</a:t>
            </a:r>
            <a:r>
              <a:rPr lang="en-US" i="1" dirty="0" smtClean="0"/>
              <a:t>, Oregon State University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302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572" y="2231571"/>
            <a:ext cx="2881330" cy="249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1752600"/>
            <a:ext cx="169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 Cut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004172" y="2600980"/>
            <a:ext cx="169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 Cut</a:t>
            </a:r>
            <a:endParaRPr lang="en-US" sz="2800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Mowing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133600" y="2209800"/>
            <a:ext cx="1447800" cy="228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5638800" y="2438400"/>
            <a:ext cx="1447800" cy="228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4"/>
          <p:cNvSpPr txBox="1">
            <a:spLocks/>
          </p:cNvSpPr>
          <p:nvPr/>
        </p:nvSpPr>
        <p:spPr>
          <a:xfrm>
            <a:off x="726510" y="5083628"/>
            <a:ext cx="8112690" cy="124097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lower cut produces shorter roots,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 less stress tolerance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Times New Roman" pitchFamily="18" charset="0"/>
                <a:cs typeface="Arial" pitchFamily="34" charset="0"/>
              </a:rPr>
              <a:t> allows more weed invasion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Mow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17943"/>
            <a:ext cx="5562600" cy="374005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226552" cy="5029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Mow when the lawn is </a:t>
            </a:r>
            <a:r>
              <a:rPr lang="en-US" sz="3200" dirty="0" smtClean="0"/>
              <a:t>dry</a:t>
            </a:r>
            <a:endParaRPr lang="en-US" sz="3200" dirty="0" smtClean="0"/>
          </a:p>
          <a:p>
            <a:r>
              <a:rPr lang="en-US" sz="3200" dirty="0" smtClean="0"/>
              <a:t>Dry clippings almost never need to be </a:t>
            </a:r>
            <a:r>
              <a:rPr lang="en-US" sz="3200" dirty="0" smtClean="0"/>
              <a:t>removed</a:t>
            </a:r>
            <a:endParaRPr lang="en-US" sz="3200" dirty="0" smtClean="0"/>
          </a:p>
          <a:p>
            <a:r>
              <a:rPr lang="en-US" sz="3200" dirty="0" smtClean="0"/>
              <a:t>Clippings do not </a:t>
            </a:r>
            <a:br>
              <a:rPr lang="en-US" sz="3200" dirty="0" smtClean="0"/>
            </a:br>
            <a:r>
              <a:rPr lang="en-US" sz="3200" dirty="0" smtClean="0"/>
              <a:t>contribute to thatch </a:t>
            </a:r>
          </a:p>
          <a:p>
            <a:r>
              <a:rPr lang="en-US" sz="3200" dirty="0" smtClean="0"/>
              <a:t>Clippings return </a:t>
            </a:r>
            <a:br>
              <a:rPr lang="en-US" sz="3200" dirty="0" smtClean="0"/>
            </a:br>
            <a:r>
              <a:rPr lang="en-US" sz="3200" dirty="0" smtClean="0"/>
              <a:t>nutrients to the </a:t>
            </a:r>
            <a:br>
              <a:rPr lang="en-US" sz="3200" dirty="0" smtClean="0"/>
            </a:br>
            <a:r>
              <a:rPr lang="en-US" sz="3200" dirty="0" smtClean="0"/>
              <a:t>soil</a:t>
            </a:r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Fertilization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24799" y="1516698"/>
            <a:ext cx="8226552" cy="449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basic </a:t>
            </a:r>
            <a:r>
              <a:rPr lang="en-US" sz="2800" dirty="0"/>
              <a:t>s</a:t>
            </a:r>
            <a:r>
              <a:rPr lang="en-US" sz="2800" dirty="0" smtClean="0"/>
              <a:t>oil test will identify the soil pH/lime requirements, </a:t>
            </a:r>
            <a:r>
              <a:rPr lang="en-US" sz="2800" dirty="0" smtClean="0"/>
              <a:t>phosphorus</a:t>
            </a:r>
            <a:r>
              <a:rPr lang="en-US" sz="2800" dirty="0" smtClean="0"/>
              <a:t>, potassium and secondary nutrient deficiencies  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2959593"/>
            <a:ext cx="8281450" cy="382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2248" y="630999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Alec </a:t>
            </a:r>
            <a:r>
              <a:rPr lang="en-US" i="1" dirty="0" err="1" smtClean="0"/>
              <a:t>Kowaleski</a:t>
            </a:r>
            <a:r>
              <a:rPr lang="en-US" i="1" dirty="0" smtClean="0"/>
              <a:t>, Oregon State University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6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1710</TotalTime>
  <Words>1375</Words>
  <Application>Microsoft Office PowerPoint</Application>
  <PresentationFormat>On-screen Show (4:3)</PresentationFormat>
  <Paragraphs>292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ＭＳ 明朝</vt:lpstr>
      <vt:lpstr>Arial</vt:lpstr>
      <vt:lpstr>Calibri</vt:lpstr>
      <vt:lpstr>Lucida Grande</vt:lpstr>
      <vt:lpstr>Times New Roman</vt:lpstr>
      <vt:lpstr>Tw Cen MT</vt:lpstr>
      <vt:lpstr>Wingdings</vt:lpstr>
      <vt:lpstr>Wingdings 2</vt:lpstr>
      <vt:lpstr>Median</vt:lpstr>
      <vt:lpstr>Cultural turf management practices</vt:lpstr>
      <vt:lpstr>Learning Objectives</vt:lpstr>
      <vt:lpstr>Mowing</vt:lpstr>
      <vt:lpstr>Mowing</vt:lpstr>
      <vt:lpstr>Mowing  </vt:lpstr>
      <vt:lpstr>Mowing </vt:lpstr>
      <vt:lpstr>Mowing</vt:lpstr>
      <vt:lpstr>When to Mow</vt:lpstr>
      <vt:lpstr>Fertilization</vt:lpstr>
      <vt:lpstr>Fertilization</vt:lpstr>
      <vt:lpstr>Fertilization </vt:lpstr>
      <vt:lpstr>Fertilization</vt:lpstr>
      <vt:lpstr>Fertilization</vt:lpstr>
      <vt:lpstr>Fertilization</vt:lpstr>
      <vt:lpstr>When to Use Fertilizer</vt:lpstr>
      <vt:lpstr>Irrigation Frequency</vt:lpstr>
      <vt:lpstr>Irrigation Amount</vt:lpstr>
      <vt:lpstr>Irrigation Timing</vt:lpstr>
      <vt:lpstr>Irrigation Timing Continued</vt:lpstr>
      <vt:lpstr>Soil Analysis</vt:lpstr>
      <vt:lpstr>Soil Analysis</vt:lpstr>
      <vt:lpstr>Soil Analysis</vt:lpstr>
      <vt:lpstr>Soil Analysis</vt:lpstr>
      <vt:lpstr>Soil Analysis</vt:lpstr>
      <vt:lpstr>Soil Analysis</vt:lpstr>
      <vt:lpstr>Soil Analysis</vt:lpstr>
      <vt:lpstr>Soil Analysis</vt:lpstr>
      <vt:lpstr>Interpretation of Soil Test Categories</vt:lpstr>
      <vt:lpstr>Aeration</vt:lpstr>
      <vt:lpstr>Aeration  </vt:lpstr>
      <vt:lpstr>Aeration</vt:lpstr>
      <vt:lpstr>When to Aerate</vt:lpstr>
      <vt:lpstr>When to Aerate</vt:lpstr>
      <vt:lpstr>Overseeding </vt:lpstr>
      <vt:lpstr>Overseeding</vt:lpstr>
      <vt:lpstr>Overseeding</vt:lpstr>
      <vt:lpstr>Check In!</vt:lpstr>
      <vt:lpstr>Resource List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turf management</dc:title>
  <dc:creator>lenovo-win8</dc:creator>
  <cp:lastModifiedBy>Anon</cp:lastModifiedBy>
  <cp:revision>139</cp:revision>
  <dcterms:created xsi:type="dcterms:W3CDTF">2014-08-06T14:54:10Z</dcterms:created>
  <dcterms:modified xsi:type="dcterms:W3CDTF">2016-10-29T20:14:08Z</dcterms:modified>
</cp:coreProperties>
</file>