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3"/>
  </p:notesMasterIdLst>
  <p:sldIdLst>
    <p:sldId id="348" r:id="rId2"/>
    <p:sldId id="349" r:id="rId3"/>
    <p:sldId id="333" r:id="rId4"/>
    <p:sldId id="351" r:id="rId5"/>
    <p:sldId id="369" r:id="rId6"/>
    <p:sldId id="354" r:id="rId7"/>
    <p:sldId id="457" r:id="rId8"/>
    <p:sldId id="471" r:id="rId9"/>
    <p:sldId id="408" r:id="rId10"/>
    <p:sldId id="409" r:id="rId11"/>
    <p:sldId id="410" r:id="rId12"/>
    <p:sldId id="411" r:id="rId13"/>
    <p:sldId id="412" r:id="rId14"/>
    <p:sldId id="414" r:id="rId15"/>
    <p:sldId id="415" r:id="rId16"/>
    <p:sldId id="449" r:id="rId17"/>
    <p:sldId id="451" r:id="rId18"/>
    <p:sldId id="452" r:id="rId19"/>
    <p:sldId id="454" r:id="rId20"/>
    <p:sldId id="406" r:id="rId21"/>
    <p:sldId id="470" r:id="rId22"/>
    <p:sldId id="416" r:id="rId23"/>
    <p:sldId id="440" r:id="rId24"/>
    <p:sldId id="431" r:id="rId25"/>
    <p:sldId id="432" r:id="rId26"/>
    <p:sldId id="433" r:id="rId27"/>
    <p:sldId id="434" r:id="rId28"/>
    <p:sldId id="435" r:id="rId29"/>
    <p:sldId id="436" r:id="rId30"/>
    <p:sldId id="437" r:id="rId31"/>
    <p:sldId id="472" r:id="rId32"/>
    <p:sldId id="443" r:id="rId33"/>
    <p:sldId id="467" r:id="rId34"/>
    <p:sldId id="468" r:id="rId35"/>
    <p:sldId id="469" r:id="rId36"/>
    <p:sldId id="439" r:id="rId37"/>
    <p:sldId id="455" r:id="rId38"/>
    <p:sldId id="448" r:id="rId39"/>
    <p:sldId id="456" r:id="rId40"/>
    <p:sldId id="363" r:id="rId41"/>
    <p:sldId id="364" r:id="rId42"/>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initials="J" lastIdx="1" clrIdx="0"/>
  <p:cmAuthor id="1" name="Shaku Nair" initials="SN" lastIdx="9" clrIdx="1">
    <p:extLst/>
  </p:cmAuthor>
  <p:cmAuthor id="2" name="lenovo-win8" initials="l" lastIdx="6" clrIdx="2"/>
  <p:cmAuthor id="3" name="Foss, Carrie" initials="CF" lastIdx="23" clrIdx="3"/>
  <p:cmAuthor id="4" name="UMass" initials="UM" lastIdx="4" clrIdx="4"/>
  <p:cmAuthor id="5" name="Vickie Wallace" initials="VHW"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1398" autoAdjust="0"/>
  </p:normalViewPr>
  <p:slideViewPr>
    <p:cSldViewPr>
      <p:cViewPr varScale="1">
        <p:scale>
          <a:sx n="55" d="100"/>
          <a:sy n="55" d="100"/>
        </p:scale>
        <p:origin x="58" y="29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10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6733BF78-A348-44AC-B1E6-162E251B9B10}" type="datetimeFigureOut">
              <a:rPr lang="en-US" smtClean="0"/>
              <a:pPr/>
              <a:t>10/29/2016</a:t>
            </a:fld>
            <a:endParaRPr lang="en-US"/>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219B5ABA-45FE-4E41-94D4-BFB60428D1DC}" type="slidenum">
              <a:rPr lang="en-US" smtClean="0"/>
              <a:pPr/>
              <a:t>‹#›</a:t>
            </a:fld>
            <a:endParaRPr lang="en-US"/>
          </a:p>
        </p:txBody>
      </p:sp>
    </p:spTree>
    <p:extLst>
      <p:ext uri="{BB962C8B-B14F-4D97-AF65-F5344CB8AC3E}">
        <p14:creationId xmlns:p14="http://schemas.microsoft.com/office/powerpoint/2010/main" val="405360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a:t>
            </a:fld>
            <a:endParaRPr lang="en-US" dirty="0"/>
          </a:p>
        </p:txBody>
      </p:sp>
    </p:spTree>
    <p:extLst>
      <p:ext uri="{BB962C8B-B14F-4D97-AF65-F5344CB8AC3E}">
        <p14:creationId xmlns:p14="http://schemas.microsoft.com/office/powerpoint/2010/main" val="403025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31</a:t>
            </a:fld>
            <a:endParaRPr lang="en-US" dirty="0"/>
          </a:p>
        </p:txBody>
      </p:sp>
    </p:spTree>
    <p:extLst>
      <p:ext uri="{BB962C8B-B14F-4D97-AF65-F5344CB8AC3E}">
        <p14:creationId xmlns:p14="http://schemas.microsoft.com/office/powerpoint/2010/main" val="251366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33</a:t>
            </a:fld>
            <a:endParaRPr lang="en-US" dirty="0"/>
          </a:p>
        </p:txBody>
      </p:sp>
    </p:spTree>
    <p:extLst>
      <p:ext uri="{BB962C8B-B14F-4D97-AF65-F5344CB8AC3E}">
        <p14:creationId xmlns:p14="http://schemas.microsoft.com/office/powerpoint/2010/main" val="222444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34</a:t>
            </a:fld>
            <a:endParaRPr lang="en-US" dirty="0"/>
          </a:p>
        </p:txBody>
      </p:sp>
    </p:spTree>
    <p:extLst>
      <p:ext uri="{BB962C8B-B14F-4D97-AF65-F5344CB8AC3E}">
        <p14:creationId xmlns:p14="http://schemas.microsoft.com/office/powerpoint/2010/main" val="237707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35</a:t>
            </a:fld>
            <a:endParaRPr lang="en-US" dirty="0"/>
          </a:p>
        </p:txBody>
      </p:sp>
    </p:spTree>
    <p:extLst>
      <p:ext uri="{BB962C8B-B14F-4D97-AF65-F5344CB8AC3E}">
        <p14:creationId xmlns:p14="http://schemas.microsoft.com/office/powerpoint/2010/main" val="3707589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36</a:t>
            </a:fld>
            <a:endParaRPr lang="en-US" dirty="0"/>
          </a:p>
        </p:txBody>
      </p:sp>
    </p:spTree>
    <p:extLst>
      <p:ext uri="{BB962C8B-B14F-4D97-AF65-F5344CB8AC3E}">
        <p14:creationId xmlns:p14="http://schemas.microsoft.com/office/powerpoint/2010/main" val="61791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European Crane fly removed as it is not a vertebrate</a:t>
            </a:r>
          </a:p>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38</a:t>
            </a:fld>
            <a:endParaRPr lang="en-US"/>
          </a:p>
        </p:txBody>
      </p:sp>
    </p:spTree>
    <p:extLst>
      <p:ext uri="{BB962C8B-B14F-4D97-AF65-F5344CB8AC3E}">
        <p14:creationId xmlns:p14="http://schemas.microsoft.com/office/powerpoint/2010/main" val="198093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Cultivar?  Was cultivator?</a:t>
            </a:r>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4</a:t>
            </a:fld>
            <a:endParaRPr lang="en-US" dirty="0"/>
          </a:p>
        </p:txBody>
      </p:sp>
    </p:spTree>
    <p:extLst>
      <p:ext uri="{BB962C8B-B14F-4D97-AF65-F5344CB8AC3E}">
        <p14:creationId xmlns:p14="http://schemas.microsoft.com/office/powerpoint/2010/main" val="50562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6</a:t>
            </a:fld>
            <a:endParaRPr lang="en-US"/>
          </a:p>
        </p:txBody>
      </p:sp>
    </p:spTree>
    <p:extLst>
      <p:ext uri="{BB962C8B-B14F-4D97-AF65-F5344CB8AC3E}">
        <p14:creationId xmlns:p14="http://schemas.microsoft.com/office/powerpoint/2010/main" val="332458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9</a:t>
            </a:fld>
            <a:endParaRPr lang="en-US"/>
          </a:p>
        </p:txBody>
      </p:sp>
    </p:spTree>
    <p:extLst>
      <p:ext uri="{BB962C8B-B14F-4D97-AF65-F5344CB8AC3E}">
        <p14:creationId xmlns:p14="http://schemas.microsoft.com/office/powerpoint/2010/main" val="425624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10</a:t>
            </a:fld>
            <a:endParaRPr lang="en-US"/>
          </a:p>
        </p:txBody>
      </p:sp>
    </p:spTree>
    <p:extLst>
      <p:ext uri="{BB962C8B-B14F-4D97-AF65-F5344CB8AC3E}">
        <p14:creationId xmlns:p14="http://schemas.microsoft.com/office/powerpoint/2010/main" val="328230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14</a:t>
            </a:fld>
            <a:endParaRPr lang="en-US"/>
          </a:p>
        </p:txBody>
      </p:sp>
    </p:spTree>
    <p:extLst>
      <p:ext uri="{BB962C8B-B14F-4D97-AF65-F5344CB8AC3E}">
        <p14:creationId xmlns:p14="http://schemas.microsoft.com/office/powerpoint/2010/main" val="82635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15</a:t>
            </a:fld>
            <a:endParaRPr lang="en-US"/>
          </a:p>
        </p:txBody>
      </p:sp>
    </p:spTree>
    <p:extLst>
      <p:ext uri="{BB962C8B-B14F-4D97-AF65-F5344CB8AC3E}">
        <p14:creationId xmlns:p14="http://schemas.microsoft.com/office/powerpoint/2010/main" val="108580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67386-1E71-47CA-B552-4283191F5D1E}" type="slidenum">
              <a:rPr lang="en-US" smtClean="0"/>
              <a:pPr/>
              <a:t>22</a:t>
            </a:fld>
            <a:endParaRPr lang="en-US"/>
          </a:p>
        </p:txBody>
      </p:sp>
    </p:spTree>
    <p:extLst>
      <p:ext uri="{BB962C8B-B14F-4D97-AF65-F5344CB8AC3E}">
        <p14:creationId xmlns:p14="http://schemas.microsoft.com/office/powerpoint/2010/main" val="321145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30</a:t>
            </a:fld>
            <a:endParaRPr lang="en-US" dirty="0"/>
          </a:p>
        </p:txBody>
      </p:sp>
    </p:spTree>
    <p:extLst>
      <p:ext uri="{BB962C8B-B14F-4D97-AF65-F5344CB8AC3E}">
        <p14:creationId xmlns:p14="http://schemas.microsoft.com/office/powerpoint/2010/main" val="134145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677A79F-26AC-48C1-BE51-9A7AC234801A}" type="datetime1">
              <a:rPr lang="en-US" smtClean="0"/>
              <a:pPr/>
              <a:t>10/29/2016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7FBFA7E-D92B-492B-B20A-03A974C3FB4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B2FEB3-5F98-46D1-81F1-9A5B4FE9C4FC}" type="datetime1">
              <a:rPr lang="en-US" smtClean="0"/>
              <a:pPr/>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FA7E-D92B-492B-B20A-03A974C3FB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EF73E49-17B5-4F10-97F5-919E1E252909}" type="datetime1">
              <a:rPr lang="en-US" smtClean="0"/>
              <a:pPr/>
              <a:t>10/29/2016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7FBFA7E-D92B-492B-B20A-03A974C3FB4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C75A6DE-88C6-4F8A-A627-D4D20346FB95}" type="datetime1">
              <a:rPr lang="en-US" smtClean="0"/>
              <a:pPr/>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7FBFA7E-D92B-492B-B20A-03A974C3FB4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4005136-6B50-427B-A5F8-91D3EE8DA221}" type="datetime1">
              <a:rPr lang="en-US" smtClean="0"/>
              <a:pPr/>
              <a:t>10/29/2016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BFA7E-D92B-492B-B20A-03A974C3FB4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C43A3ED-984F-4B4C-8547-64860B12FBA4}" type="datetime1">
              <a:rPr lang="en-US" smtClean="0"/>
              <a:pPr/>
              <a:t>10/29/2016</a:t>
            </a:fld>
            <a:endParaRPr lang="en-US"/>
          </a:p>
        </p:txBody>
      </p:sp>
      <p:sp>
        <p:nvSpPr>
          <p:cNvPr id="10" name="Slide Number Placeholder 9"/>
          <p:cNvSpPr>
            <a:spLocks noGrp="1"/>
          </p:cNvSpPr>
          <p:nvPr>
            <p:ph type="sldNum" sz="quarter" idx="16"/>
          </p:nvPr>
        </p:nvSpPr>
        <p:spPr/>
        <p:txBody>
          <a:bodyPr rtlCol="0"/>
          <a:lstStyle/>
          <a:p>
            <a:fld id="{47FBFA7E-D92B-492B-B20A-03A974C3FB4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5081431-9879-441B-AFAE-8B1DCC125759}" type="datetime1">
              <a:rPr lang="en-US" smtClean="0"/>
              <a:pPr/>
              <a:t>10/29/2016</a:t>
            </a:fld>
            <a:endParaRPr lang="en-US"/>
          </a:p>
        </p:txBody>
      </p:sp>
      <p:sp>
        <p:nvSpPr>
          <p:cNvPr id="12" name="Slide Number Placeholder 11"/>
          <p:cNvSpPr>
            <a:spLocks noGrp="1"/>
          </p:cNvSpPr>
          <p:nvPr>
            <p:ph type="sldNum" sz="quarter" idx="16"/>
          </p:nvPr>
        </p:nvSpPr>
        <p:spPr/>
        <p:txBody>
          <a:bodyPr rtlCol="0"/>
          <a:lstStyle/>
          <a:p>
            <a:fld id="{47FBFA7E-D92B-492B-B20A-03A974C3FB4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6739D5-44BD-4676-8635-E0232ABA3B38}" type="datetime1">
              <a:rPr lang="en-US" smtClean="0"/>
              <a:pPr/>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7FBFA7E-D92B-492B-B20A-03A974C3FB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0D560-46BF-4236-96B0-15C040F573F5}" type="datetime1">
              <a:rPr lang="en-US" smtClean="0"/>
              <a:pPr/>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7FBFA7E-D92B-492B-B20A-03A974C3FB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2BC1E0-4E62-4CDB-89CD-7BBF6ED40D68}" type="datetime1">
              <a:rPr lang="en-US" smtClean="0"/>
              <a:pPr/>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7FBFA7E-D92B-492B-B20A-03A974C3FB4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E92831A-04A9-4DAD-9629-177158CB227E}" type="datetime1">
              <a:rPr lang="en-US" smtClean="0"/>
              <a:pPr/>
              <a:t>10/29/2016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7FBFA7E-D92B-492B-B20A-03A974C3FB4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522E2CB-6902-4731-9D82-CF62ADEBD387}" type="datetime1">
              <a:rPr lang="en-US" smtClean="0"/>
              <a:pPr/>
              <a:t>10/29/2016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BFA7E-D92B-492B-B20A-03A974C3FB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ipm.ucdavis.edu/PMG/r785100411.html" TargetMode="External"/><Relationship Id="rId3" Type="http://schemas.openxmlformats.org/officeDocument/2006/relationships/hyperlink" Target="http://www.ipm.iastate.edu/ipm/info/plant-diseases/turf-grass-rust" TargetMode="External"/><Relationship Id="rId7" Type="http://schemas.openxmlformats.org/officeDocument/2006/relationships/hyperlink" Target="http://extension.umass.edu/turf/sites/turf/files/pdf-doc-ppt/lawn_landscape_BMP_2013_opt.pdf" TargetMode="External"/><Relationship Id="rId2" Type="http://schemas.openxmlformats.org/officeDocument/2006/relationships/hyperlink" Target="http://www.bugwood.org/" TargetMode="External"/><Relationship Id="rId1" Type="http://schemas.openxmlformats.org/officeDocument/2006/relationships/slideLayout" Target="../slideLayouts/slideLayout2.xml"/><Relationship Id="rId6" Type="http://schemas.openxmlformats.org/officeDocument/2006/relationships/hyperlink" Target="http://schoolipm.tamu.edu/videodvd/" TargetMode="External"/><Relationship Id="rId5" Type="http://schemas.openxmlformats.org/officeDocument/2006/relationships/hyperlink" Target="http://entomology.osu.edu/schoolipm/IPMfiles/ReportCardGeneral.pdf" TargetMode="External"/><Relationship Id="rId4" Type="http://schemas.openxmlformats.org/officeDocument/2006/relationships/hyperlink" Target="http://www.maine.gov/dacf/php/integrated_pest_management/school/index.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95400"/>
          </a:xfrm>
          <a:solidFill>
            <a:schemeClr val="accent1"/>
          </a:solidFill>
        </p:spPr>
        <p:txBody>
          <a:bodyPr>
            <a:noAutofit/>
          </a:bodyPr>
          <a:lstStyle/>
          <a:p>
            <a:pPr algn="ctr"/>
            <a:r>
              <a:rPr lang="en-US" dirty="0" smtClean="0">
                <a:solidFill>
                  <a:schemeClr val="tx1"/>
                </a:solidFill>
              </a:rPr>
              <a:t>common turfgrass weeds and insects </a:t>
            </a:r>
            <a:endParaRPr lang="en-US" dirty="0">
              <a:solidFill>
                <a:schemeClr val="tx1"/>
              </a:solidFill>
            </a:endParaRPr>
          </a:p>
        </p:txBody>
      </p:sp>
      <p:sp>
        <p:nvSpPr>
          <p:cNvPr id="8" name="TextBox 7"/>
          <p:cNvSpPr txBox="1"/>
          <p:nvPr/>
        </p:nvSpPr>
        <p:spPr>
          <a:xfrm>
            <a:off x="76200" y="6162104"/>
            <a:ext cx="2133600" cy="461665"/>
          </a:xfrm>
          <a:prstGeom prst="rect">
            <a:avLst/>
          </a:prstGeom>
          <a:noFill/>
        </p:spPr>
        <p:txBody>
          <a:bodyPr wrap="square" rtlCol="0">
            <a:spAutoFit/>
          </a:bodyPr>
          <a:lstStyle/>
          <a:p>
            <a:r>
              <a:rPr lang="en-US" sz="2400" dirty="0" smtClean="0"/>
              <a:t>Lesson </a:t>
            </a:r>
            <a:r>
              <a:rPr lang="en-US" sz="2400" dirty="0"/>
              <a:t>3</a:t>
            </a:r>
            <a:r>
              <a:rPr lang="en-US" sz="2400" dirty="0" smtClean="0"/>
              <a:t> of 4 </a:t>
            </a:r>
            <a:endParaRPr lang="en-US" sz="2400" dirty="0"/>
          </a:p>
        </p:txBody>
      </p:sp>
      <p:sp>
        <p:nvSpPr>
          <p:cNvPr id="9" name="Subtitle 2"/>
          <p:cNvSpPr>
            <a:spLocks noGrp="1"/>
          </p:cNvSpPr>
          <p:nvPr>
            <p:ph type="subTitle" idx="1"/>
          </p:nvPr>
        </p:nvSpPr>
        <p:spPr>
          <a:xfrm>
            <a:off x="2349674" y="6050037"/>
            <a:ext cx="6705600" cy="685800"/>
          </a:xfrm>
        </p:spPr>
        <p:txBody>
          <a:bodyPr/>
          <a:lstStyle/>
          <a:p>
            <a:r>
              <a:rPr lang="en-US" dirty="0"/>
              <a:t>Self-Guided Educational Module</a:t>
            </a:r>
          </a:p>
        </p:txBody>
      </p:sp>
      <p:pic>
        <p:nvPicPr>
          <p:cNvPr id="3" name="Picture 2"/>
          <p:cNvPicPr>
            <a:picLocks noChangeAspect="1"/>
          </p:cNvPicPr>
          <p:nvPr/>
        </p:nvPicPr>
        <p:blipFill>
          <a:blip r:embed="rId2"/>
          <a:stretch>
            <a:fillRect/>
          </a:stretch>
        </p:blipFill>
        <p:spPr>
          <a:xfrm>
            <a:off x="6829188" y="5993613"/>
            <a:ext cx="2353260" cy="79864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415992"/>
            <a:ext cx="6781800" cy="4521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Examples of Turfgrass Species – Northeastern</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39020148"/>
              </p:ext>
            </p:extLst>
          </p:nvPr>
        </p:nvGraphicFramePr>
        <p:xfrm>
          <a:off x="228600" y="1564640"/>
          <a:ext cx="8766049" cy="5071110"/>
        </p:xfrm>
        <a:graphic>
          <a:graphicData uri="http://schemas.openxmlformats.org/drawingml/2006/table">
            <a:tbl>
              <a:tblPr>
                <a:tableStyleId>{5C22544A-7EE6-4342-B048-85BDC9FD1C3A}</a:tableStyleId>
              </a:tblPr>
              <a:tblGrid>
                <a:gridCol w="1582653"/>
                <a:gridCol w="1527246"/>
                <a:gridCol w="1474662"/>
                <a:gridCol w="2197239"/>
                <a:gridCol w="1984249"/>
              </a:tblGrid>
              <a:tr h="361950">
                <a:tc>
                  <a:txBody>
                    <a:bodyPr/>
                    <a:lstStyle/>
                    <a:p>
                      <a:pPr marL="0" marR="0">
                        <a:spcBef>
                          <a:spcPts val="0"/>
                        </a:spcBef>
                        <a:spcAft>
                          <a:spcPts val="0"/>
                        </a:spcAft>
                      </a:pPr>
                      <a:r>
                        <a:rPr lang="en-US" sz="1400" dirty="0" smtClean="0">
                          <a:effectLst/>
                        </a:rPr>
                        <a:t>Grass 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Growth </a:t>
                      </a:r>
                      <a:r>
                        <a:rPr lang="en-US" sz="1400" dirty="0" smtClean="0">
                          <a:effectLst/>
                        </a:rPr>
                        <a:t>habit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Leaf texture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Preferred environment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Tolerance attributes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tr>
              <a:tr h="841375">
                <a:tc>
                  <a:txBody>
                    <a:bodyPr/>
                    <a:lstStyle/>
                    <a:p>
                      <a:pPr marL="0" marR="0">
                        <a:spcBef>
                          <a:spcPts val="0"/>
                        </a:spcBef>
                        <a:spcAft>
                          <a:spcPts val="0"/>
                        </a:spcAft>
                      </a:pPr>
                      <a:r>
                        <a:rPr lang="en-US" sz="1400" dirty="0">
                          <a:effectLst/>
                        </a:rPr>
                        <a:t>Kentucky </a:t>
                      </a:r>
                    </a:p>
                    <a:p>
                      <a:pPr marL="0" marR="0">
                        <a:spcBef>
                          <a:spcPts val="0"/>
                        </a:spcBef>
                        <a:spcAft>
                          <a:spcPts val="0"/>
                        </a:spcAft>
                      </a:pPr>
                      <a:r>
                        <a:rPr lang="en-US" sz="1400" dirty="0">
                          <a:effectLst/>
                        </a:rPr>
                        <a:t>bluegrass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a:t>
                      </a:r>
                      <a:r>
                        <a:rPr lang="en-US" sz="1400" dirty="0" smtClean="0">
                          <a:effectLst/>
                        </a:rPr>
                        <a:t>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well</a:t>
                      </a:r>
                    </a:p>
                    <a:p>
                      <a:pPr marL="0" marR="0">
                        <a:spcBef>
                          <a:spcPts val="0"/>
                        </a:spcBef>
                        <a:spcAft>
                          <a:spcPts val="0"/>
                        </a:spcAft>
                      </a:pPr>
                      <a:r>
                        <a:rPr lang="en-US" sz="1400" dirty="0">
                          <a:effectLst/>
                        </a:rPr>
                        <a:t>drained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high</a:t>
                      </a:r>
                    </a:p>
                    <a:p>
                      <a:pPr marL="0" marR="0">
                        <a:spcBef>
                          <a:spcPts val="0"/>
                        </a:spcBef>
                        <a:spcAft>
                          <a:spcPts val="0"/>
                        </a:spcAft>
                      </a:pPr>
                      <a:r>
                        <a:rPr lang="en-US" sz="1400" dirty="0">
                          <a:effectLst/>
                        </a:rPr>
                        <a:t>Heat </a:t>
                      </a:r>
                      <a:r>
                        <a:rPr lang="en-US" sz="1400" dirty="0" smtClean="0">
                          <a:effectLst/>
                        </a:rPr>
                        <a:t>- moderate</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a:effectLst/>
                        </a:rPr>
                        <a:t>Wear </a:t>
                      </a:r>
                      <a:r>
                        <a:rPr lang="en-US" sz="1400" dirty="0" smtClean="0">
                          <a:effectLst/>
                        </a:rPr>
                        <a:t>– moderate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r>
              <a:tr h="1295400">
                <a:tc>
                  <a:txBody>
                    <a:bodyPr/>
                    <a:lstStyle/>
                    <a:p>
                      <a:pPr marL="0" marR="0">
                        <a:spcBef>
                          <a:spcPts val="0"/>
                        </a:spcBef>
                        <a:spcAft>
                          <a:spcPts val="0"/>
                        </a:spcAft>
                      </a:pPr>
                      <a:r>
                        <a:rPr lang="en-US" sz="1400" dirty="0" smtClean="0">
                          <a:effectLst/>
                        </a:rPr>
                        <a:t>Fine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Bunch, </a:t>
                      </a:r>
                      <a:r>
                        <a:rPr lang="en-US" sz="1400" dirty="0" smtClean="0"/>
                        <a:t>some rhizomes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Cool, dry, well drained, shade tolerant, well drained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a:t>
                      </a:r>
                      <a:r>
                        <a:rPr lang="en-US" sz="1400" dirty="0" smtClean="0">
                          <a:effectLst/>
                        </a:rPr>
                        <a:t>high</a:t>
                      </a:r>
                      <a:endParaRPr lang="en-US" sz="1400" dirty="0">
                        <a:effectLst/>
                      </a:endParaRPr>
                    </a:p>
                    <a:p>
                      <a:pPr marL="0" marR="0">
                        <a:spcBef>
                          <a:spcPts val="0"/>
                        </a:spcBef>
                        <a:spcAft>
                          <a:spcPts val="0"/>
                        </a:spcAft>
                      </a:pPr>
                      <a:r>
                        <a:rPr lang="en-US" sz="1400" dirty="0">
                          <a:effectLst/>
                        </a:rPr>
                        <a:t>Heat/salt - low</a:t>
                      </a:r>
                    </a:p>
                    <a:p>
                      <a:pPr marL="0" marR="0">
                        <a:spcBef>
                          <a:spcPts val="0"/>
                        </a:spcBef>
                        <a:spcAft>
                          <a:spcPts val="0"/>
                        </a:spcAft>
                      </a:pPr>
                      <a:r>
                        <a:rPr lang="en-US" sz="1400" dirty="0">
                          <a:effectLst/>
                        </a:rPr>
                        <a:t>Drought - moderate</a:t>
                      </a:r>
                    </a:p>
                    <a:p>
                      <a:pPr marL="0" marR="0">
                        <a:spcBef>
                          <a:spcPts val="0"/>
                        </a:spcBef>
                        <a:spcAft>
                          <a:spcPts val="0"/>
                        </a:spcAft>
                      </a:pPr>
                      <a:r>
                        <a:rPr lang="en-US" sz="1400" dirty="0">
                          <a:effectLst/>
                        </a:rPr>
                        <a:t>Wear - moderate </a:t>
                      </a:r>
                      <a:endParaRPr lang="en-US" sz="1400" dirty="0" smtClean="0">
                        <a:effectLst/>
                      </a:endParaRPr>
                    </a:p>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Shade - 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028065">
                <a:tc>
                  <a:txBody>
                    <a:bodyPr/>
                    <a:lstStyle/>
                    <a:p>
                      <a:pPr marL="0" marR="0">
                        <a:spcBef>
                          <a:spcPts val="0"/>
                        </a:spcBef>
                        <a:spcAft>
                          <a:spcPts val="0"/>
                        </a:spcAft>
                      </a:pPr>
                      <a:r>
                        <a:rPr lang="en-US" sz="1400" dirty="0">
                          <a:effectLst/>
                        </a:rPr>
                        <a:t>Perennial</a:t>
                      </a:r>
                    </a:p>
                    <a:p>
                      <a:pPr marL="0" marR="0">
                        <a:spcBef>
                          <a:spcPts val="0"/>
                        </a:spcBef>
                        <a:spcAft>
                          <a:spcPts val="0"/>
                        </a:spcAft>
                      </a:pPr>
                      <a:r>
                        <a:rPr lang="en-US" sz="1400" dirty="0">
                          <a:effectLst/>
                        </a:rPr>
                        <a:t>ryegrass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Well drained,</a:t>
                      </a:r>
                    </a:p>
                    <a:p>
                      <a:pPr marL="0" marR="0">
                        <a:spcBef>
                          <a:spcPts val="0"/>
                        </a:spcBef>
                        <a:spcAft>
                          <a:spcPts val="0"/>
                        </a:spcAft>
                      </a:pPr>
                      <a:r>
                        <a:rPr lang="en-US" sz="1400" dirty="0">
                          <a:effectLst/>
                        </a:rPr>
                        <a:t>moderate fertility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/moderate/high</a:t>
                      </a:r>
                    </a:p>
                    <a:p>
                      <a:pPr marL="0" marR="0">
                        <a:spcBef>
                          <a:spcPts val="0"/>
                        </a:spcBef>
                        <a:spcAft>
                          <a:spcPts val="0"/>
                        </a:spcAft>
                      </a:pPr>
                      <a:r>
                        <a:rPr lang="en-US" sz="1400" dirty="0" smtClean="0">
                          <a:effectLst/>
                        </a:rPr>
                        <a:t>Wear </a:t>
                      </a:r>
                      <a:r>
                        <a:rPr lang="en-US" sz="1400" dirty="0">
                          <a:effectLst/>
                        </a:rPr>
                        <a:t>-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rPr>
                        <a:t>Drought </a:t>
                      </a:r>
                      <a:r>
                        <a:rPr lang="en-US" sz="1400" dirty="0" smtClean="0">
                          <a:effectLst/>
                        </a:rPr>
                        <a:t>-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214755">
                <a:tc>
                  <a:txBody>
                    <a:bodyPr/>
                    <a:lstStyle/>
                    <a:p>
                      <a:pPr marL="0" marR="0">
                        <a:spcBef>
                          <a:spcPts val="0"/>
                        </a:spcBef>
                        <a:spcAft>
                          <a:spcPts val="0"/>
                        </a:spcAft>
                      </a:pPr>
                      <a:r>
                        <a:rPr lang="en-US" sz="1400" dirty="0">
                          <a:effectLst/>
                        </a:rPr>
                        <a:t>Tall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Medium </a:t>
                      </a: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Sun and shade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a:t>
                      </a:r>
                      <a:r>
                        <a:rPr lang="en-US" sz="1400" dirty="0" smtClean="0">
                          <a:effectLst/>
                        </a:rPr>
                        <a:t>- high</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smtClean="0">
                          <a:effectLst/>
                        </a:rPr>
                        <a:t>Wear -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moderate</a:t>
                      </a:r>
                    </a:p>
                    <a:p>
                      <a:pPr marL="0" marR="0">
                        <a:spcBef>
                          <a:spcPts val="0"/>
                        </a:spcBef>
                        <a:spcAft>
                          <a:spcPts val="0"/>
                        </a:spcAft>
                      </a:pPr>
                      <a:r>
                        <a:rPr lang="en-US" sz="1400" dirty="0" smtClean="0">
                          <a:effectLst/>
                        </a:rPr>
                        <a:t>Salinity -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tr>
            </a:tbl>
          </a:graphicData>
        </a:graphic>
      </p:graphicFrame>
      <p:sp>
        <p:nvSpPr>
          <p:cNvPr id="6" name="Rectangle 5"/>
          <p:cNvSpPr/>
          <p:nvPr/>
        </p:nvSpPr>
        <p:spPr>
          <a:xfrm>
            <a:off x="533400" y="1194028"/>
            <a:ext cx="2606226" cy="369332"/>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extLst>
      <p:ext uri="{BB962C8B-B14F-4D97-AF65-F5344CB8AC3E}">
        <p14:creationId xmlns:p14="http://schemas.microsoft.com/office/powerpoint/2010/main" val="3136257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55013861"/>
              </p:ext>
            </p:extLst>
          </p:nvPr>
        </p:nvGraphicFramePr>
        <p:xfrm>
          <a:off x="228599" y="1495098"/>
          <a:ext cx="8763000" cy="5351145"/>
        </p:xfrm>
        <a:graphic>
          <a:graphicData uri="http://schemas.openxmlformats.org/drawingml/2006/table">
            <a:tbl>
              <a:tblPr>
                <a:tableStyleId>{5C22544A-7EE6-4342-B048-85BDC9FD1C3A}</a:tableStyleId>
              </a:tblPr>
              <a:tblGrid>
                <a:gridCol w="1666547"/>
                <a:gridCol w="1426658"/>
                <a:gridCol w="1437711"/>
                <a:gridCol w="2138607"/>
                <a:gridCol w="2093477"/>
              </a:tblGrid>
              <a:tr h="361950">
                <a:tc>
                  <a:txBody>
                    <a:bodyPr/>
                    <a:lstStyle/>
                    <a:p>
                      <a:pPr marL="0" marR="0">
                        <a:spcBef>
                          <a:spcPts val="0"/>
                        </a:spcBef>
                        <a:spcAft>
                          <a:spcPts val="0"/>
                        </a:spcAft>
                      </a:pPr>
                      <a:r>
                        <a:rPr lang="en-US" sz="1400" dirty="0" smtClean="0">
                          <a:effectLst/>
                        </a:rPr>
                        <a:t>Grass 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Growth </a:t>
                      </a:r>
                      <a:r>
                        <a:rPr lang="en-US" sz="1400" dirty="0" smtClean="0">
                          <a:effectLst/>
                        </a:rPr>
                        <a:t>habit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Leaf texture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Preferred environment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Tolerance attributes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tr>
              <a:tr h="841375">
                <a:tc>
                  <a:txBody>
                    <a:bodyPr/>
                    <a:lstStyle/>
                    <a:p>
                      <a:pPr marL="0" marR="0">
                        <a:spcBef>
                          <a:spcPts val="0"/>
                        </a:spcBef>
                        <a:spcAft>
                          <a:spcPts val="0"/>
                        </a:spcAft>
                      </a:pPr>
                      <a:r>
                        <a:rPr lang="en-US" sz="1400" dirty="0">
                          <a:effectLst/>
                        </a:rPr>
                        <a:t>Kentucky </a:t>
                      </a:r>
                    </a:p>
                    <a:p>
                      <a:pPr marL="0" marR="0">
                        <a:spcBef>
                          <a:spcPts val="0"/>
                        </a:spcBef>
                        <a:spcAft>
                          <a:spcPts val="0"/>
                        </a:spcAft>
                      </a:pPr>
                      <a:r>
                        <a:rPr lang="en-US" sz="1400" dirty="0">
                          <a:effectLst/>
                        </a:rPr>
                        <a:t>bluegrass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a:t>
                      </a:r>
                      <a:r>
                        <a:rPr lang="en-US" sz="1400" dirty="0" smtClean="0">
                          <a:effectLst/>
                        </a:rPr>
                        <a:t>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well</a:t>
                      </a:r>
                    </a:p>
                    <a:p>
                      <a:pPr marL="0" marR="0">
                        <a:spcBef>
                          <a:spcPts val="0"/>
                        </a:spcBef>
                        <a:spcAft>
                          <a:spcPts val="0"/>
                        </a:spcAft>
                      </a:pPr>
                      <a:r>
                        <a:rPr lang="en-US" sz="1400" dirty="0">
                          <a:effectLst/>
                        </a:rPr>
                        <a:t>drained </a:t>
                      </a:r>
                    </a:p>
                    <a:p>
                      <a:pPr marL="0" marR="0">
                        <a:spcBef>
                          <a:spcPts val="0"/>
                        </a:spcBef>
                        <a:spcAft>
                          <a:spcPts val="0"/>
                        </a:spcAft>
                      </a:pPr>
                      <a:r>
                        <a:rPr lang="en-US" sz="1400" dirty="0">
                          <a:effectLst/>
                        </a:rPr>
                        <a:t>High elevation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high</a:t>
                      </a:r>
                    </a:p>
                    <a:p>
                      <a:pPr marL="0" marR="0">
                        <a:spcBef>
                          <a:spcPts val="0"/>
                        </a:spcBef>
                        <a:spcAft>
                          <a:spcPts val="0"/>
                        </a:spcAft>
                      </a:pPr>
                      <a:r>
                        <a:rPr lang="en-US" sz="1400" dirty="0">
                          <a:effectLst/>
                        </a:rPr>
                        <a:t>Heat </a:t>
                      </a:r>
                      <a:r>
                        <a:rPr lang="en-US" sz="1400" dirty="0" smtClean="0">
                          <a:effectLst/>
                        </a:rPr>
                        <a:t>- moderate</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a:effectLst/>
                        </a:rPr>
                        <a:t>Wear </a:t>
                      </a:r>
                      <a:r>
                        <a:rPr lang="en-US" sz="1400" dirty="0" smtClean="0">
                          <a:effectLst/>
                        </a:rPr>
                        <a:t>-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r>
              <a:tr h="841375">
                <a:tc>
                  <a:txBody>
                    <a:bodyPr/>
                    <a:lstStyle/>
                    <a:p>
                      <a:pPr marL="0" marR="0">
                        <a:spcBef>
                          <a:spcPts val="0"/>
                        </a:spcBef>
                        <a:spcAft>
                          <a:spcPts val="0"/>
                        </a:spcAft>
                      </a:pPr>
                      <a:r>
                        <a:rPr lang="en-US" sz="1350" dirty="0" err="1" smtClean="0">
                          <a:effectLst/>
                          <a:latin typeface="+mj-lt"/>
                        </a:rPr>
                        <a:t>Supina</a:t>
                      </a:r>
                      <a:r>
                        <a:rPr lang="en-US" sz="1350" dirty="0" smtClean="0">
                          <a:effectLst/>
                          <a:latin typeface="+mj-lt"/>
                        </a:rPr>
                        <a:t> </a:t>
                      </a:r>
                    </a:p>
                    <a:p>
                      <a:pPr marL="0" marR="0">
                        <a:spcBef>
                          <a:spcPts val="0"/>
                        </a:spcBef>
                        <a:spcAft>
                          <a:spcPts val="0"/>
                        </a:spcAft>
                      </a:pPr>
                      <a:r>
                        <a:rPr lang="en-US" sz="1350" dirty="0" smtClean="0">
                          <a:effectLst/>
                          <a:latin typeface="+mj-lt"/>
                        </a:rPr>
                        <a:t>bluegrass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err="1" smtClean="0">
                          <a:effectLst/>
                          <a:latin typeface="+mj-lt"/>
                        </a:rPr>
                        <a:t>Stolons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Fine to medium</a:t>
                      </a:r>
                    </a:p>
                    <a:p>
                      <a:pPr marL="0" marR="0">
                        <a:spcBef>
                          <a:spcPts val="0"/>
                        </a:spcBef>
                        <a:spcAft>
                          <a:spcPts val="0"/>
                        </a:spcAft>
                      </a:pPr>
                      <a:r>
                        <a:rPr lang="en-US" sz="1350" dirty="0" smtClean="0">
                          <a:effectLst/>
                          <a:latin typeface="+mj-lt"/>
                          <a:ea typeface="Calibri" panose="020F0502020204030204" pitchFamily="34" charset="0"/>
                          <a:cs typeface="Times New Roman" panose="02020603050405020304" pitchFamily="18" charset="0"/>
                        </a:rPr>
                        <a:t>Light green</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Sun to dense shade</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ea typeface="Calibri" panose="020F0502020204030204" pitchFamily="34" charset="0"/>
                          <a:cs typeface="Times New Roman" panose="02020603050405020304" pitchFamily="18" charset="0"/>
                        </a:rPr>
                        <a:t>High nutrient</a:t>
                      </a:r>
                      <a:r>
                        <a:rPr lang="en-US" sz="1350" baseline="0" dirty="0" smtClean="0">
                          <a:effectLst/>
                          <a:latin typeface="+mj-lt"/>
                          <a:ea typeface="Calibri" panose="020F0502020204030204" pitchFamily="34" charset="0"/>
                          <a:cs typeface="Times New Roman" panose="02020603050405020304" pitchFamily="18" charset="0"/>
                        </a:rPr>
                        <a:t> requirements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a:t>
                      </a:r>
                      <a:r>
                        <a:rPr lang="en-US" sz="1350" dirty="0" smtClean="0">
                          <a:effectLst/>
                          <a:latin typeface="+mj-lt"/>
                        </a:rPr>
                        <a:t>- high</a:t>
                      </a:r>
                      <a:endParaRPr lang="en-US" sz="1350" dirty="0">
                        <a:effectLst/>
                        <a:latin typeface="+mj-lt"/>
                      </a:endParaRPr>
                    </a:p>
                    <a:p>
                      <a:pPr marL="0" marR="0">
                        <a:spcBef>
                          <a:spcPts val="0"/>
                        </a:spcBef>
                        <a:spcAft>
                          <a:spcPts val="0"/>
                        </a:spcAft>
                      </a:pPr>
                      <a:r>
                        <a:rPr lang="en-US" sz="1350" dirty="0" smtClean="0">
                          <a:effectLst/>
                          <a:latin typeface="+mj-lt"/>
                        </a:rPr>
                        <a:t>Heat </a:t>
                      </a:r>
                      <a:r>
                        <a:rPr lang="en-US" sz="1350" dirty="0">
                          <a:effectLst/>
                          <a:latin typeface="+mj-lt"/>
                        </a:rPr>
                        <a:t>- </a:t>
                      </a:r>
                      <a:r>
                        <a:rPr lang="en-US" sz="1350" dirty="0" smtClean="0">
                          <a:effectLst/>
                          <a:latin typeface="+mj-lt"/>
                        </a:rPr>
                        <a:t>low</a:t>
                      </a:r>
                      <a:endParaRPr lang="en-US" sz="1350" dirty="0">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Drought -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very high</a:t>
                      </a: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947420">
                <a:tc>
                  <a:txBody>
                    <a:bodyPr/>
                    <a:lstStyle/>
                    <a:p>
                      <a:pPr marL="0" marR="0">
                        <a:spcBef>
                          <a:spcPts val="0"/>
                        </a:spcBef>
                        <a:spcAft>
                          <a:spcPts val="0"/>
                        </a:spcAft>
                      </a:pPr>
                      <a:r>
                        <a:rPr lang="en-US" sz="1400" dirty="0" err="1" smtClean="0">
                          <a:effectLst/>
                        </a:rPr>
                        <a:t>Bermudagrass</a:t>
                      </a:r>
                      <a:endParaRPr lang="en-US" sz="1400" dirty="0" smtClean="0">
                        <a:effectLst/>
                      </a:endParaRPr>
                    </a:p>
                    <a:p>
                      <a:pPr marL="0" marR="0">
                        <a:spcBef>
                          <a:spcPts val="0"/>
                        </a:spcBef>
                        <a:spcAft>
                          <a:spcPts val="0"/>
                        </a:spcAft>
                      </a:pPr>
                      <a:r>
                        <a:rPr lang="en-US" sz="1400" dirty="0" smtClean="0">
                          <a:effectLst/>
                          <a:latin typeface="+mn-lt"/>
                          <a:ea typeface="Calibri" panose="020F0502020204030204" pitchFamily="34" charset="0"/>
                          <a:cs typeface="Times New Roman" panose="02020603050405020304" pitchFamily="18" charset="0"/>
                        </a:rPr>
                        <a:t>(southwestern)</a:t>
                      </a:r>
                      <a:endParaRPr lang="en-US" sz="1400" dirty="0">
                        <a:effectLst/>
                        <a:latin typeface="+mn-lt"/>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&amp;</a:t>
                      </a:r>
                    </a:p>
                    <a:p>
                      <a:pPr marL="0" marR="0">
                        <a:spcBef>
                          <a:spcPts val="0"/>
                        </a:spcBef>
                        <a:spcAft>
                          <a:spcPts val="0"/>
                        </a:spcAft>
                      </a:pPr>
                      <a:r>
                        <a:rPr lang="en-US" sz="1400" dirty="0" err="1">
                          <a:effectLst/>
                        </a:rPr>
                        <a:t>stolons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Fine, medium</a:t>
                      </a:r>
                    </a:p>
                    <a:p>
                      <a:pPr marL="0" marR="0">
                        <a:spcBef>
                          <a:spcPts val="0"/>
                        </a:spcBef>
                        <a:spcAft>
                          <a:spcPts val="0"/>
                        </a:spcAft>
                      </a:pP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tolerates</a:t>
                      </a:r>
                    </a:p>
                    <a:p>
                      <a:pPr marL="0" marR="0">
                        <a:spcBef>
                          <a:spcPts val="0"/>
                        </a:spcBef>
                        <a:spcAft>
                          <a:spcPts val="0"/>
                        </a:spcAft>
                      </a:pPr>
                      <a:r>
                        <a:rPr lang="en-US" sz="1400" dirty="0">
                          <a:effectLst/>
                        </a:rPr>
                        <a:t>most soil </a:t>
                      </a:r>
                      <a:r>
                        <a:rPr lang="en-US" sz="1400" dirty="0" smtClean="0">
                          <a:effectLst/>
                        </a:rPr>
                        <a:t>conditions </a:t>
                      </a:r>
                      <a:br>
                        <a:rPr lang="en-US" sz="1400" dirty="0" smtClean="0">
                          <a:effectLst/>
                        </a:rPr>
                      </a:br>
                      <a:r>
                        <a:rPr lang="en-US" sz="1400" dirty="0" smtClean="0">
                          <a:effectLst/>
                        </a:rPr>
                        <a:t>High fertility requirement</a:t>
                      </a:r>
                      <a:endParaRPr lang="en-US" sz="1400" dirty="0">
                        <a:effectLst/>
                      </a:endParaRPr>
                    </a:p>
                    <a:p>
                      <a:pPr marL="0" marR="0">
                        <a:spcBef>
                          <a:spcPts val="0"/>
                        </a:spcBef>
                        <a:spcAft>
                          <a:spcPts val="0"/>
                        </a:spcAft>
                      </a:pPr>
                      <a:r>
                        <a:rPr lang="en-US" sz="1400" dirty="0">
                          <a:effectLst/>
                        </a:rPr>
                        <a:t>Low – medium elevation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moderate</a:t>
                      </a:r>
                      <a:endParaRPr lang="en-US" sz="1400" dirty="0">
                        <a:effectLst/>
                      </a:endParaRPr>
                    </a:p>
                    <a:p>
                      <a:pPr marL="0" marR="0">
                        <a:spcBef>
                          <a:spcPts val="0"/>
                        </a:spcBef>
                        <a:spcAft>
                          <a:spcPts val="0"/>
                        </a:spcAft>
                      </a:pPr>
                      <a:r>
                        <a:rPr lang="en-US" sz="1400" dirty="0">
                          <a:effectLst/>
                        </a:rPr>
                        <a:t>Heat/salt - high</a:t>
                      </a:r>
                    </a:p>
                    <a:p>
                      <a:pPr marL="0" marR="0">
                        <a:spcBef>
                          <a:spcPts val="0"/>
                        </a:spcBef>
                        <a:spcAft>
                          <a:spcPts val="0"/>
                        </a:spcAft>
                      </a:pPr>
                      <a:r>
                        <a:rPr lang="en-US" sz="1400" dirty="0">
                          <a:effectLst/>
                        </a:rPr>
                        <a:t>Drought - high</a:t>
                      </a:r>
                    </a:p>
                    <a:p>
                      <a:pPr marL="0" marR="0">
                        <a:spcBef>
                          <a:spcPts val="0"/>
                        </a:spcBef>
                        <a:spcAft>
                          <a:spcPts val="0"/>
                        </a:spcAft>
                      </a:pPr>
                      <a:r>
                        <a:rPr lang="en-US" sz="1400" dirty="0">
                          <a:effectLst/>
                        </a:rPr>
                        <a:t>Wear </a:t>
                      </a:r>
                      <a:r>
                        <a:rPr lang="en-US" sz="1400" dirty="0" smtClean="0">
                          <a:effectLst/>
                        </a:rPr>
                        <a:t>- high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028065">
                <a:tc>
                  <a:txBody>
                    <a:bodyPr/>
                    <a:lstStyle/>
                    <a:p>
                      <a:pPr marL="0" marR="0">
                        <a:spcBef>
                          <a:spcPts val="0"/>
                        </a:spcBef>
                        <a:spcAft>
                          <a:spcPts val="0"/>
                        </a:spcAft>
                      </a:pPr>
                      <a:r>
                        <a:rPr lang="en-US" sz="1400" dirty="0">
                          <a:effectLst/>
                        </a:rPr>
                        <a:t>Perennial</a:t>
                      </a:r>
                    </a:p>
                    <a:p>
                      <a:pPr marL="0" marR="0">
                        <a:spcBef>
                          <a:spcPts val="0"/>
                        </a:spcBef>
                        <a:spcAft>
                          <a:spcPts val="0"/>
                        </a:spcAft>
                      </a:pPr>
                      <a:r>
                        <a:rPr lang="en-US" sz="1400" dirty="0">
                          <a:effectLst/>
                        </a:rPr>
                        <a:t>ryegrass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Well drained,</a:t>
                      </a:r>
                    </a:p>
                    <a:p>
                      <a:pPr marL="0" marR="0">
                        <a:spcBef>
                          <a:spcPts val="0"/>
                        </a:spcBef>
                        <a:spcAft>
                          <a:spcPts val="0"/>
                        </a:spcAft>
                      </a:pPr>
                      <a:r>
                        <a:rPr lang="en-US" sz="1400" dirty="0">
                          <a:effectLst/>
                        </a:rPr>
                        <a:t>moderate fertility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/moderate/high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Drought - low</a:t>
                      </a:r>
                    </a:p>
                    <a:p>
                      <a:pPr marL="0" marR="0">
                        <a:spcBef>
                          <a:spcPts val="0"/>
                        </a:spcBef>
                        <a:spcAft>
                          <a:spcPts val="0"/>
                        </a:spcAft>
                      </a:pPr>
                      <a:r>
                        <a:rPr lang="en-US" sz="1400" dirty="0" smtClean="0">
                          <a:effectLst/>
                        </a:rPr>
                        <a:t>Wear </a:t>
                      </a:r>
                      <a:r>
                        <a:rPr lang="en-US" sz="1400" dirty="0">
                          <a:effectLst/>
                        </a:rPr>
                        <a:t>-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low</a:t>
                      </a: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214755">
                <a:tc>
                  <a:txBody>
                    <a:bodyPr/>
                    <a:lstStyle/>
                    <a:p>
                      <a:pPr marL="0" marR="0">
                        <a:spcBef>
                          <a:spcPts val="0"/>
                        </a:spcBef>
                        <a:spcAft>
                          <a:spcPts val="0"/>
                        </a:spcAft>
                      </a:pPr>
                      <a:r>
                        <a:rPr lang="en-US" sz="1400" dirty="0">
                          <a:effectLst/>
                        </a:rPr>
                        <a:t>Tall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Medium </a:t>
                      </a: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Sun and shade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a:t>
                      </a:r>
                      <a:r>
                        <a:rPr lang="en-US" sz="1400" dirty="0" smtClean="0">
                          <a:effectLst/>
                        </a:rPr>
                        <a:t>- high</a:t>
                      </a:r>
                      <a:endParaRPr lang="en-US" sz="1400" dirty="0">
                        <a:effectLst/>
                      </a:endParaRPr>
                    </a:p>
                    <a:p>
                      <a:pPr marL="0" marR="0">
                        <a:spcBef>
                          <a:spcPts val="0"/>
                        </a:spcBef>
                        <a:spcAft>
                          <a:spcPts val="0"/>
                        </a:spcAft>
                      </a:pPr>
                      <a:r>
                        <a:rPr lang="en-US" sz="1400" dirty="0">
                          <a:effectLst/>
                        </a:rPr>
                        <a:t>Drought -moderate</a:t>
                      </a:r>
                    </a:p>
                    <a:p>
                      <a:pPr marL="0" marR="0">
                        <a:spcBef>
                          <a:spcPts val="0"/>
                        </a:spcBef>
                        <a:spcAft>
                          <a:spcPts val="0"/>
                        </a:spcAft>
                      </a:pPr>
                      <a:r>
                        <a:rPr lang="en-US" sz="1400" dirty="0" smtClean="0">
                          <a:effectLst/>
                        </a:rPr>
                        <a:t>Wear - moderate</a:t>
                      </a:r>
                      <a:endParaRPr lang="en-US" sz="1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moderate</a:t>
                      </a:r>
                    </a:p>
                    <a:p>
                      <a:pPr marL="0" marR="0">
                        <a:spcBef>
                          <a:spcPts val="0"/>
                        </a:spcBef>
                        <a:spcAft>
                          <a:spcPts val="0"/>
                        </a:spcAft>
                      </a:pPr>
                      <a:r>
                        <a:rPr lang="en-US" sz="1400" dirty="0" smtClean="0">
                          <a:effectLst/>
                        </a:rPr>
                        <a:t>Salinity -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tr>
            </a:tbl>
          </a:graphicData>
        </a:graphic>
      </p:graphicFrame>
      <p:sp>
        <p:nvSpPr>
          <p:cNvPr id="2" name="Title 1"/>
          <p:cNvSpPr>
            <a:spLocks noGrp="1"/>
          </p:cNvSpPr>
          <p:nvPr>
            <p:ph type="title"/>
          </p:nvPr>
        </p:nvSpPr>
        <p:spPr/>
        <p:txBody>
          <a:bodyPr>
            <a:normAutofit/>
          </a:bodyPr>
          <a:lstStyle/>
          <a:p>
            <a:r>
              <a:rPr lang="en-US" sz="3200" dirty="0" smtClean="0">
                <a:solidFill>
                  <a:schemeClr val="bg2">
                    <a:lumMod val="10000"/>
                  </a:schemeClr>
                </a:solidFill>
              </a:rPr>
              <a:t>Examples of Turfgrass Species – Western</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11</a:t>
            </a:fld>
            <a:endParaRPr lang="en-US"/>
          </a:p>
        </p:txBody>
      </p:sp>
      <p:sp>
        <p:nvSpPr>
          <p:cNvPr id="5" name="Rectangle 4"/>
          <p:cNvSpPr/>
          <p:nvPr/>
        </p:nvSpPr>
        <p:spPr>
          <a:xfrm>
            <a:off x="533400" y="1167804"/>
            <a:ext cx="2606226" cy="369332"/>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extLst>
      <p:ext uri="{BB962C8B-B14F-4D97-AF65-F5344CB8AC3E}">
        <p14:creationId xmlns:p14="http://schemas.microsoft.com/office/powerpoint/2010/main" val="3133898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12</a:t>
            </a:fld>
            <a:endParaRPr lang="en-US"/>
          </a:p>
        </p:txBody>
      </p:sp>
      <p:sp>
        <p:nvSpPr>
          <p:cNvPr id="5" name="Title 1"/>
          <p:cNvSpPr>
            <a:spLocks noGrp="1"/>
          </p:cNvSpPr>
          <p:nvPr>
            <p:ph type="title"/>
          </p:nvPr>
        </p:nvSpPr>
        <p:spPr>
          <a:xfrm>
            <a:off x="612648" y="228600"/>
            <a:ext cx="8153400" cy="990600"/>
          </a:xfrm>
        </p:spPr>
        <p:txBody>
          <a:bodyPr>
            <a:noAutofit/>
          </a:bodyPr>
          <a:lstStyle/>
          <a:p>
            <a:r>
              <a:rPr lang="en-US" sz="3200" dirty="0" smtClean="0">
                <a:solidFill>
                  <a:schemeClr val="bg2">
                    <a:lumMod val="10000"/>
                  </a:schemeClr>
                </a:solidFill>
              </a:rPr>
              <a:t>Examples of Turfgrass Species – </a:t>
            </a:r>
            <a:br>
              <a:rPr lang="en-US" sz="3200" dirty="0" smtClean="0">
                <a:solidFill>
                  <a:schemeClr val="bg2">
                    <a:lumMod val="10000"/>
                  </a:schemeClr>
                </a:solidFill>
              </a:rPr>
            </a:br>
            <a:r>
              <a:rPr lang="en-US" sz="3200" dirty="0" smtClean="0">
                <a:solidFill>
                  <a:schemeClr val="bg2">
                    <a:lumMod val="10000"/>
                  </a:schemeClr>
                </a:solidFill>
              </a:rPr>
              <a:t>Pacific Northwest</a:t>
            </a:r>
            <a:endParaRPr lang="en-US" sz="3200" dirty="0">
              <a:solidFill>
                <a:schemeClr val="bg2">
                  <a:lumMod val="10000"/>
                </a:schemeClr>
              </a:solidFill>
            </a:endParaRPr>
          </a:p>
        </p:txBody>
      </p:sp>
      <p:sp>
        <p:nvSpPr>
          <p:cNvPr id="6" name="Rectangle 5"/>
          <p:cNvSpPr/>
          <p:nvPr/>
        </p:nvSpPr>
        <p:spPr>
          <a:xfrm>
            <a:off x="838200" y="1828800"/>
            <a:ext cx="78486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13672525"/>
              </p:ext>
            </p:extLst>
          </p:nvPr>
        </p:nvGraphicFramePr>
        <p:xfrm>
          <a:off x="612647" y="1625600"/>
          <a:ext cx="8153402" cy="4551680"/>
        </p:xfrm>
        <a:graphic>
          <a:graphicData uri="http://schemas.openxmlformats.org/drawingml/2006/table">
            <a:tbl>
              <a:tblPr>
                <a:tableStyleId>{5C22544A-7EE6-4342-B048-85BDC9FD1C3A}</a:tableStyleId>
              </a:tblPr>
              <a:tblGrid>
                <a:gridCol w="1472044"/>
                <a:gridCol w="1420509"/>
                <a:gridCol w="1371600"/>
                <a:gridCol w="1676400"/>
                <a:gridCol w="2212849"/>
              </a:tblGrid>
              <a:tr h="279400">
                <a:tc>
                  <a:txBody>
                    <a:bodyPr/>
                    <a:lstStyle/>
                    <a:p>
                      <a:pPr marL="0" marR="0">
                        <a:spcBef>
                          <a:spcPts val="0"/>
                        </a:spcBef>
                        <a:spcAft>
                          <a:spcPts val="0"/>
                        </a:spcAft>
                      </a:pPr>
                      <a:r>
                        <a:rPr lang="en-US" sz="1400" dirty="0" smtClean="0">
                          <a:effectLst/>
                        </a:rPr>
                        <a:t>Grass</a:t>
                      </a:r>
                      <a:r>
                        <a:rPr lang="en-US" sz="1400" baseline="0" dirty="0" smtClean="0">
                          <a:effectLst/>
                        </a:rPr>
                        <a:t> </a:t>
                      </a:r>
                      <a:r>
                        <a:rPr lang="en-US" sz="1400" dirty="0" smtClean="0">
                          <a:effectLst/>
                        </a:rPr>
                        <a:t>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Growth </a:t>
                      </a:r>
                      <a:r>
                        <a:rPr lang="en-US" sz="1400" dirty="0" smtClean="0">
                          <a:effectLst/>
                        </a:rPr>
                        <a:t>habit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Leaf texture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Preferred</a:t>
                      </a:r>
                      <a:r>
                        <a:rPr lang="en-US" sz="1400" baseline="0" dirty="0" smtClean="0">
                          <a:effectLst/>
                        </a:rPr>
                        <a:t> e</a:t>
                      </a:r>
                      <a:r>
                        <a:rPr lang="en-US" sz="1400" dirty="0" smtClean="0">
                          <a:effectLst/>
                        </a:rPr>
                        <a:t>nvironment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Tolerance</a:t>
                      </a:r>
                      <a:r>
                        <a:rPr lang="en-US" sz="1400" baseline="0" dirty="0" smtClean="0">
                          <a:effectLst/>
                        </a:rPr>
                        <a:t> a</a:t>
                      </a:r>
                      <a:r>
                        <a:rPr lang="en-US" sz="1400" dirty="0" smtClean="0">
                          <a:effectLst/>
                        </a:rPr>
                        <a:t>ttributes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r>
              <a:tr h="841375">
                <a:tc>
                  <a:txBody>
                    <a:bodyPr/>
                    <a:lstStyle/>
                    <a:p>
                      <a:pPr marL="0" marR="0">
                        <a:spcBef>
                          <a:spcPts val="0"/>
                        </a:spcBef>
                        <a:spcAft>
                          <a:spcPts val="0"/>
                        </a:spcAft>
                      </a:pPr>
                      <a:r>
                        <a:rPr lang="en-US" sz="1400" dirty="0">
                          <a:effectLst/>
                        </a:rPr>
                        <a:t>Kentucky </a:t>
                      </a:r>
                    </a:p>
                    <a:p>
                      <a:pPr marL="0" marR="0">
                        <a:spcBef>
                          <a:spcPts val="0"/>
                        </a:spcBef>
                        <a:spcAft>
                          <a:spcPts val="0"/>
                        </a:spcAft>
                      </a:pPr>
                      <a:r>
                        <a:rPr lang="en-US" sz="1400" dirty="0">
                          <a:effectLst/>
                        </a:rPr>
                        <a:t>bluegrass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a:t>
                      </a:r>
                      <a:r>
                        <a:rPr lang="en-US" sz="1400" dirty="0" smtClean="0">
                          <a:effectLst/>
                        </a:rPr>
                        <a:t>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well</a:t>
                      </a:r>
                    </a:p>
                    <a:p>
                      <a:pPr marL="0" marR="0">
                        <a:spcBef>
                          <a:spcPts val="0"/>
                        </a:spcBef>
                        <a:spcAft>
                          <a:spcPts val="0"/>
                        </a:spcAft>
                      </a:pPr>
                      <a:r>
                        <a:rPr lang="en-US" sz="1400" dirty="0" smtClean="0">
                          <a:effectLst/>
                        </a:rPr>
                        <a:t>Drained </a:t>
                      </a:r>
                      <a:br>
                        <a:rPr lang="en-US" sz="1400" dirty="0" smtClean="0">
                          <a:effectLst/>
                        </a:rPr>
                      </a:br>
                      <a:r>
                        <a:rPr lang="en-US" sz="1400" dirty="0" smtClean="0">
                          <a:effectLst/>
                        </a:rPr>
                        <a:t>Recovery</a:t>
                      </a:r>
                      <a:r>
                        <a:rPr lang="en-US" sz="1400" baseline="0" dirty="0" smtClean="0">
                          <a:effectLst/>
                        </a:rPr>
                        <a:t> – slow in late fall</a:t>
                      </a:r>
                      <a:r>
                        <a:rPr lang="en-US" sz="1400" dirty="0" smtClean="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high</a:t>
                      </a:r>
                    </a:p>
                    <a:p>
                      <a:pPr marL="0" marR="0">
                        <a:spcBef>
                          <a:spcPts val="0"/>
                        </a:spcBef>
                        <a:spcAft>
                          <a:spcPts val="0"/>
                        </a:spcAft>
                      </a:pPr>
                      <a:r>
                        <a:rPr lang="en-US" sz="1400" dirty="0">
                          <a:effectLst/>
                        </a:rPr>
                        <a:t>Heat </a:t>
                      </a:r>
                      <a:r>
                        <a:rPr lang="en-US" sz="1400" dirty="0" smtClean="0">
                          <a:effectLst/>
                        </a:rPr>
                        <a:t>- moderate</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a:effectLst/>
                        </a:rPr>
                        <a:t>Wear </a:t>
                      </a:r>
                      <a:r>
                        <a:rPr lang="en-US" sz="1400" dirty="0" smtClean="0">
                          <a:effectLst/>
                        </a:rPr>
                        <a:t>-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r>
              <a:tr h="947420">
                <a:tc>
                  <a:txBody>
                    <a:bodyPr/>
                    <a:lstStyle/>
                    <a:p>
                      <a:pPr marL="0" marR="0">
                        <a:spcBef>
                          <a:spcPts val="0"/>
                        </a:spcBef>
                        <a:spcAft>
                          <a:spcPts val="0"/>
                        </a:spcAft>
                      </a:pPr>
                      <a:r>
                        <a:rPr lang="en-US" sz="1400" dirty="0" smtClean="0">
                          <a:effectLst/>
                        </a:rPr>
                        <a:t>Fine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Bunch, </a:t>
                      </a:r>
                      <a:r>
                        <a:rPr lang="en-US" sz="1400" dirty="0" smtClean="0"/>
                        <a:t>some rhizomes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Cool, dry, well drained, shade tolerant, well drained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a:t>
                      </a:r>
                      <a:r>
                        <a:rPr lang="en-US" sz="1400" dirty="0" smtClean="0">
                          <a:effectLst/>
                        </a:rPr>
                        <a:t>high</a:t>
                      </a:r>
                      <a:endParaRPr lang="en-US" sz="1400" dirty="0">
                        <a:effectLst/>
                      </a:endParaRPr>
                    </a:p>
                    <a:p>
                      <a:pPr marL="0" marR="0">
                        <a:spcBef>
                          <a:spcPts val="0"/>
                        </a:spcBef>
                        <a:spcAft>
                          <a:spcPts val="0"/>
                        </a:spcAft>
                      </a:pPr>
                      <a:r>
                        <a:rPr lang="en-US" sz="1400" dirty="0">
                          <a:effectLst/>
                        </a:rPr>
                        <a:t>Heat/salt - low</a:t>
                      </a:r>
                    </a:p>
                    <a:p>
                      <a:pPr marL="0" marR="0">
                        <a:spcBef>
                          <a:spcPts val="0"/>
                        </a:spcBef>
                        <a:spcAft>
                          <a:spcPts val="0"/>
                        </a:spcAft>
                      </a:pPr>
                      <a:r>
                        <a:rPr lang="en-US" sz="1400" dirty="0">
                          <a:effectLst/>
                        </a:rPr>
                        <a:t>Drought - moderate</a:t>
                      </a:r>
                    </a:p>
                    <a:p>
                      <a:pPr marL="0" marR="0">
                        <a:spcBef>
                          <a:spcPts val="0"/>
                        </a:spcBef>
                        <a:spcAft>
                          <a:spcPts val="0"/>
                        </a:spcAft>
                      </a:pPr>
                      <a:r>
                        <a:rPr lang="en-US" sz="1400" dirty="0">
                          <a:effectLst/>
                        </a:rPr>
                        <a:t>Wear - moderate </a:t>
                      </a:r>
                      <a:endParaRPr lang="en-US" sz="1400" dirty="0" smtClean="0">
                        <a:effectLst/>
                      </a:endParaRPr>
                    </a:p>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Shade - 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028065">
                <a:tc>
                  <a:txBody>
                    <a:bodyPr/>
                    <a:lstStyle/>
                    <a:p>
                      <a:pPr marL="0" marR="0">
                        <a:spcBef>
                          <a:spcPts val="0"/>
                        </a:spcBef>
                        <a:spcAft>
                          <a:spcPts val="0"/>
                        </a:spcAft>
                      </a:pPr>
                      <a:r>
                        <a:rPr lang="en-US" sz="1400" dirty="0">
                          <a:effectLst/>
                        </a:rPr>
                        <a:t>Perennial</a:t>
                      </a:r>
                    </a:p>
                    <a:p>
                      <a:pPr marL="0" marR="0">
                        <a:spcBef>
                          <a:spcPts val="0"/>
                        </a:spcBef>
                        <a:spcAft>
                          <a:spcPts val="0"/>
                        </a:spcAft>
                      </a:pPr>
                      <a:r>
                        <a:rPr lang="en-US" sz="1400" dirty="0">
                          <a:effectLst/>
                        </a:rPr>
                        <a:t>ryegrass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Well drained,</a:t>
                      </a:r>
                    </a:p>
                    <a:p>
                      <a:pPr marL="0" marR="0">
                        <a:spcBef>
                          <a:spcPts val="0"/>
                        </a:spcBef>
                        <a:spcAft>
                          <a:spcPts val="0"/>
                        </a:spcAft>
                      </a:pPr>
                      <a:r>
                        <a:rPr lang="en-US" sz="1400" dirty="0">
                          <a:effectLst/>
                        </a:rPr>
                        <a:t>moderate </a:t>
                      </a:r>
                      <a:r>
                        <a:rPr lang="en-US" sz="1400" dirty="0" smtClean="0">
                          <a:effectLst/>
                        </a:rPr>
                        <a:t>fertility, sunny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/moderate/high</a:t>
                      </a:r>
                    </a:p>
                    <a:p>
                      <a:pPr marL="0" marR="0">
                        <a:spcBef>
                          <a:spcPts val="0"/>
                        </a:spcBef>
                        <a:spcAft>
                          <a:spcPts val="0"/>
                        </a:spcAft>
                      </a:pPr>
                      <a:r>
                        <a:rPr lang="en-US" sz="1400" dirty="0" smtClean="0">
                          <a:effectLst/>
                        </a:rPr>
                        <a:t>Wear </a:t>
                      </a:r>
                      <a:r>
                        <a:rPr lang="en-US" sz="1400" dirty="0">
                          <a:effectLst/>
                        </a:rPr>
                        <a:t>-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rPr>
                        <a:t>Drought </a:t>
                      </a:r>
                      <a:r>
                        <a:rPr lang="en-US" sz="1400" dirty="0" smtClean="0">
                          <a:effectLst/>
                        </a:rPr>
                        <a:t>-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214755">
                <a:tc>
                  <a:txBody>
                    <a:bodyPr/>
                    <a:lstStyle/>
                    <a:p>
                      <a:pPr marL="0" marR="0">
                        <a:spcBef>
                          <a:spcPts val="0"/>
                        </a:spcBef>
                        <a:spcAft>
                          <a:spcPts val="0"/>
                        </a:spcAft>
                      </a:pPr>
                      <a:r>
                        <a:rPr lang="en-US" sz="1400" dirty="0">
                          <a:effectLst/>
                        </a:rPr>
                        <a:t>Tall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Medium </a:t>
                      </a: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Sun and shade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a:t>
                      </a:r>
                      <a:r>
                        <a:rPr lang="en-US" sz="1400" dirty="0" smtClean="0">
                          <a:effectLst/>
                        </a:rPr>
                        <a:t>- high</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smtClean="0">
                          <a:effectLst/>
                        </a:rPr>
                        <a:t>Wear - moderate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moderate</a:t>
                      </a:r>
                    </a:p>
                    <a:p>
                      <a:pPr marL="0" marR="0">
                        <a:spcBef>
                          <a:spcPts val="0"/>
                        </a:spcBef>
                        <a:spcAft>
                          <a:spcPts val="0"/>
                        </a:spcAft>
                      </a:pPr>
                      <a:r>
                        <a:rPr lang="en-US" sz="1400" dirty="0" smtClean="0">
                          <a:effectLst/>
                        </a:rPr>
                        <a:t>Salinity -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tr>
            </a:tbl>
          </a:graphicData>
        </a:graphic>
      </p:graphicFrame>
      <p:sp>
        <p:nvSpPr>
          <p:cNvPr id="7" name="Rectangle 6"/>
          <p:cNvSpPr/>
          <p:nvPr/>
        </p:nvSpPr>
        <p:spPr>
          <a:xfrm>
            <a:off x="533400" y="1194028"/>
            <a:ext cx="2606226" cy="369332"/>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5168556"/>
              </p:ext>
            </p:extLst>
          </p:nvPr>
        </p:nvGraphicFramePr>
        <p:xfrm>
          <a:off x="228601" y="1508234"/>
          <a:ext cx="8762999" cy="5243721"/>
        </p:xfrm>
        <a:graphic>
          <a:graphicData uri="http://schemas.openxmlformats.org/drawingml/2006/table">
            <a:tbl>
              <a:tblPr>
                <a:tableStyleId>{5C22544A-7EE6-4342-B048-85BDC9FD1C3A}</a:tableStyleId>
              </a:tblPr>
              <a:tblGrid>
                <a:gridCol w="1295400"/>
                <a:gridCol w="1371600"/>
                <a:gridCol w="1752600"/>
                <a:gridCol w="2252376"/>
                <a:gridCol w="2091023"/>
              </a:tblGrid>
              <a:tr h="244366">
                <a:tc>
                  <a:txBody>
                    <a:bodyPr/>
                    <a:lstStyle/>
                    <a:p>
                      <a:pPr marL="0" marR="0">
                        <a:spcBef>
                          <a:spcPts val="0"/>
                        </a:spcBef>
                        <a:spcAft>
                          <a:spcPts val="0"/>
                        </a:spcAft>
                      </a:pPr>
                      <a:r>
                        <a:rPr lang="en-US" sz="1400" dirty="0" smtClean="0">
                          <a:effectLst/>
                        </a:rPr>
                        <a:t>Grass</a:t>
                      </a:r>
                      <a:r>
                        <a:rPr lang="en-US" sz="1400" baseline="0" dirty="0" smtClean="0">
                          <a:effectLst/>
                        </a:rPr>
                        <a:t> </a:t>
                      </a:r>
                      <a:r>
                        <a:rPr lang="en-US" sz="1400" dirty="0" smtClean="0">
                          <a:effectLst/>
                        </a:rPr>
                        <a:t>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Growth </a:t>
                      </a:r>
                      <a:r>
                        <a:rPr lang="en-US" sz="1400" dirty="0" smtClean="0">
                          <a:effectLst/>
                        </a:rPr>
                        <a:t>habit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Leaf</a:t>
                      </a:r>
                      <a:r>
                        <a:rPr lang="en-US" sz="1400" baseline="0" dirty="0" smtClean="0">
                          <a:effectLst/>
                        </a:rPr>
                        <a:t> t</a:t>
                      </a:r>
                      <a:r>
                        <a:rPr lang="en-US" sz="1400" dirty="0" smtClean="0">
                          <a:effectLst/>
                        </a:rPr>
                        <a:t>exture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Preferred</a:t>
                      </a:r>
                      <a:r>
                        <a:rPr lang="en-US" sz="1400" baseline="0" dirty="0" smtClean="0">
                          <a:effectLst/>
                        </a:rPr>
                        <a:t> e</a:t>
                      </a:r>
                      <a:r>
                        <a:rPr lang="en-US" sz="1400" dirty="0" smtClean="0">
                          <a:effectLst/>
                        </a:rPr>
                        <a:t>nvironment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Tolerance</a:t>
                      </a:r>
                      <a:r>
                        <a:rPr lang="en-US" sz="1400" baseline="0" dirty="0" smtClean="0">
                          <a:effectLst/>
                        </a:rPr>
                        <a:t> a</a:t>
                      </a:r>
                      <a:r>
                        <a:rPr lang="en-US" sz="1400" dirty="0" smtClean="0">
                          <a:effectLst/>
                        </a:rPr>
                        <a:t>ttributes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r>
              <a:tr h="739775">
                <a:tc>
                  <a:txBody>
                    <a:bodyPr/>
                    <a:lstStyle/>
                    <a:p>
                      <a:pPr marL="0" marR="0">
                        <a:spcBef>
                          <a:spcPts val="0"/>
                        </a:spcBef>
                        <a:spcAft>
                          <a:spcPts val="0"/>
                        </a:spcAft>
                      </a:pPr>
                      <a:r>
                        <a:rPr lang="en-US" sz="1400" dirty="0" err="1">
                          <a:effectLst/>
                        </a:rPr>
                        <a:t>Bermudagrass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&amp;</a:t>
                      </a:r>
                    </a:p>
                    <a:p>
                      <a:pPr marL="0" marR="0">
                        <a:spcBef>
                          <a:spcPts val="0"/>
                        </a:spcBef>
                        <a:spcAft>
                          <a:spcPts val="0"/>
                        </a:spcAft>
                      </a:pPr>
                      <a:r>
                        <a:rPr lang="en-US" sz="1400" dirty="0" err="1">
                          <a:effectLst/>
                        </a:rPr>
                        <a:t>stolons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Fine, medium</a:t>
                      </a:r>
                    </a:p>
                    <a:p>
                      <a:pPr marL="0" marR="0">
                        <a:spcBef>
                          <a:spcPts val="0"/>
                        </a:spcBef>
                        <a:spcAft>
                          <a:spcPts val="0"/>
                        </a:spcAft>
                      </a:pP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a:t>
                      </a:r>
                      <a:r>
                        <a:rPr lang="en-US" sz="1400" dirty="0" smtClean="0">
                          <a:effectLst/>
                        </a:rPr>
                        <a:t>tolerates</a:t>
                      </a:r>
                    </a:p>
                    <a:p>
                      <a:pPr marL="0" marR="0">
                        <a:spcBef>
                          <a:spcPts val="0"/>
                        </a:spcBef>
                        <a:spcAft>
                          <a:spcPts val="0"/>
                        </a:spcAft>
                      </a:pPr>
                      <a:r>
                        <a:rPr lang="en-US" sz="1400" dirty="0" smtClean="0">
                          <a:effectLst/>
                        </a:rPr>
                        <a:t>most </a:t>
                      </a:r>
                      <a:r>
                        <a:rPr lang="en-US" sz="1400" dirty="0">
                          <a:effectLst/>
                        </a:rPr>
                        <a:t>soil conditions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moderate</a:t>
                      </a:r>
                      <a:endParaRPr lang="en-US" sz="1400" dirty="0">
                        <a:effectLst/>
                      </a:endParaRPr>
                    </a:p>
                    <a:p>
                      <a:pPr marL="0" marR="0">
                        <a:spcBef>
                          <a:spcPts val="0"/>
                        </a:spcBef>
                        <a:spcAft>
                          <a:spcPts val="0"/>
                        </a:spcAft>
                      </a:pPr>
                      <a:r>
                        <a:rPr lang="en-US" sz="1400" dirty="0">
                          <a:effectLst/>
                        </a:rPr>
                        <a:t>Heat/salt - </a:t>
                      </a:r>
                      <a:r>
                        <a:rPr lang="en-US" sz="1400" dirty="0" smtClean="0">
                          <a:effectLst/>
                        </a:rPr>
                        <a:t>high</a:t>
                      </a:r>
                      <a:endParaRPr lang="en-US" sz="1400" dirty="0">
                        <a:effectLst/>
                      </a:endParaRPr>
                    </a:p>
                    <a:p>
                      <a:pPr marL="0" marR="0">
                        <a:spcBef>
                          <a:spcPts val="0"/>
                        </a:spcBef>
                        <a:spcAft>
                          <a:spcPts val="0"/>
                        </a:spcAft>
                      </a:pPr>
                      <a:r>
                        <a:rPr lang="en-US" sz="1400" dirty="0">
                          <a:effectLst/>
                        </a:rPr>
                        <a:t>Drought - high</a:t>
                      </a:r>
                    </a:p>
                    <a:p>
                      <a:pPr marL="0" marR="0">
                        <a:spcBef>
                          <a:spcPts val="0"/>
                        </a:spcBef>
                        <a:spcAft>
                          <a:spcPts val="0"/>
                        </a:spcAft>
                      </a:pPr>
                      <a:r>
                        <a:rPr lang="en-US" sz="1400" dirty="0">
                          <a:effectLst/>
                        </a:rPr>
                        <a:t>Wear </a:t>
                      </a:r>
                      <a:r>
                        <a:rPr lang="en-US" sz="1400" dirty="0" smtClean="0">
                          <a:effectLst/>
                        </a:rPr>
                        <a:t>- high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r>
              <a:tr h="739775">
                <a:tc>
                  <a:txBody>
                    <a:bodyPr/>
                    <a:lstStyle/>
                    <a:p>
                      <a:pPr marL="0" marR="0">
                        <a:spcBef>
                          <a:spcPts val="0"/>
                        </a:spcBef>
                        <a:spcAft>
                          <a:spcPts val="0"/>
                        </a:spcAft>
                      </a:pPr>
                      <a:r>
                        <a:rPr lang="en-US" sz="1400" dirty="0" err="1">
                          <a:effectLst/>
                        </a:rPr>
                        <a:t>Zoysiagrass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Rhizomes &amp;</a:t>
                      </a:r>
                    </a:p>
                    <a:p>
                      <a:pPr marL="0" marR="0">
                        <a:spcBef>
                          <a:spcPts val="0"/>
                        </a:spcBef>
                        <a:spcAft>
                          <a:spcPts val="0"/>
                        </a:spcAft>
                      </a:pPr>
                      <a:r>
                        <a:rPr lang="en-US" sz="1400" dirty="0" err="1">
                          <a:effectLst/>
                        </a:rPr>
                        <a:t>stolons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Fine, medium</a:t>
                      </a:r>
                    </a:p>
                    <a:p>
                      <a:pPr marL="0" marR="0">
                        <a:spcBef>
                          <a:spcPts val="0"/>
                        </a:spcBef>
                        <a:spcAft>
                          <a:spcPts val="0"/>
                        </a:spcAft>
                      </a:pP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Sun to moderate</a:t>
                      </a:r>
                    </a:p>
                    <a:p>
                      <a:pPr marL="0" marR="0">
                        <a:spcBef>
                          <a:spcPts val="0"/>
                        </a:spcBef>
                        <a:spcAft>
                          <a:spcPts val="0"/>
                        </a:spcAft>
                      </a:pPr>
                      <a:r>
                        <a:rPr lang="en-US" sz="1400" dirty="0" smtClean="0">
                          <a:effectLst/>
                        </a:rPr>
                        <a:t>Shade. Recovery</a:t>
                      </a:r>
                      <a:r>
                        <a:rPr lang="en-US" sz="1400" baseline="0" dirty="0" smtClean="0">
                          <a:effectLst/>
                        </a:rPr>
                        <a:t> is slow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Cold - good</a:t>
                      </a:r>
                    </a:p>
                    <a:p>
                      <a:pPr marL="0" marR="0">
                        <a:spcBef>
                          <a:spcPts val="0"/>
                        </a:spcBef>
                        <a:spcAft>
                          <a:spcPts val="0"/>
                        </a:spcAft>
                      </a:pPr>
                      <a:r>
                        <a:rPr lang="en-US" sz="1400" dirty="0">
                          <a:effectLst/>
                        </a:rPr>
                        <a:t>Heat/salt - </a:t>
                      </a:r>
                      <a:r>
                        <a:rPr lang="en-US" sz="1400" dirty="0" smtClean="0">
                          <a:effectLst/>
                        </a:rPr>
                        <a:t>high</a:t>
                      </a:r>
                      <a:endParaRPr lang="en-US" sz="1400" dirty="0">
                        <a:effectLst/>
                      </a:endParaRPr>
                    </a:p>
                    <a:p>
                      <a:pPr marL="0" marR="0">
                        <a:spcBef>
                          <a:spcPts val="0"/>
                        </a:spcBef>
                        <a:spcAft>
                          <a:spcPts val="0"/>
                        </a:spcAft>
                      </a:pPr>
                      <a:r>
                        <a:rPr lang="en-US" sz="1400" dirty="0">
                          <a:effectLst/>
                        </a:rPr>
                        <a:t>Drought - high</a:t>
                      </a:r>
                    </a:p>
                    <a:p>
                      <a:pPr marL="0" marR="0">
                        <a:spcBef>
                          <a:spcPts val="0"/>
                        </a:spcBef>
                        <a:spcAft>
                          <a:spcPts val="0"/>
                        </a:spcAft>
                      </a:pPr>
                      <a:r>
                        <a:rPr lang="en-US" sz="1400" dirty="0">
                          <a:effectLst/>
                        </a:rPr>
                        <a:t>Wear </a:t>
                      </a:r>
                      <a:r>
                        <a:rPr lang="en-US" sz="1400" dirty="0" smtClean="0">
                          <a:effectLst/>
                        </a:rPr>
                        <a:t>- high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896620">
                <a:tc>
                  <a:txBody>
                    <a:bodyPr/>
                    <a:lstStyle/>
                    <a:p>
                      <a:pPr marL="0" marR="0">
                        <a:spcBef>
                          <a:spcPts val="0"/>
                        </a:spcBef>
                        <a:spcAft>
                          <a:spcPts val="0"/>
                        </a:spcAft>
                      </a:pPr>
                      <a:r>
                        <a:rPr lang="en-US" sz="1400" dirty="0">
                          <a:effectLst/>
                        </a:rPr>
                        <a:t>Centipede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&amp;</a:t>
                      </a:r>
                    </a:p>
                    <a:p>
                      <a:pPr marL="0" marR="0">
                        <a:spcBef>
                          <a:spcPts val="0"/>
                        </a:spcBef>
                        <a:spcAft>
                          <a:spcPts val="0"/>
                        </a:spcAft>
                      </a:pPr>
                      <a:r>
                        <a:rPr lang="en-US" sz="1400" dirty="0" err="1">
                          <a:effectLst/>
                        </a:rPr>
                        <a:t>stolons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Medium</a:t>
                      </a:r>
                    </a:p>
                    <a:p>
                      <a:pPr marL="0" marR="0">
                        <a:spcBef>
                          <a:spcPts val="0"/>
                        </a:spcBef>
                        <a:spcAft>
                          <a:spcPts val="0"/>
                        </a:spcAft>
                      </a:pP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Sunny, tolerates low pH conditions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fair</a:t>
                      </a:r>
                    </a:p>
                    <a:p>
                      <a:pPr marL="0" marR="0">
                        <a:spcBef>
                          <a:spcPts val="0"/>
                        </a:spcBef>
                        <a:spcAft>
                          <a:spcPts val="0"/>
                        </a:spcAft>
                      </a:pPr>
                      <a:r>
                        <a:rPr lang="en-US" sz="1400" dirty="0" smtClean="0">
                          <a:effectLst/>
                        </a:rPr>
                        <a:t>Heat - good</a:t>
                      </a:r>
                      <a:endParaRPr lang="en-US" sz="1400" dirty="0">
                        <a:effectLst/>
                      </a:endParaRPr>
                    </a:p>
                    <a:p>
                      <a:pPr marL="0" marR="0">
                        <a:spcBef>
                          <a:spcPts val="0"/>
                        </a:spcBef>
                        <a:spcAft>
                          <a:spcPts val="0"/>
                        </a:spcAft>
                      </a:pPr>
                      <a:r>
                        <a:rPr lang="en-US" sz="1400" dirty="0">
                          <a:effectLst/>
                        </a:rPr>
                        <a:t>Salinity - poor</a:t>
                      </a:r>
                    </a:p>
                    <a:p>
                      <a:pPr marL="0" marR="0">
                        <a:spcBef>
                          <a:spcPts val="0"/>
                        </a:spcBef>
                        <a:spcAft>
                          <a:spcPts val="0"/>
                        </a:spcAft>
                      </a:pPr>
                      <a:r>
                        <a:rPr lang="en-US" sz="1400" dirty="0">
                          <a:effectLst/>
                        </a:rPr>
                        <a:t>Wear - </a:t>
                      </a:r>
                      <a:r>
                        <a:rPr lang="en-US" sz="1400" dirty="0" smtClean="0">
                          <a:effectLst/>
                        </a:rPr>
                        <a:t>poor/moderate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r>
              <a:tr h="1115695">
                <a:tc>
                  <a:txBody>
                    <a:bodyPr/>
                    <a:lstStyle/>
                    <a:p>
                      <a:pPr marL="0" marR="0">
                        <a:spcBef>
                          <a:spcPts val="0"/>
                        </a:spcBef>
                        <a:spcAft>
                          <a:spcPts val="0"/>
                        </a:spcAft>
                      </a:pPr>
                      <a:r>
                        <a:rPr lang="en-US" sz="1400" dirty="0">
                          <a:effectLst/>
                        </a:rPr>
                        <a:t>Tall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 </a:t>
                      </a:r>
                      <a:r>
                        <a:rPr lang="en-US" sz="1400" dirty="0" smtClean="0">
                          <a:effectLst/>
                        </a:rPr>
                        <a:t>and shade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a:t>
                      </a:r>
                      <a:r>
                        <a:rPr lang="en-US" sz="1400" dirty="0" smtClean="0">
                          <a:effectLst/>
                        </a:rPr>
                        <a:t>- high</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Wear -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moderate</a:t>
                      </a:r>
                    </a:p>
                    <a:p>
                      <a:pPr marL="0" marR="0">
                        <a:spcBef>
                          <a:spcPts val="0"/>
                        </a:spcBef>
                        <a:spcAft>
                          <a:spcPts val="0"/>
                        </a:spcAft>
                      </a:pPr>
                      <a:r>
                        <a:rPr lang="en-US" sz="1400" dirty="0" smtClean="0">
                          <a:effectLst/>
                        </a:rPr>
                        <a:t>Salinity -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115695">
                <a:tc>
                  <a:txBody>
                    <a:bodyPr/>
                    <a:lstStyle/>
                    <a:p>
                      <a:pPr marL="0" marR="0">
                        <a:spcBef>
                          <a:spcPts val="0"/>
                        </a:spcBef>
                        <a:spcAft>
                          <a:spcPts val="0"/>
                        </a:spcAft>
                      </a:pPr>
                      <a:r>
                        <a:rPr lang="en-US" sz="1400" dirty="0" smtClean="0">
                          <a:effectLst/>
                        </a:rPr>
                        <a:t>Fine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Bunch, </a:t>
                      </a:r>
                      <a:r>
                        <a:rPr lang="en-US" sz="1400" dirty="0" smtClean="0"/>
                        <a:t>some rhizomes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Medium 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Cool, dry, well drained, shade tolerant, well drained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Cold - </a:t>
                      </a:r>
                      <a:r>
                        <a:rPr lang="en-US" sz="1400" dirty="0" smtClean="0">
                          <a:effectLst/>
                        </a:rPr>
                        <a:t>high</a:t>
                      </a:r>
                      <a:endParaRPr lang="en-US" sz="1400" dirty="0">
                        <a:effectLst/>
                      </a:endParaRPr>
                    </a:p>
                    <a:p>
                      <a:pPr marL="0" marR="0">
                        <a:spcBef>
                          <a:spcPts val="0"/>
                        </a:spcBef>
                        <a:spcAft>
                          <a:spcPts val="0"/>
                        </a:spcAft>
                      </a:pPr>
                      <a:r>
                        <a:rPr lang="en-US" sz="1400" dirty="0">
                          <a:effectLst/>
                        </a:rPr>
                        <a:t>Heat/salt - low</a:t>
                      </a:r>
                    </a:p>
                    <a:p>
                      <a:pPr marL="0" marR="0">
                        <a:spcBef>
                          <a:spcPts val="0"/>
                        </a:spcBef>
                        <a:spcAft>
                          <a:spcPts val="0"/>
                        </a:spcAft>
                      </a:pPr>
                      <a:r>
                        <a:rPr lang="en-US" sz="1400" dirty="0">
                          <a:effectLst/>
                        </a:rPr>
                        <a:t>Drought - moderate</a:t>
                      </a:r>
                    </a:p>
                    <a:p>
                      <a:pPr marL="0" marR="0">
                        <a:spcBef>
                          <a:spcPts val="0"/>
                        </a:spcBef>
                        <a:spcAft>
                          <a:spcPts val="0"/>
                        </a:spcAft>
                      </a:pPr>
                      <a:r>
                        <a:rPr lang="en-US" sz="1400" dirty="0">
                          <a:effectLst/>
                        </a:rPr>
                        <a:t>Wear - moderate </a:t>
                      </a:r>
                      <a:endParaRPr lang="en-US" sz="1400" dirty="0" smtClean="0">
                        <a:effectLst/>
                      </a:endParaRPr>
                    </a:p>
                    <a:p>
                      <a:pPr marL="0" marR="0">
                        <a:spcBef>
                          <a:spcPts val="0"/>
                        </a:spcBef>
                        <a:spcAft>
                          <a:spcPts val="0"/>
                        </a:spcAft>
                      </a:pPr>
                      <a:r>
                        <a:rPr lang="en-US" sz="1400" dirty="0" smtClean="0">
                          <a:effectLst/>
                          <a:latin typeface="+mn-lt"/>
                          <a:ea typeface="Calibri" panose="020F0502020204030204" pitchFamily="34" charset="0"/>
                          <a:cs typeface="Times New Roman" panose="02020603050405020304" pitchFamily="18" charset="0"/>
                        </a:rPr>
                        <a:t>Shade - high</a:t>
                      </a:r>
                      <a:endParaRPr lang="en-US" sz="1400" dirty="0">
                        <a:effectLst/>
                        <a:latin typeface="+mn-lt"/>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tr>
            </a:tbl>
          </a:graphicData>
        </a:graphic>
      </p:graphicFrame>
      <p:sp>
        <p:nvSpPr>
          <p:cNvPr id="2" name="Title 1"/>
          <p:cNvSpPr>
            <a:spLocks noGrp="1"/>
          </p:cNvSpPr>
          <p:nvPr>
            <p:ph type="title"/>
          </p:nvPr>
        </p:nvSpPr>
        <p:spPr/>
        <p:txBody>
          <a:bodyPr>
            <a:normAutofit/>
          </a:bodyPr>
          <a:lstStyle/>
          <a:p>
            <a:r>
              <a:rPr lang="en-US" sz="3200" dirty="0" smtClean="0">
                <a:solidFill>
                  <a:schemeClr val="bg2">
                    <a:lumMod val="10000"/>
                  </a:schemeClr>
                </a:solidFill>
              </a:rPr>
              <a:t>Examples of Turfgrass Species – Southern</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13</a:t>
            </a:fld>
            <a:endParaRPr lang="en-US"/>
          </a:p>
        </p:txBody>
      </p:sp>
      <p:sp>
        <p:nvSpPr>
          <p:cNvPr id="6" name="Rectangle 5"/>
          <p:cNvSpPr/>
          <p:nvPr/>
        </p:nvSpPr>
        <p:spPr>
          <a:xfrm>
            <a:off x="533400" y="1191328"/>
            <a:ext cx="2606226" cy="406265"/>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extLst>
      <p:ext uri="{BB962C8B-B14F-4D97-AF65-F5344CB8AC3E}">
        <p14:creationId xmlns:p14="http://schemas.microsoft.com/office/powerpoint/2010/main" val="2163389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Managing Turf Weeds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226552" cy="4495800"/>
          </a:xfrm>
        </p:spPr>
        <p:txBody>
          <a:bodyPr>
            <a:noAutofit/>
          </a:bodyPr>
          <a:lstStyle/>
          <a:p>
            <a:r>
              <a:rPr lang="en-US" sz="2800" dirty="0" smtClean="0"/>
              <a:t>Keep turfgrass healthy to out-compete weeds</a:t>
            </a:r>
          </a:p>
          <a:p>
            <a:r>
              <a:rPr lang="en-US" sz="2800" dirty="0" smtClean="0"/>
              <a:t>Use certified seed for </a:t>
            </a:r>
            <a:r>
              <a:rPr lang="en-US" sz="2800" dirty="0" err="1" smtClean="0"/>
              <a:t>overseeding</a:t>
            </a:r>
            <a:r>
              <a:rPr lang="en-US" sz="2800" dirty="0" smtClean="0"/>
              <a:t>, the seed has fewer weed seeds than low-quality seed mixes</a:t>
            </a:r>
          </a:p>
          <a:p>
            <a:r>
              <a:rPr lang="en-US" sz="2800" dirty="0" smtClean="0"/>
              <a:t>Soil pH can be a huge factor in weed invasion and turf decline</a:t>
            </a:r>
          </a:p>
          <a:p>
            <a:r>
              <a:rPr lang="en-US" sz="2800" dirty="0" smtClean="0"/>
              <a:t>Avoid fertilizer applications when common annual weed seeds may be germinating</a:t>
            </a:r>
          </a:p>
          <a:p>
            <a:r>
              <a:rPr lang="en-US" sz="2800" dirty="0" smtClean="0"/>
              <a:t>Establish weed population thresholds by management zone</a:t>
            </a:r>
          </a:p>
          <a:p>
            <a:r>
              <a:rPr lang="en-US" sz="2800" dirty="0" smtClean="0"/>
              <a:t>Low visibility, low maintenance zones can tolerate more weeds</a:t>
            </a:r>
          </a:p>
          <a:p>
            <a:endParaRPr lang="en-US" sz="2800" dirty="0"/>
          </a:p>
        </p:txBody>
      </p:sp>
      <p:sp>
        <p:nvSpPr>
          <p:cNvPr id="5" name="Slide Number Placeholder 4"/>
          <p:cNvSpPr>
            <a:spLocks noGrp="1"/>
          </p:cNvSpPr>
          <p:nvPr>
            <p:ph type="sldNum" sz="quarter" idx="12"/>
          </p:nvPr>
        </p:nvSpPr>
        <p:spPr/>
        <p:txBody>
          <a:bodyPr>
            <a:normAutofit fontScale="85000" lnSpcReduction="20000"/>
          </a:bodyPr>
          <a:lstStyle/>
          <a:p>
            <a:fld id="{F6A8A91F-2E28-4260-8FF8-170600BD82D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Weed Monitoring: The Transect Method</a:t>
            </a:r>
            <a:br>
              <a:rPr lang="en-US" sz="3200" dirty="0" smtClean="0">
                <a:solidFill>
                  <a:schemeClr val="bg2">
                    <a:lumMod val="10000"/>
                  </a:schemeClr>
                </a:solidFill>
              </a:rPr>
            </a:b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600200"/>
            <a:ext cx="8610600" cy="4495800"/>
          </a:xfrm>
        </p:spPr>
        <p:txBody>
          <a:bodyPr>
            <a:noAutofit/>
          </a:bodyPr>
          <a:lstStyle/>
          <a:p>
            <a:pPr>
              <a:buFont typeface="Times New Roman" pitchFamily="18" charset="0"/>
              <a:buChar char="□"/>
            </a:pPr>
            <a:r>
              <a:rPr lang="en-US" sz="2600" dirty="0" smtClean="0"/>
              <a:t>Randomly choose a series of representative transects for sampling</a:t>
            </a:r>
          </a:p>
          <a:p>
            <a:pPr>
              <a:buFont typeface="Times New Roman" pitchFamily="18" charset="0"/>
              <a:buChar char="□"/>
            </a:pPr>
            <a:r>
              <a:rPr lang="en-US" sz="2600" dirty="0" smtClean="0"/>
              <a:t>Walk each transect, stop at 20 or more evenly spaced sampling units (steps or measures) and record the presence/absence of weeds in a 3x3 foot area in front</a:t>
            </a:r>
          </a:p>
          <a:p>
            <a:pPr>
              <a:buFont typeface="Times New Roman" pitchFamily="18" charset="0"/>
              <a:buChar char="□"/>
            </a:pPr>
            <a:r>
              <a:rPr lang="en-US" sz="2600" dirty="0" smtClean="0"/>
              <a:t>Estimate the percentage of area covered by weeds in each 3x3' sample and calculate the average over all 20 samples </a:t>
            </a:r>
          </a:p>
          <a:p>
            <a:pPr lvl="1">
              <a:buClr>
                <a:schemeClr val="accent2"/>
              </a:buClr>
              <a:buSzPct val="60000"/>
              <a:buFont typeface="Wingdings" pitchFamily="2" charset="2"/>
              <a:buChar char="Ø"/>
            </a:pPr>
            <a:endParaRPr lang="en-US" sz="2100" dirty="0" smtClean="0"/>
          </a:p>
          <a:p>
            <a:pPr>
              <a:buFont typeface="Times New Roman" pitchFamily="18" charset="0"/>
              <a:buChar char="□"/>
            </a:pPr>
            <a:endParaRPr lang="en-US" sz="2100" dirty="0" smtClean="0"/>
          </a:p>
          <a:p>
            <a:pPr>
              <a:buFont typeface="Times New Roman" pitchFamily="18" charset="0"/>
              <a:buChar char="□"/>
            </a:pPr>
            <a:endParaRPr lang="en-US" sz="2100" dirty="0" smtClean="0"/>
          </a:p>
          <a:p>
            <a:pPr>
              <a:buFont typeface="Times New Roman" pitchFamily="18" charset="0"/>
              <a:buChar char="□"/>
            </a:pPr>
            <a:r>
              <a:rPr lang="en-US" sz="2600" dirty="0" smtClean="0"/>
              <a:t>Monitor regularly, recognize trends and develop thresholds for action based on management zones</a:t>
            </a:r>
          </a:p>
          <a:p>
            <a:pPr>
              <a:buNone/>
            </a:pP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F6A8A91F-2E28-4260-8FF8-170600BD82DF}" type="slidenum">
              <a:rPr lang="en-US" smtClean="0"/>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46086501"/>
              </p:ext>
            </p:extLst>
          </p:nvPr>
        </p:nvGraphicFramePr>
        <p:xfrm>
          <a:off x="76200" y="4572000"/>
          <a:ext cx="8991600" cy="1285240"/>
        </p:xfrm>
        <a:graphic>
          <a:graphicData uri="http://schemas.openxmlformats.org/drawingml/2006/table">
            <a:tbl>
              <a:tblPr firstRow="1" bandRow="1">
                <a:tableStyleId>{5C22544A-7EE6-4342-B048-85BDC9FD1C3A}</a:tableStyleId>
              </a:tblPr>
              <a:tblGrid>
                <a:gridCol w="1573530"/>
                <a:gridCol w="2007870"/>
                <a:gridCol w="2825115"/>
                <a:gridCol w="2585085"/>
              </a:tblGrid>
              <a:tr h="370840">
                <a:tc>
                  <a:txBody>
                    <a:bodyPr/>
                    <a:lstStyle/>
                    <a:p>
                      <a:r>
                        <a:rPr lang="en-US" dirty="0" smtClean="0">
                          <a:solidFill>
                            <a:schemeClr val="bg2">
                              <a:lumMod val="10000"/>
                            </a:schemeClr>
                          </a:solidFill>
                        </a:rPr>
                        <a:t>Samples</a:t>
                      </a:r>
                      <a:endParaRPr lang="en-US" dirty="0">
                        <a:solidFill>
                          <a:schemeClr val="bg2">
                            <a:lumMod val="10000"/>
                          </a:schemeClr>
                        </a:solidFill>
                      </a:endParaRPr>
                    </a:p>
                  </a:txBody>
                  <a:tcPr>
                    <a:solidFill>
                      <a:schemeClr val="accent2">
                        <a:lumMod val="20000"/>
                        <a:lumOff val="80000"/>
                      </a:schemeClr>
                    </a:solidFill>
                  </a:tcPr>
                </a:tc>
                <a:tc>
                  <a:txBody>
                    <a:bodyPr/>
                    <a:lstStyle/>
                    <a:p>
                      <a:r>
                        <a:rPr lang="en-US" dirty="0" smtClean="0">
                          <a:solidFill>
                            <a:schemeClr val="bg2">
                              <a:lumMod val="10000"/>
                            </a:schemeClr>
                          </a:solidFill>
                        </a:rPr>
                        <a:t>Covered by weeds</a:t>
                      </a:r>
                      <a:endParaRPr lang="en-US" dirty="0">
                        <a:solidFill>
                          <a:schemeClr val="bg2">
                            <a:lumMod val="10000"/>
                          </a:schemeClr>
                        </a:solidFill>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r h="543560">
                <a:tc>
                  <a:txBody>
                    <a:bodyPr/>
                    <a:lstStyle/>
                    <a:p>
                      <a:r>
                        <a:rPr lang="en-US" dirty="0" smtClean="0"/>
                        <a:t>10 </a:t>
                      </a:r>
                      <a:endParaRPr lang="en-US" dirty="0"/>
                    </a:p>
                  </a:txBody>
                  <a:tcPr/>
                </a:tc>
                <a:tc>
                  <a:txBody>
                    <a:bodyPr/>
                    <a:lstStyle/>
                    <a:p>
                      <a:r>
                        <a:rPr lang="en-US" dirty="0" smtClean="0"/>
                        <a:t>40% </a:t>
                      </a:r>
                      <a:endParaRPr lang="en-US" dirty="0"/>
                    </a:p>
                  </a:txBody>
                  <a:tcPr/>
                </a:tc>
                <a:tc>
                  <a:txBody>
                    <a:bodyPr/>
                    <a:lstStyle/>
                    <a:p>
                      <a:r>
                        <a:rPr lang="en-US" sz="1800" dirty="0" smtClean="0"/>
                        <a:t>(10x40%) = 400% </a:t>
                      </a:r>
                      <a:endParaRPr lang="en-US" dirty="0"/>
                    </a:p>
                  </a:txBody>
                  <a:tcPr/>
                </a:tc>
                <a:tc rowSpan="2">
                  <a:txBody>
                    <a:bodyPr/>
                    <a:lstStyle/>
                    <a:p>
                      <a:r>
                        <a:rPr lang="en-US" dirty="0" smtClean="0"/>
                        <a:t>400% + 100% = 500%</a:t>
                      </a:r>
                    </a:p>
                    <a:p>
                      <a:r>
                        <a:rPr lang="en-US" dirty="0" smtClean="0"/>
                        <a:t> </a:t>
                      </a:r>
                    </a:p>
                    <a:p>
                      <a:r>
                        <a:rPr lang="en-US" dirty="0" smtClean="0"/>
                        <a:t>500%/20 sites</a:t>
                      </a:r>
                      <a:r>
                        <a:rPr lang="en-US" baseline="0" dirty="0" smtClean="0"/>
                        <a:t> = 25%</a:t>
                      </a:r>
                      <a:endParaRPr lang="en-US" dirty="0"/>
                    </a:p>
                  </a:txBody>
                  <a:tcPr/>
                </a:tc>
              </a:tr>
              <a:tr h="370840">
                <a:tc>
                  <a:txBody>
                    <a:bodyPr/>
                    <a:lstStyle/>
                    <a:p>
                      <a:r>
                        <a:rPr lang="en-US" dirty="0" smtClean="0"/>
                        <a:t>10 </a:t>
                      </a:r>
                      <a:endParaRPr lang="en-US" dirty="0"/>
                    </a:p>
                  </a:txBody>
                  <a:tcPr/>
                </a:tc>
                <a:tc>
                  <a:txBody>
                    <a:bodyPr/>
                    <a:lstStyle/>
                    <a:p>
                      <a:r>
                        <a:rPr lang="en-US" dirty="0" smtClean="0"/>
                        <a:t>10%</a:t>
                      </a:r>
                      <a:endParaRPr lang="en-US" dirty="0"/>
                    </a:p>
                  </a:txBody>
                  <a:tcPr/>
                </a:tc>
                <a:tc>
                  <a:txBody>
                    <a:bodyPr/>
                    <a:lstStyle/>
                    <a:p>
                      <a:r>
                        <a:rPr lang="en-US" sz="1800" dirty="0" smtClean="0"/>
                        <a:t>(10x10%) = 100%</a:t>
                      </a:r>
                      <a:endParaRPr lang="en-US" dirty="0"/>
                    </a:p>
                  </a:txBody>
                  <a:tcPr/>
                </a:tc>
                <a:tc v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Common Turfgrass Weeds: Northeast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16</a:t>
            </a:fld>
            <a:endParaRPr lang="en-US"/>
          </a:p>
        </p:txBody>
      </p:sp>
      <p:sp>
        <p:nvSpPr>
          <p:cNvPr id="4" name="Content Placeholder 3"/>
          <p:cNvSpPr>
            <a:spLocks noGrp="1"/>
          </p:cNvSpPr>
          <p:nvPr>
            <p:ph sz="quarter" idx="1"/>
          </p:nvPr>
        </p:nvSpPr>
        <p:spPr>
          <a:xfrm>
            <a:off x="612648" y="1524000"/>
            <a:ext cx="5483352" cy="5029200"/>
          </a:xfrm>
        </p:spPr>
        <p:txBody>
          <a:bodyPr>
            <a:noAutofit/>
          </a:bodyPr>
          <a:lstStyle/>
          <a:p>
            <a:pPr>
              <a:buNone/>
            </a:pPr>
            <a:r>
              <a:rPr lang="en-US" sz="2400" dirty="0" smtClean="0"/>
              <a:t>Weeds</a:t>
            </a:r>
          </a:p>
          <a:p>
            <a:pPr lvl="0"/>
            <a:r>
              <a:rPr lang="en-US" sz="2400" dirty="0" smtClean="0">
                <a:solidFill>
                  <a:prstClr val="black"/>
                </a:solidFill>
              </a:rPr>
              <a:t>Velvetleaf</a:t>
            </a:r>
          </a:p>
          <a:p>
            <a:r>
              <a:rPr lang="en-US" sz="2400" dirty="0" smtClean="0"/>
              <a:t>Common ragweed</a:t>
            </a:r>
          </a:p>
          <a:p>
            <a:r>
              <a:rPr lang="en-US" sz="2400" dirty="0" smtClean="0"/>
              <a:t>Common </a:t>
            </a:r>
            <a:r>
              <a:rPr lang="en-US" sz="2400" dirty="0" err="1" smtClean="0"/>
              <a:t>lambsquarters</a:t>
            </a:r>
            <a:endParaRPr lang="en-US" sz="2400" dirty="0" smtClean="0"/>
          </a:p>
          <a:p>
            <a:r>
              <a:rPr lang="en-US" sz="2400" dirty="0" smtClean="0"/>
              <a:t>Hairy </a:t>
            </a:r>
            <a:r>
              <a:rPr lang="en-US" sz="2400" dirty="0" err="1" smtClean="0"/>
              <a:t>galinsoga</a:t>
            </a:r>
            <a:endParaRPr lang="en-US" sz="2400" dirty="0" smtClean="0"/>
          </a:p>
          <a:p>
            <a:r>
              <a:rPr lang="en-US" sz="2400" dirty="0" smtClean="0"/>
              <a:t>Eastern black nightshade</a:t>
            </a:r>
          </a:p>
          <a:p>
            <a:r>
              <a:rPr lang="en-US" sz="2400" dirty="0" smtClean="0"/>
              <a:t>Common chickweed</a:t>
            </a:r>
          </a:p>
          <a:p>
            <a:r>
              <a:rPr lang="en-US" sz="2400" dirty="0" smtClean="0"/>
              <a:t>Giant foxtail</a:t>
            </a:r>
          </a:p>
          <a:p>
            <a:r>
              <a:rPr lang="en-US" sz="2400" dirty="0" smtClean="0"/>
              <a:t>Yellow foxtail</a:t>
            </a:r>
          </a:p>
          <a:p>
            <a:r>
              <a:rPr lang="en-US" sz="2400" dirty="0" smtClean="0"/>
              <a:t>Large crabgrass</a:t>
            </a:r>
          </a:p>
          <a:p>
            <a:r>
              <a:rPr lang="en-US" sz="2400" dirty="0" smtClean="0"/>
              <a:t>Yellow </a:t>
            </a:r>
            <a:r>
              <a:rPr lang="en-US" sz="2400" dirty="0" err="1" smtClean="0"/>
              <a:t>nutsedge</a:t>
            </a:r>
            <a:endParaRPr lang="en-US" sz="2400" dirty="0" smtClean="0"/>
          </a:p>
          <a:p>
            <a:endParaRPr lang="en-US" sz="2400" dirty="0" smtClean="0"/>
          </a:p>
          <a:p>
            <a:pPr>
              <a:buNone/>
            </a:pPr>
            <a:endParaRPr lang="en-US" sz="2400" dirty="0" smtClean="0"/>
          </a:p>
          <a:p>
            <a:pPr>
              <a:buNone/>
            </a:pPr>
            <a:endParaRPr lang="en-US" sz="2400" dirty="0" smtClean="0"/>
          </a:p>
          <a:p>
            <a:endParaRPr lang="en-US" sz="2400" dirty="0" smtClean="0"/>
          </a:p>
          <a:p>
            <a:endParaRPr lang="en-US" sz="2400" dirty="0"/>
          </a:p>
        </p:txBody>
      </p:sp>
      <p:pic>
        <p:nvPicPr>
          <p:cNvPr id="31746" name="Picture 2" descr="common chickweed, Stellaria pallida  (Caryophyllales: Caryophyllaceae) - 1391288"/>
          <p:cNvPicPr>
            <a:picLocks noChangeAspect="1" noChangeArrowheads="1"/>
          </p:cNvPicPr>
          <p:nvPr/>
        </p:nvPicPr>
        <p:blipFill>
          <a:blip r:embed="rId2" cstate="print"/>
          <a:srcRect/>
          <a:stretch>
            <a:fillRect/>
          </a:stretch>
        </p:blipFill>
        <p:spPr bwMode="auto">
          <a:xfrm>
            <a:off x="4191000" y="1828800"/>
            <a:ext cx="4681728" cy="3048000"/>
          </a:xfrm>
          <a:prstGeom prst="rect">
            <a:avLst/>
          </a:prstGeom>
          <a:noFill/>
        </p:spPr>
      </p:pic>
      <p:sp>
        <p:nvSpPr>
          <p:cNvPr id="6" name="TextBox 5"/>
          <p:cNvSpPr txBox="1"/>
          <p:nvPr/>
        </p:nvSpPr>
        <p:spPr>
          <a:xfrm>
            <a:off x="4191000" y="4876800"/>
            <a:ext cx="4724400" cy="1200329"/>
          </a:xfrm>
          <a:prstGeom prst="rect">
            <a:avLst/>
          </a:prstGeom>
          <a:noFill/>
        </p:spPr>
        <p:txBody>
          <a:bodyPr wrap="square" rtlCol="0">
            <a:spAutoFit/>
          </a:bodyPr>
          <a:lstStyle/>
          <a:p>
            <a:pPr algn="r"/>
            <a:r>
              <a:rPr lang="en-US" i="1" dirty="0" smtClean="0"/>
              <a:t>Common Chickweed</a:t>
            </a:r>
          </a:p>
          <a:p>
            <a:pPr algn="r"/>
            <a:r>
              <a:rPr lang="en-US" i="1" dirty="0" smtClean="0"/>
              <a:t>- John D. Byrd, Mississippi State University, bugwood.org </a:t>
            </a:r>
          </a:p>
          <a:p>
            <a:pPr algn="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Common Turfgrass Weeds: Midwest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17</a:t>
            </a:fld>
            <a:endParaRPr lang="en-US"/>
          </a:p>
        </p:txBody>
      </p:sp>
      <p:sp>
        <p:nvSpPr>
          <p:cNvPr id="4" name="Content Placeholder 3"/>
          <p:cNvSpPr>
            <a:spLocks noGrp="1"/>
          </p:cNvSpPr>
          <p:nvPr>
            <p:ph sz="quarter" idx="1"/>
          </p:nvPr>
        </p:nvSpPr>
        <p:spPr>
          <a:xfrm>
            <a:off x="685800" y="1600200"/>
            <a:ext cx="4419600" cy="4648200"/>
          </a:xfrm>
        </p:spPr>
        <p:txBody>
          <a:bodyPr>
            <a:noAutofit/>
          </a:bodyPr>
          <a:lstStyle/>
          <a:p>
            <a:pPr>
              <a:buNone/>
            </a:pPr>
            <a:r>
              <a:rPr lang="en-US" sz="2400" dirty="0" smtClean="0"/>
              <a:t>Weeds</a:t>
            </a:r>
          </a:p>
          <a:p>
            <a:r>
              <a:rPr lang="en-US" sz="2400" dirty="0" smtClean="0"/>
              <a:t>Bull thistle</a:t>
            </a:r>
          </a:p>
          <a:p>
            <a:r>
              <a:rPr lang="en-US" sz="2400" dirty="0" smtClean="0"/>
              <a:t>Canada thistle</a:t>
            </a:r>
          </a:p>
          <a:p>
            <a:r>
              <a:rPr lang="en-US" sz="2400" dirty="0" smtClean="0"/>
              <a:t>Carolina geranium</a:t>
            </a:r>
          </a:p>
          <a:p>
            <a:r>
              <a:rPr lang="en-US" sz="2400" dirty="0" smtClean="0"/>
              <a:t>Chicory</a:t>
            </a:r>
          </a:p>
          <a:p>
            <a:r>
              <a:rPr lang="en-US" sz="2400" dirty="0" smtClean="0"/>
              <a:t>Common </a:t>
            </a:r>
            <a:r>
              <a:rPr lang="en-US" sz="2400" dirty="0" err="1"/>
              <a:t>p</a:t>
            </a:r>
            <a:r>
              <a:rPr lang="en-US" sz="2400" dirty="0" err="1" smtClean="0"/>
              <a:t>urslane</a:t>
            </a:r>
            <a:endParaRPr lang="en-US" sz="2400" dirty="0" smtClean="0"/>
          </a:p>
          <a:p>
            <a:r>
              <a:rPr lang="en-US" sz="2400" dirty="0" smtClean="0"/>
              <a:t>Curly dock</a:t>
            </a:r>
          </a:p>
          <a:p>
            <a:r>
              <a:rPr lang="en-US" sz="2400" dirty="0" smtClean="0"/>
              <a:t>Large crabgrass</a:t>
            </a:r>
          </a:p>
          <a:p>
            <a:r>
              <a:rPr lang="en-US" sz="2400" dirty="0" err="1" smtClean="0"/>
              <a:t>Mouseear</a:t>
            </a:r>
            <a:r>
              <a:rPr lang="en-US" sz="2400" dirty="0" smtClean="0"/>
              <a:t> chickweed</a:t>
            </a:r>
          </a:p>
          <a:p>
            <a:r>
              <a:rPr lang="en-US" sz="2400" dirty="0" smtClean="0"/>
              <a:t>Common mallow</a:t>
            </a:r>
          </a:p>
          <a:p>
            <a:r>
              <a:rPr lang="en-US" sz="2400" dirty="0" smtClean="0"/>
              <a:t>Perennial </a:t>
            </a:r>
            <a:r>
              <a:rPr lang="en-US" sz="2400" dirty="0" err="1"/>
              <a:t>s</a:t>
            </a:r>
            <a:r>
              <a:rPr lang="en-US" sz="2400" dirty="0" err="1" smtClean="0"/>
              <a:t>owthistle</a:t>
            </a:r>
            <a:endParaRPr lang="en-US" sz="2400" dirty="0" smtClean="0"/>
          </a:p>
          <a:p>
            <a:endParaRPr lang="en-US" sz="2400" dirty="0" smtClean="0"/>
          </a:p>
          <a:p>
            <a:pPr>
              <a:buNone/>
            </a:pPr>
            <a:endParaRPr lang="en-US" sz="2400" dirty="0" smtClean="0"/>
          </a:p>
          <a:p>
            <a:pPr>
              <a:buNone/>
            </a:pPr>
            <a:r>
              <a:rPr lang="en-US" sz="2400" dirty="0" smtClean="0"/>
              <a:t>                          </a:t>
            </a:r>
          </a:p>
          <a:p>
            <a:endParaRPr lang="en-US" sz="2400" dirty="0"/>
          </a:p>
        </p:txBody>
      </p:sp>
      <p:pic>
        <p:nvPicPr>
          <p:cNvPr id="30722" name="Picture 2" descr="bull thistle gall fly (Urophora stylata ) on bull thistle (Cirsium vulgare ) - 5436162"/>
          <p:cNvPicPr>
            <a:picLocks noChangeAspect="1" noChangeArrowheads="1"/>
          </p:cNvPicPr>
          <p:nvPr/>
        </p:nvPicPr>
        <p:blipFill>
          <a:blip r:embed="rId2" cstate="print"/>
          <a:srcRect/>
          <a:stretch>
            <a:fillRect/>
          </a:stretch>
        </p:blipFill>
        <p:spPr bwMode="auto">
          <a:xfrm>
            <a:off x="4038600" y="1790700"/>
            <a:ext cx="3124200" cy="4686300"/>
          </a:xfrm>
          <a:prstGeom prst="rect">
            <a:avLst/>
          </a:prstGeom>
          <a:noFill/>
        </p:spPr>
      </p:pic>
      <p:sp>
        <p:nvSpPr>
          <p:cNvPr id="6" name="TextBox 5"/>
          <p:cNvSpPr txBox="1"/>
          <p:nvPr/>
        </p:nvSpPr>
        <p:spPr>
          <a:xfrm>
            <a:off x="7239000" y="3276600"/>
            <a:ext cx="1905000" cy="2031325"/>
          </a:xfrm>
          <a:prstGeom prst="rect">
            <a:avLst/>
          </a:prstGeom>
          <a:noFill/>
        </p:spPr>
        <p:txBody>
          <a:bodyPr wrap="square" rtlCol="0">
            <a:spAutoFit/>
          </a:bodyPr>
          <a:lstStyle/>
          <a:p>
            <a:r>
              <a:rPr lang="en-US" i="1" dirty="0" smtClean="0"/>
              <a:t>Bull thistle -</a:t>
            </a:r>
          </a:p>
          <a:p>
            <a:r>
              <a:rPr lang="en-US" i="1" dirty="0" smtClean="0"/>
              <a:t>Eric Coombs, Oregon Department of Agriculture, bugwood.org</a:t>
            </a:r>
          </a:p>
          <a:p>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Weeds: Pacific Northwest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18</a:t>
            </a:fld>
            <a:endParaRPr lang="en-US"/>
          </a:p>
        </p:txBody>
      </p:sp>
      <p:sp>
        <p:nvSpPr>
          <p:cNvPr id="4" name="Content Placeholder 3"/>
          <p:cNvSpPr>
            <a:spLocks noGrp="1"/>
          </p:cNvSpPr>
          <p:nvPr>
            <p:ph sz="quarter" idx="1"/>
          </p:nvPr>
        </p:nvSpPr>
        <p:spPr>
          <a:xfrm>
            <a:off x="612648" y="1600200"/>
            <a:ext cx="4721352" cy="4876800"/>
          </a:xfrm>
        </p:spPr>
        <p:txBody>
          <a:bodyPr>
            <a:normAutofit fontScale="85000" lnSpcReduction="20000"/>
          </a:bodyPr>
          <a:lstStyle/>
          <a:p>
            <a:pPr>
              <a:buNone/>
            </a:pPr>
            <a:r>
              <a:rPr lang="en-US" sz="3200" dirty="0" smtClean="0"/>
              <a:t>Weeds</a:t>
            </a:r>
          </a:p>
          <a:p>
            <a:r>
              <a:rPr lang="en-US" sz="3200" dirty="0" smtClean="0"/>
              <a:t>Annual bluegrass</a:t>
            </a:r>
          </a:p>
          <a:p>
            <a:r>
              <a:rPr lang="en-US" sz="3200" dirty="0" smtClean="0"/>
              <a:t>Buttercup</a:t>
            </a:r>
          </a:p>
          <a:p>
            <a:r>
              <a:rPr lang="en-US" sz="3200" dirty="0" smtClean="0"/>
              <a:t>Chickweed</a:t>
            </a:r>
          </a:p>
          <a:p>
            <a:r>
              <a:rPr lang="en-US" sz="3200" dirty="0" smtClean="0"/>
              <a:t>Clover</a:t>
            </a:r>
          </a:p>
          <a:p>
            <a:r>
              <a:rPr lang="en-US" sz="3200" dirty="0" smtClean="0"/>
              <a:t>Crabgrass</a:t>
            </a:r>
          </a:p>
          <a:p>
            <a:r>
              <a:rPr lang="en-US" sz="3200" dirty="0" smtClean="0"/>
              <a:t>White clover</a:t>
            </a:r>
          </a:p>
          <a:p>
            <a:r>
              <a:rPr lang="en-US" sz="3200" dirty="0" smtClean="0"/>
              <a:t>Moss</a:t>
            </a:r>
          </a:p>
          <a:p>
            <a:r>
              <a:rPr lang="en-US" sz="3200" dirty="0" smtClean="0"/>
              <a:t>Plantain</a:t>
            </a:r>
          </a:p>
          <a:p>
            <a:r>
              <a:rPr lang="en-US" sz="3200" dirty="0" smtClean="0"/>
              <a:t>Thistles </a:t>
            </a:r>
          </a:p>
          <a:p>
            <a:r>
              <a:rPr lang="en-US" sz="3200" dirty="0" smtClean="0"/>
              <a:t>Red sorrel</a:t>
            </a:r>
          </a:p>
          <a:p>
            <a:pPr>
              <a:buNone/>
            </a:pPr>
            <a:endParaRPr lang="en-US" sz="3200" dirty="0" smtClean="0"/>
          </a:p>
          <a:p>
            <a:pPr>
              <a:buNone/>
            </a:pPr>
            <a:endParaRPr lang="en-US" sz="3200" dirty="0" smtClean="0"/>
          </a:p>
          <a:p>
            <a:endParaRPr lang="en-US" sz="3200" dirty="0" smtClean="0"/>
          </a:p>
          <a:p>
            <a:endParaRPr lang="en-US" sz="3200" dirty="0"/>
          </a:p>
        </p:txBody>
      </p:sp>
      <p:sp>
        <p:nvSpPr>
          <p:cNvPr id="6" name="TextBox 5"/>
          <p:cNvSpPr txBox="1"/>
          <p:nvPr/>
        </p:nvSpPr>
        <p:spPr>
          <a:xfrm>
            <a:off x="3886200" y="5921514"/>
            <a:ext cx="4953000" cy="646331"/>
          </a:xfrm>
          <a:prstGeom prst="rect">
            <a:avLst/>
          </a:prstGeom>
          <a:noFill/>
        </p:spPr>
        <p:txBody>
          <a:bodyPr wrap="square" rtlCol="0">
            <a:spAutoFit/>
          </a:bodyPr>
          <a:lstStyle/>
          <a:p>
            <a:pPr algn="r"/>
            <a:r>
              <a:rPr lang="en-US" i="1" dirty="0" smtClean="0"/>
              <a:t>White clover</a:t>
            </a:r>
          </a:p>
          <a:p>
            <a:pPr algn="r"/>
            <a:r>
              <a:rPr lang="en-US" i="1" dirty="0" smtClean="0"/>
              <a:t>- Tim Miller, Washington State University</a:t>
            </a:r>
            <a:endParaRPr lang="en-US" i="1" dirty="0"/>
          </a:p>
        </p:txBody>
      </p:sp>
      <p:pic>
        <p:nvPicPr>
          <p:cNvPr id="8" name="Picture 7" descr="White clover heads (2).jpg"/>
          <p:cNvPicPr>
            <a:picLocks noChangeAspect="1"/>
          </p:cNvPicPr>
          <p:nvPr/>
        </p:nvPicPr>
        <p:blipFill>
          <a:blip r:embed="rId2" cstate="print"/>
          <a:stretch>
            <a:fillRect/>
          </a:stretch>
        </p:blipFill>
        <p:spPr>
          <a:xfrm>
            <a:off x="4038600" y="1676399"/>
            <a:ext cx="4724400" cy="420459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Weeds: South</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19</a:t>
            </a:fld>
            <a:endParaRPr lang="en-US"/>
          </a:p>
        </p:txBody>
      </p:sp>
      <p:sp>
        <p:nvSpPr>
          <p:cNvPr id="4" name="Content Placeholder 3"/>
          <p:cNvSpPr>
            <a:spLocks noGrp="1"/>
          </p:cNvSpPr>
          <p:nvPr>
            <p:ph sz="quarter" idx="1"/>
          </p:nvPr>
        </p:nvSpPr>
        <p:spPr>
          <a:xfrm>
            <a:off x="612648" y="1600200"/>
            <a:ext cx="4645152" cy="5715000"/>
          </a:xfrm>
        </p:spPr>
        <p:txBody>
          <a:bodyPr>
            <a:noAutofit/>
          </a:bodyPr>
          <a:lstStyle/>
          <a:p>
            <a:pPr>
              <a:buNone/>
            </a:pPr>
            <a:r>
              <a:rPr lang="en-US" sz="2800" dirty="0" smtClean="0"/>
              <a:t>Weeds</a:t>
            </a:r>
          </a:p>
          <a:p>
            <a:r>
              <a:rPr lang="en-US" sz="2800" dirty="0" err="1" smtClean="0"/>
              <a:t>Dallisgrass</a:t>
            </a:r>
            <a:endParaRPr lang="en-US" sz="2800" dirty="0" smtClean="0"/>
          </a:p>
          <a:p>
            <a:r>
              <a:rPr lang="en-US" sz="2800" dirty="0" err="1" smtClean="0"/>
              <a:t>Bahiagrass</a:t>
            </a:r>
            <a:endParaRPr lang="en-US" sz="2800" dirty="0" smtClean="0"/>
          </a:p>
          <a:p>
            <a:r>
              <a:rPr lang="en-US" sz="2800" dirty="0" smtClean="0"/>
              <a:t>Annual bluegrass</a:t>
            </a:r>
          </a:p>
          <a:p>
            <a:r>
              <a:rPr lang="en-US" sz="2800" dirty="0" smtClean="0"/>
              <a:t>Spurge</a:t>
            </a:r>
          </a:p>
          <a:p>
            <a:r>
              <a:rPr lang="en-US" sz="2800" dirty="0" smtClean="0"/>
              <a:t>Chickweed</a:t>
            </a:r>
          </a:p>
          <a:p>
            <a:r>
              <a:rPr lang="en-US" sz="2800" dirty="0" smtClean="0"/>
              <a:t>Crabgrass</a:t>
            </a:r>
          </a:p>
          <a:p>
            <a:r>
              <a:rPr lang="en-US" sz="2800" dirty="0" smtClean="0"/>
              <a:t>Dandelion</a:t>
            </a:r>
          </a:p>
          <a:p>
            <a:endParaRPr lang="en-US" sz="2800" dirty="0" smtClean="0"/>
          </a:p>
          <a:p>
            <a:pPr>
              <a:buNone/>
            </a:pPr>
            <a:endParaRPr lang="en-US" sz="2600" dirty="0" smtClean="0"/>
          </a:p>
          <a:p>
            <a:pPr>
              <a:buNone/>
            </a:pPr>
            <a:endParaRPr lang="en-US" sz="2600" dirty="0" smtClean="0"/>
          </a:p>
          <a:p>
            <a:endParaRPr lang="en-US" sz="2600" dirty="0"/>
          </a:p>
        </p:txBody>
      </p:sp>
      <p:pic>
        <p:nvPicPr>
          <p:cNvPr id="28674" name="Picture 2" descr="common chickweed, Stellaria pallida  (Caryophyllales: Caryophyllaceae) - 1555157"/>
          <p:cNvPicPr>
            <a:picLocks noChangeAspect="1" noChangeArrowheads="1"/>
          </p:cNvPicPr>
          <p:nvPr/>
        </p:nvPicPr>
        <p:blipFill>
          <a:blip r:embed="rId2" cstate="print"/>
          <a:srcRect/>
          <a:stretch>
            <a:fillRect/>
          </a:stretch>
        </p:blipFill>
        <p:spPr bwMode="auto">
          <a:xfrm>
            <a:off x="3962400" y="1828799"/>
            <a:ext cx="4676775" cy="3113905"/>
          </a:xfrm>
          <a:prstGeom prst="rect">
            <a:avLst/>
          </a:prstGeom>
          <a:noFill/>
        </p:spPr>
      </p:pic>
      <p:sp>
        <p:nvSpPr>
          <p:cNvPr id="6" name="TextBox 5"/>
          <p:cNvSpPr txBox="1"/>
          <p:nvPr/>
        </p:nvSpPr>
        <p:spPr>
          <a:xfrm>
            <a:off x="3962400" y="5029200"/>
            <a:ext cx="4648200" cy="1200329"/>
          </a:xfrm>
          <a:prstGeom prst="rect">
            <a:avLst/>
          </a:prstGeom>
          <a:noFill/>
        </p:spPr>
        <p:txBody>
          <a:bodyPr wrap="square" rtlCol="0">
            <a:spAutoFit/>
          </a:bodyPr>
          <a:lstStyle/>
          <a:p>
            <a:pPr algn="r"/>
            <a:r>
              <a:rPr lang="en-US" i="1" dirty="0" smtClean="0"/>
              <a:t>Common chickweed -</a:t>
            </a:r>
          </a:p>
          <a:p>
            <a:pPr algn="r"/>
            <a:r>
              <a:rPr lang="en-US" i="1" dirty="0" smtClean="0"/>
              <a:t>Ohio State Weed Lab Archive, The Ohio State University </a:t>
            </a:r>
          </a:p>
          <a:p>
            <a:pPr algn="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a:bodyPr>
          <a:lstStyle/>
          <a:p>
            <a:r>
              <a:rPr lang="en-US" sz="3200" dirty="0" smtClean="0">
                <a:solidFill>
                  <a:schemeClr val="bg2">
                    <a:lumMod val="10000"/>
                  </a:schemeClr>
                </a:solidFill>
              </a:rPr>
              <a:t>Learning Objectives</a:t>
            </a:r>
            <a:endParaRPr lang="en-US" sz="3200" dirty="0">
              <a:solidFill>
                <a:schemeClr val="bg2">
                  <a:lumMod val="10000"/>
                </a:schemeClr>
              </a:solidFill>
            </a:endParaRPr>
          </a:p>
        </p:txBody>
      </p:sp>
      <p:sp>
        <p:nvSpPr>
          <p:cNvPr id="3" name="Content Placeholder 2"/>
          <p:cNvSpPr>
            <a:spLocks noGrp="1"/>
          </p:cNvSpPr>
          <p:nvPr>
            <p:ph sz="quarter" idx="1"/>
          </p:nvPr>
        </p:nvSpPr>
        <p:spPr>
          <a:xfrm>
            <a:off x="685800" y="1752600"/>
            <a:ext cx="8229600" cy="4953000"/>
          </a:xfrm>
        </p:spPr>
        <p:txBody>
          <a:bodyPr>
            <a:noAutofit/>
          </a:bodyPr>
          <a:lstStyle/>
          <a:p>
            <a:pPr marL="514350" lvl="0" indent="-514350">
              <a:buFont typeface="+mj-lt"/>
              <a:buAutoNum type="arabicPeriod"/>
            </a:pPr>
            <a:r>
              <a:rPr lang="en-US" sz="3200" dirty="0" smtClean="0"/>
              <a:t>Identify plant species suited for site-specific environmental qualities, pest pressure and use</a:t>
            </a:r>
          </a:p>
          <a:p>
            <a:pPr marL="514350" indent="-514350">
              <a:buFont typeface="+mj-lt"/>
              <a:buAutoNum type="arabicPeriod"/>
            </a:pPr>
            <a:r>
              <a:rPr lang="en-US" sz="3200" dirty="0" smtClean="0"/>
              <a:t>Identify and describe how to manage common turfgrass weeds</a:t>
            </a:r>
          </a:p>
          <a:p>
            <a:pPr marL="514350" indent="-514350">
              <a:buFont typeface="+mj-lt"/>
              <a:buAutoNum type="arabicPeriod"/>
            </a:pPr>
            <a:r>
              <a:rPr lang="en-US" sz="3200" dirty="0" smtClean="0"/>
              <a:t>Identify and describe how to manage common turfgrass insect pests</a:t>
            </a:r>
          </a:p>
          <a:p>
            <a:pPr marL="514350" indent="-514350">
              <a:buFont typeface="+mj-lt"/>
              <a:buAutoNum type="arabicPeriod"/>
            </a:pPr>
            <a:r>
              <a:rPr lang="en-US" sz="3200" dirty="0" smtClean="0"/>
              <a:t>Identify and describe how to manage common turfgrass vertebrate pests</a:t>
            </a:r>
          </a:p>
          <a:p>
            <a:pPr marL="834390" lvl="1" indent="-514350">
              <a:buClr>
                <a:schemeClr val="accent2"/>
              </a:buClr>
              <a:buSzPct val="60000"/>
              <a:buNone/>
            </a:pPr>
            <a:endParaRPr lang="en-US" sz="3200" dirty="0" smtClean="0"/>
          </a:p>
        </p:txBody>
      </p:sp>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20</a:t>
            </a:fld>
            <a:endParaRPr lang="en-US"/>
          </a:p>
        </p:txBody>
      </p:sp>
      <p:sp>
        <p:nvSpPr>
          <p:cNvPr id="4" name="Content Placeholder 3"/>
          <p:cNvSpPr>
            <a:spLocks noGrp="1"/>
          </p:cNvSpPr>
          <p:nvPr>
            <p:ph sz="quarter" idx="1"/>
          </p:nvPr>
        </p:nvSpPr>
        <p:spPr>
          <a:xfrm>
            <a:off x="612648" y="1600200"/>
            <a:ext cx="8302752" cy="4876800"/>
          </a:xfrm>
        </p:spPr>
        <p:txBody>
          <a:bodyPr>
            <a:noAutofit/>
          </a:bodyPr>
          <a:lstStyle/>
          <a:p>
            <a:pPr>
              <a:buNone/>
            </a:pPr>
            <a:r>
              <a:rPr lang="en-US" sz="2800" dirty="0" smtClean="0"/>
              <a:t>Annual Weed Species</a:t>
            </a:r>
          </a:p>
          <a:p>
            <a:r>
              <a:rPr lang="en-US" sz="2800" dirty="0"/>
              <a:t>S</a:t>
            </a:r>
            <a:r>
              <a:rPr lang="en-US" sz="2800" dirty="0" smtClean="0"/>
              <a:t>ummer annual weeds germinate in spring, grow to maturity during summer and die by fall or winter</a:t>
            </a:r>
            <a:br>
              <a:rPr lang="en-US" sz="2800" dirty="0" smtClean="0"/>
            </a:br>
            <a:r>
              <a:rPr lang="en-US" sz="2800" dirty="0" smtClean="0"/>
              <a:t>If </a:t>
            </a:r>
            <a:r>
              <a:rPr lang="en-US" sz="2800" dirty="0"/>
              <a:t>herbicides are needed to control summer annuals, apply </a:t>
            </a:r>
            <a:r>
              <a:rPr lang="en-US" sz="2800" dirty="0" smtClean="0"/>
              <a:t>pre-emergent herbicides </a:t>
            </a:r>
            <a:r>
              <a:rPr lang="en-US" sz="2800" dirty="0"/>
              <a:t>in the spring to prevent </a:t>
            </a:r>
            <a:r>
              <a:rPr lang="en-US" sz="2800" dirty="0" smtClean="0"/>
              <a:t>germination</a:t>
            </a:r>
          </a:p>
          <a:p>
            <a:r>
              <a:rPr lang="en-US" sz="2800" dirty="0" smtClean="0"/>
              <a:t>Winter annual weeds germinate in the fall and winter, grow actively in spring and die by summer</a:t>
            </a:r>
            <a:br>
              <a:rPr lang="en-US" sz="2800" dirty="0" smtClean="0"/>
            </a:br>
            <a:r>
              <a:rPr lang="en-US" sz="2800" dirty="0" smtClean="0"/>
              <a:t>If herbicides are needed to control winter annuals, apply pre-emergent herbicides in the early fall to prevent germination</a:t>
            </a:r>
          </a:p>
          <a:p>
            <a:endParaRPr lang="en-US" sz="2800" dirty="0" smtClean="0"/>
          </a:p>
          <a:p>
            <a:pPr>
              <a:buNone/>
            </a:pPr>
            <a:endParaRPr lang="en-US" sz="2800" dirty="0" smtClean="0"/>
          </a:p>
          <a:p>
            <a:endParaRPr lang="en-US" sz="2800" dirty="0"/>
          </a:p>
        </p:txBody>
      </p:sp>
      <p:sp>
        <p:nvSpPr>
          <p:cNvPr id="5" name="Title 1"/>
          <p:cNvSpPr txBox="1">
            <a:spLocks/>
          </p:cNvSpPr>
          <p:nvPr/>
        </p:nvSpPr>
        <p:spPr>
          <a:xfrm>
            <a:off x="609600" y="228600"/>
            <a:ext cx="8150352"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Identify, Monitor, </a:t>
            </a:r>
            <a:r>
              <a:rPr lang="en-US" sz="3200" dirty="0" smtClean="0">
                <a:solidFill>
                  <a:schemeClr val="bg2">
                    <a:lumMod val="10000"/>
                  </a:schemeClr>
                </a:solidFill>
                <a:latin typeface="+mj-lt"/>
                <a:ea typeface="+mj-ea"/>
                <a:cs typeface="+mj-cs"/>
              </a:rPr>
              <a:t>Manage</a:t>
            </a: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 Turfgrass Weeds</a:t>
            </a:r>
            <a:endParaRPr kumimoji="0" lang="en-US" sz="3200" b="0" i="0" u="none" strike="noStrike" kern="1200" cap="none" spc="0" normalizeH="0" baseline="0" noProof="0" dirty="0">
              <a:ln>
                <a:noFill/>
              </a:ln>
              <a:solidFill>
                <a:schemeClr val="bg2">
                  <a:lumMod val="1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21</a:t>
            </a:fld>
            <a:endParaRPr lang="en-US"/>
          </a:p>
        </p:txBody>
      </p:sp>
      <p:sp>
        <p:nvSpPr>
          <p:cNvPr id="4" name="Content Placeholder 3"/>
          <p:cNvSpPr>
            <a:spLocks noGrp="1"/>
          </p:cNvSpPr>
          <p:nvPr>
            <p:ph sz="quarter" idx="1"/>
          </p:nvPr>
        </p:nvSpPr>
        <p:spPr/>
        <p:txBody>
          <a:bodyPr>
            <a:noAutofit/>
          </a:bodyPr>
          <a:lstStyle/>
          <a:p>
            <a:r>
              <a:rPr lang="en-US" sz="3000" dirty="0" smtClean="0"/>
              <a:t>Biennial weeds: Grow during the spring, summer and fall of their first year, survive the following winter, and then produce seed in the second growing season</a:t>
            </a:r>
          </a:p>
          <a:p>
            <a:r>
              <a:rPr lang="en-US" sz="3000" dirty="0" smtClean="0"/>
              <a:t>Perennial weeds: Live more than two years and spread by seeds and vegetative means such as bulbs, rhizomes, tubers or </a:t>
            </a:r>
            <a:r>
              <a:rPr lang="en-US" sz="3000" dirty="0" err="1" smtClean="0"/>
              <a:t>nutlets</a:t>
            </a:r>
            <a:endParaRPr lang="en-US" sz="3000" dirty="0" smtClean="0"/>
          </a:p>
          <a:p>
            <a:r>
              <a:rPr lang="en-US" sz="3000" dirty="0" smtClean="0"/>
              <a:t>If herbicides are needed for perennial or biennial weeds, use fall applications of selective broadleaf herbicides</a:t>
            </a:r>
          </a:p>
          <a:p>
            <a:endParaRPr lang="en-US" sz="3000" dirty="0"/>
          </a:p>
        </p:txBody>
      </p:sp>
      <p:sp>
        <p:nvSpPr>
          <p:cNvPr id="6" name="Title 1"/>
          <p:cNvSpPr txBox="1">
            <a:spLocks/>
          </p:cNvSpPr>
          <p:nvPr/>
        </p:nvSpPr>
        <p:spPr>
          <a:xfrm>
            <a:off x="609600" y="228600"/>
            <a:ext cx="8150352"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Identify, Monitor, </a:t>
            </a:r>
            <a:r>
              <a:rPr lang="en-US" sz="3200" dirty="0" smtClean="0">
                <a:solidFill>
                  <a:schemeClr val="bg2">
                    <a:lumMod val="10000"/>
                  </a:schemeClr>
                </a:solidFill>
                <a:latin typeface="+mj-lt"/>
                <a:ea typeface="+mj-ea"/>
                <a:cs typeface="+mj-cs"/>
              </a:rPr>
              <a:t>Manage</a:t>
            </a: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 Turfgrass Weeds</a:t>
            </a:r>
            <a:endParaRPr kumimoji="0" lang="en-US" sz="3200" b="0" i="0" u="none" strike="noStrike" kern="1200" cap="none" spc="0" normalizeH="0" baseline="0" noProof="0" dirty="0">
              <a:ln>
                <a:noFill/>
              </a:ln>
              <a:solidFill>
                <a:schemeClr val="bg2">
                  <a:lumMod val="1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Site Selection and Preparation</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F3D55F95-77C5-45E4-8F97-D13DE6B4A573}" type="slidenum">
              <a:rPr lang="en-US" smtClean="0"/>
              <a:pPr/>
              <a:t>22</a:t>
            </a:fld>
            <a:endParaRPr lang="en-US"/>
          </a:p>
        </p:txBody>
      </p:sp>
      <p:sp>
        <p:nvSpPr>
          <p:cNvPr id="9" name="Content Placeholder 8"/>
          <p:cNvSpPr>
            <a:spLocks noGrp="1"/>
          </p:cNvSpPr>
          <p:nvPr>
            <p:ph sz="quarter" idx="1"/>
          </p:nvPr>
        </p:nvSpPr>
        <p:spPr>
          <a:xfrm>
            <a:off x="457200" y="1524000"/>
            <a:ext cx="8458200" cy="4648200"/>
          </a:xfrm>
        </p:spPr>
        <p:txBody>
          <a:bodyPr>
            <a:noAutofit/>
          </a:bodyPr>
          <a:lstStyle/>
          <a:p>
            <a:pPr lvl="1">
              <a:buClr>
                <a:schemeClr val="accent2"/>
              </a:buClr>
              <a:buSzPct val="60000"/>
              <a:buFont typeface="Wingdings" pitchFamily="2" charset="2"/>
              <a:buChar char="Ø"/>
            </a:pPr>
            <a:r>
              <a:rPr lang="en-US" sz="3000" dirty="0" smtClean="0"/>
              <a:t>It is especially important to get difficult perennial weeds under control before planting, trying to grow turfgrasses on poor sites may take additional work</a:t>
            </a:r>
          </a:p>
          <a:p>
            <a:pPr lvl="1">
              <a:buClr>
                <a:schemeClr val="accent2"/>
              </a:buClr>
              <a:buSzPct val="60000"/>
              <a:buFont typeface="Wingdings" pitchFamily="2" charset="2"/>
              <a:buChar char="Ø"/>
            </a:pPr>
            <a:r>
              <a:rPr lang="en-US" sz="3000" dirty="0" smtClean="0"/>
              <a:t>Irrigate the site before planting to allow weed seeds on site to germinate before grass seed is planted</a:t>
            </a:r>
          </a:p>
          <a:p>
            <a:pPr lvl="1">
              <a:buClr>
                <a:schemeClr val="accent2"/>
              </a:buClr>
              <a:buSzPct val="60000"/>
              <a:buFont typeface="Wingdings" pitchFamily="2" charset="2"/>
              <a:buChar char="Ø"/>
            </a:pPr>
            <a:r>
              <a:rPr lang="en-US" sz="3000" dirty="0" smtClean="0"/>
              <a:t>Sites with limited water, less than four to six hours of direct sunlight, and/or minimal nutrients may be poor sites for growing turfgrass, but many weed species can survive in these conditions</a:t>
            </a:r>
          </a:p>
          <a:p>
            <a:pPr lvl="1">
              <a:buClr>
                <a:schemeClr val="accent2"/>
              </a:buClr>
              <a:buSzPct val="60000"/>
              <a:buFont typeface="Wingdings" pitchFamily="2" charset="2"/>
              <a:buChar char="Ø"/>
            </a:pPr>
            <a:endParaRPr lang="en-US" sz="3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Identifying and Monitoring Turfgrass Insects</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23</a:t>
            </a:fld>
            <a:endParaRPr lang="en-US"/>
          </a:p>
        </p:txBody>
      </p:sp>
      <p:sp>
        <p:nvSpPr>
          <p:cNvPr id="4" name="Content Placeholder 3"/>
          <p:cNvSpPr>
            <a:spLocks noGrp="1"/>
          </p:cNvSpPr>
          <p:nvPr>
            <p:ph sz="quarter" idx="1"/>
          </p:nvPr>
        </p:nvSpPr>
        <p:spPr>
          <a:xfrm>
            <a:off x="612648" y="1600200"/>
            <a:ext cx="4721352" cy="4495800"/>
          </a:xfrm>
        </p:spPr>
        <p:txBody>
          <a:bodyPr>
            <a:normAutofit/>
          </a:bodyPr>
          <a:lstStyle/>
          <a:p>
            <a:r>
              <a:rPr lang="en-US" sz="3200" dirty="0" smtClean="0"/>
              <a:t>Insect pests can vary by region and are important indicators of turfgrass health</a:t>
            </a:r>
          </a:p>
          <a:p>
            <a:r>
              <a:rPr lang="en-US" sz="3200" dirty="0"/>
              <a:t>M</a:t>
            </a:r>
            <a:r>
              <a:rPr lang="en-US" sz="3200" dirty="0" smtClean="0"/>
              <a:t>onitor and record data on pests that may need to be managed in your region and at your site</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752600"/>
            <a:ext cx="3276600" cy="374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38800" y="5638800"/>
            <a:ext cx="3276600" cy="923330"/>
          </a:xfrm>
          <a:prstGeom prst="rect">
            <a:avLst/>
          </a:prstGeom>
          <a:noFill/>
        </p:spPr>
        <p:txBody>
          <a:bodyPr wrap="square" rtlCol="0">
            <a:spAutoFit/>
          </a:bodyPr>
          <a:lstStyle/>
          <a:p>
            <a:pPr algn="r"/>
            <a:r>
              <a:rPr lang="en-US" i="1" dirty="0"/>
              <a:t>Masked chafers (white grubs</a:t>
            </a:r>
            <a:r>
              <a:rPr lang="en-US" i="1" dirty="0" smtClean="0"/>
              <a:t>)</a:t>
            </a:r>
          </a:p>
          <a:p>
            <a:pPr algn="r"/>
            <a:r>
              <a:rPr lang="en-US" i="1" dirty="0" smtClean="0"/>
              <a:t>- University of California IPM</a:t>
            </a:r>
            <a:r>
              <a:rPr lang="en-US" i="1" dirty="0"/>
              <a:t>, http://</a:t>
            </a:r>
            <a:r>
              <a:rPr lang="en-US" i="1" dirty="0" smtClean="0"/>
              <a:t>www.ipm.ucdavis.edu</a:t>
            </a:r>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Common Turfgrass Pests: Northeast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24</a:t>
            </a:fld>
            <a:endParaRPr lang="en-US"/>
          </a:p>
        </p:txBody>
      </p:sp>
      <p:sp>
        <p:nvSpPr>
          <p:cNvPr id="4" name="Content Placeholder 3"/>
          <p:cNvSpPr>
            <a:spLocks noGrp="1"/>
          </p:cNvSpPr>
          <p:nvPr>
            <p:ph sz="quarter" idx="1"/>
          </p:nvPr>
        </p:nvSpPr>
        <p:spPr>
          <a:xfrm>
            <a:off x="612648" y="1524000"/>
            <a:ext cx="5483352" cy="4495800"/>
          </a:xfrm>
        </p:spPr>
        <p:txBody>
          <a:bodyPr>
            <a:noAutofit/>
          </a:bodyPr>
          <a:lstStyle/>
          <a:p>
            <a:pPr>
              <a:buNone/>
            </a:pPr>
            <a:r>
              <a:rPr lang="en-US" sz="3200" dirty="0" smtClean="0"/>
              <a:t>Insects</a:t>
            </a:r>
          </a:p>
          <a:p>
            <a:r>
              <a:rPr lang="en-US" sz="3200" dirty="0" smtClean="0"/>
              <a:t>Beetle grubs</a:t>
            </a:r>
          </a:p>
          <a:p>
            <a:r>
              <a:rPr lang="en-US" sz="3200" dirty="0" smtClean="0"/>
              <a:t>Sod webworms</a:t>
            </a:r>
          </a:p>
          <a:p>
            <a:r>
              <a:rPr lang="en-US" sz="3200" dirty="0" smtClean="0"/>
              <a:t>Chinch bugs</a:t>
            </a:r>
          </a:p>
          <a:p>
            <a:r>
              <a:rPr lang="en-US" sz="3200" dirty="0" smtClean="0"/>
              <a:t>Billbugs</a:t>
            </a:r>
          </a:p>
          <a:p>
            <a:r>
              <a:rPr lang="en-US" sz="3200" dirty="0" smtClean="0"/>
              <a:t>Cutworms</a:t>
            </a:r>
          </a:p>
          <a:p>
            <a:pPr>
              <a:buNone/>
            </a:pPr>
            <a:endParaRPr lang="en-US" sz="3200" dirty="0" smtClean="0"/>
          </a:p>
          <a:p>
            <a:pPr>
              <a:buNone/>
            </a:pPr>
            <a:endParaRPr lang="en-US" sz="3200" dirty="0" smtClean="0"/>
          </a:p>
          <a:p>
            <a:endParaRPr lang="en-US" sz="3200" dirty="0" smtClean="0"/>
          </a:p>
          <a:p>
            <a:endParaRPr lang="en-US" sz="3200" dirty="0"/>
          </a:p>
        </p:txBody>
      </p:sp>
      <p:pic>
        <p:nvPicPr>
          <p:cNvPr id="17412" name="Picture 4" descr="army cutworm, Euxoa auxiliaris  (Lepidoptera: Noctuidae) - 5364176"/>
          <p:cNvPicPr>
            <a:picLocks noChangeAspect="1" noChangeArrowheads="1"/>
          </p:cNvPicPr>
          <p:nvPr/>
        </p:nvPicPr>
        <p:blipFill>
          <a:blip r:embed="rId2" cstate="print"/>
          <a:srcRect/>
          <a:stretch>
            <a:fillRect/>
          </a:stretch>
        </p:blipFill>
        <p:spPr bwMode="auto">
          <a:xfrm>
            <a:off x="3697366" y="1905000"/>
            <a:ext cx="4979910" cy="3276600"/>
          </a:xfrm>
          <a:prstGeom prst="rect">
            <a:avLst/>
          </a:prstGeom>
          <a:noFill/>
        </p:spPr>
      </p:pic>
      <p:sp>
        <p:nvSpPr>
          <p:cNvPr id="11" name="TextBox 10"/>
          <p:cNvSpPr txBox="1"/>
          <p:nvPr/>
        </p:nvSpPr>
        <p:spPr>
          <a:xfrm>
            <a:off x="3648076" y="5404247"/>
            <a:ext cx="5029200" cy="1231106"/>
          </a:xfrm>
          <a:prstGeom prst="rect">
            <a:avLst/>
          </a:prstGeom>
          <a:noFill/>
        </p:spPr>
        <p:txBody>
          <a:bodyPr wrap="square" rtlCol="0">
            <a:spAutoFit/>
          </a:bodyPr>
          <a:lstStyle/>
          <a:p>
            <a:pPr algn="r"/>
            <a:r>
              <a:rPr lang="en-US" i="1" dirty="0" smtClean="0"/>
              <a:t>Army cutworm</a:t>
            </a:r>
          </a:p>
          <a:p>
            <a:pPr algn="r"/>
            <a:r>
              <a:rPr lang="en-US" i="1" dirty="0" smtClean="0"/>
              <a:t> - Frank Peairs, Colorado State University, Bugwood.org </a:t>
            </a:r>
          </a:p>
          <a:p>
            <a:pPr algn="r"/>
            <a:endParaRPr lang="en-US"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990600"/>
          </a:xfrm>
        </p:spPr>
        <p:txBody>
          <a:bodyPr>
            <a:noAutofit/>
          </a:bodyPr>
          <a:lstStyle/>
          <a:p>
            <a:r>
              <a:rPr lang="en-US" sz="3200" dirty="0" smtClean="0">
                <a:solidFill>
                  <a:schemeClr val="bg2">
                    <a:lumMod val="10000"/>
                  </a:schemeClr>
                </a:solidFill>
              </a:rPr>
              <a:t>Common Turfgrass Pests: Intermountain 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25</a:t>
            </a:fld>
            <a:endParaRPr lang="en-US"/>
          </a:p>
        </p:txBody>
      </p:sp>
      <p:sp>
        <p:nvSpPr>
          <p:cNvPr id="4" name="Content Placeholder 3"/>
          <p:cNvSpPr>
            <a:spLocks noGrp="1"/>
          </p:cNvSpPr>
          <p:nvPr>
            <p:ph sz="quarter" idx="1"/>
          </p:nvPr>
        </p:nvSpPr>
        <p:spPr>
          <a:xfrm>
            <a:off x="612648" y="1600200"/>
            <a:ext cx="4264152" cy="4495800"/>
          </a:xfrm>
        </p:spPr>
        <p:txBody>
          <a:bodyPr>
            <a:normAutofit/>
          </a:bodyPr>
          <a:lstStyle/>
          <a:p>
            <a:pPr>
              <a:buNone/>
            </a:pPr>
            <a:r>
              <a:rPr lang="en-US" sz="3200" dirty="0" smtClean="0"/>
              <a:t>Insects</a:t>
            </a:r>
          </a:p>
          <a:p>
            <a:r>
              <a:rPr lang="en-US" sz="3200" dirty="0" smtClean="0"/>
              <a:t>Billbugs</a:t>
            </a:r>
          </a:p>
          <a:p>
            <a:r>
              <a:rPr lang="en-US" sz="3200" dirty="0" smtClean="0"/>
              <a:t>Chinch bug </a:t>
            </a:r>
          </a:p>
          <a:p>
            <a:r>
              <a:rPr lang="en-US" sz="3200" dirty="0" smtClean="0"/>
              <a:t>Banks grass mite</a:t>
            </a:r>
          </a:p>
          <a:p>
            <a:r>
              <a:rPr lang="en-US" sz="3200" dirty="0" smtClean="0"/>
              <a:t>Leafhoppers</a:t>
            </a:r>
          </a:p>
          <a:p>
            <a:endParaRPr lang="en-US" sz="3200" dirty="0" smtClean="0"/>
          </a:p>
          <a:p>
            <a:pPr>
              <a:buNone/>
            </a:pPr>
            <a:endParaRPr lang="en-US" sz="3200" dirty="0" smtClean="0"/>
          </a:p>
          <a:p>
            <a:endParaRPr lang="en-US" sz="3200" dirty="0"/>
          </a:p>
        </p:txBody>
      </p:sp>
      <p:pic>
        <p:nvPicPr>
          <p:cNvPr id="16386" name="Picture 2" descr="beet leafhopper, Neoaliturus tenellus  (Hemiptera: Cicadellidae) - 0746029"/>
          <p:cNvPicPr>
            <a:picLocks noChangeAspect="1" noChangeArrowheads="1"/>
          </p:cNvPicPr>
          <p:nvPr/>
        </p:nvPicPr>
        <p:blipFill>
          <a:blip r:embed="rId2" cstate="print"/>
          <a:srcRect/>
          <a:stretch>
            <a:fillRect/>
          </a:stretch>
        </p:blipFill>
        <p:spPr bwMode="auto">
          <a:xfrm>
            <a:off x="4152900" y="1752600"/>
            <a:ext cx="4686300" cy="3124200"/>
          </a:xfrm>
          <a:prstGeom prst="rect">
            <a:avLst/>
          </a:prstGeom>
          <a:noFill/>
        </p:spPr>
      </p:pic>
      <p:sp>
        <p:nvSpPr>
          <p:cNvPr id="9" name="TextBox 8"/>
          <p:cNvSpPr txBox="1"/>
          <p:nvPr/>
        </p:nvSpPr>
        <p:spPr>
          <a:xfrm>
            <a:off x="4191000" y="4953000"/>
            <a:ext cx="4648200" cy="923330"/>
          </a:xfrm>
          <a:prstGeom prst="rect">
            <a:avLst/>
          </a:prstGeom>
          <a:noFill/>
        </p:spPr>
        <p:txBody>
          <a:bodyPr wrap="square" rtlCol="0">
            <a:spAutoFit/>
          </a:bodyPr>
          <a:lstStyle/>
          <a:p>
            <a:pPr algn="r"/>
            <a:r>
              <a:rPr lang="en-US" i="1" dirty="0" smtClean="0"/>
              <a:t>Beet leafhopper - </a:t>
            </a:r>
          </a:p>
          <a:p>
            <a:pPr algn="r"/>
            <a:r>
              <a:rPr lang="en-US" i="1" dirty="0" smtClean="0"/>
              <a:t>G. Oldfield,  USDA, Bugwood.org </a:t>
            </a:r>
          </a:p>
          <a:p>
            <a:pPr algn="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Common Turfgrass Pests: Midwest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26</a:t>
            </a:fld>
            <a:endParaRPr lang="en-US"/>
          </a:p>
        </p:txBody>
      </p:sp>
      <p:sp>
        <p:nvSpPr>
          <p:cNvPr id="4" name="Content Placeholder 3"/>
          <p:cNvSpPr>
            <a:spLocks noGrp="1"/>
          </p:cNvSpPr>
          <p:nvPr>
            <p:ph sz="quarter" idx="1"/>
          </p:nvPr>
        </p:nvSpPr>
        <p:spPr>
          <a:xfrm>
            <a:off x="685800" y="1600200"/>
            <a:ext cx="4419600" cy="4648200"/>
          </a:xfrm>
        </p:spPr>
        <p:txBody>
          <a:bodyPr>
            <a:normAutofit fontScale="92500" lnSpcReduction="20000"/>
          </a:bodyPr>
          <a:lstStyle/>
          <a:p>
            <a:pPr>
              <a:buNone/>
            </a:pPr>
            <a:r>
              <a:rPr lang="en-US" sz="3500" dirty="0" smtClean="0"/>
              <a:t>Insects</a:t>
            </a:r>
          </a:p>
          <a:p>
            <a:r>
              <a:rPr lang="en-US" sz="3500" dirty="0" smtClean="0"/>
              <a:t>White grubs </a:t>
            </a:r>
          </a:p>
          <a:p>
            <a:r>
              <a:rPr lang="en-US" sz="3500" dirty="0" smtClean="0"/>
              <a:t>Billbugs</a:t>
            </a:r>
          </a:p>
          <a:p>
            <a:r>
              <a:rPr lang="en-US" sz="3500" dirty="0" smtClean="0"/>
              <a:t>Sod webworm</a:t>
            </a:r>
          </a:p>
          <a:p>
            <a:r>
              <a:rPr lang="en-US" sz="3500" dirty="0" smtClean="0"/>
              <a:t>Aphids</a:t>
            </a:r>
          </a:p>
          <a:p>
            <a:r>
              <a:rPr lang="en-US" sz="3500" dirty="0" smtClean="0"/>
              <a:t>Crickets</a:t>
            </a:r>
          </a:p>
          <a:p>
            <a:endParaRPr lang="en-US" sz="3200" dirty="0" smtClean="0"/>
          </a:p>
          <a:p>
            <a:pPr>
              <a:buNone/>
            </a:pPr>
            <a:endParaRPr lang="en-US" sz="3200" dirty="0" smtClean="0"/>
          </a:p>
          <a:p>
            <a:pPr>
              <a:buNone/>
            </a:pPr>
            <a:r>
              <a:rPr lang="en-US" sz="3200" dirty="0" smtClean="0"/>
              <a:t>                          </a:t>
            </a:r>
          </a:p>
          <a:p>
            <a:endParaRPr lang="en-US" sz="3200" dirty="0"/>
          </a:p>
        </p:txBody>
      </p:sp>
      <p:pic>
        <p:nvPicPr>
          <p:cNvPr id="15362" name="Picture 2" descr="field cricket, Gryllus pennsylvanicus  (Orthoptera: Gryllidae) - 2154098"/>
          <p:cNvPicPr>
            <a:picLocks noChangeAspect="1" noChangeArrowheads="1"/>
          </p:cNvPicPr>
          <p:nvPr/>
        </p:nvPicPr>
        <p:blipFill>
          <a:blip r:embed="rId2" cstate="print"/>
          <a:srcRect/>
          <a:stretch>
            <a:fillRect/>
          </a:stretch>
        </p:blipFill>
        <p:spPr bwMode="auto">
          <a:xfrm>
            <a:off x="3962400" y="1752600"/>
            <a:ext cx="4724400" cy="3543301"/>
          </a:xfrm>
          <a:prstGeom prst="rect">
            <a:avLst/>
          </a:prstGeom>
          <a:noFill/>
        </p:spPr>
      </p:pic>
      <p:sp>
        <p:nvSpPr>
          <p:cNvPr id="6" name="TextBox 5"/>
          <p:cNvSpPr txBox="1"/>
          <p:nvPr/>
        </p:nvSpPr>
        <p:spPr>
          <a:xfrm>
            <a:off x="5029200" y="5334000"/>
            <a:ext cx="3657600" cy="923330"/>
          </a:xfrm>
          <a:prstGeom prst="rect">
            <a:avLst/>
          </a:prstGeom>
          <a:noFill/>
        </p:spPr>
        <p:txBody>
          <a:bodyPr wrap="square" rtlCol="0">
            <a:spAutoFit/>
          </a:bodyPr>
          <a:lstStyle/>
          <a:p>
            <a:pPr algn="r"/>
            <a:r>
              <a:rPr lang="en-US" i="1" dirty="0" smtClean="0"/>
              <a:t>Field Cricket - </a:t>
            </a:r>
          </a:p>
          <a:p>
            <a:pPr algn="r"/>
            <a:r>
              <a:rPr lang="en-US" i="1" dirty="0" smtClean="0"/>
              <a:t>Joseph Berger, Bugwood.org </a:t>
            </a:r>
          </a:p>
          <a:p>
            <a:pPr algn="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Pests: Pacific Northwest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27</a:t>
            </a:fld>
            <a:endParaRPr lang="en-US"/>
          </a:p>
        </p:txBody>
      </p:sp>
      <p:sp>
        <p:nvSpPr>
          <p:cNvPr id="4" name="Content Placeholder 3"/>
          <p:cNvSpPr>
            <a:spLocks noGrp="1"/>
          </p:cNvSpPr>
          <p:nvPr>
            <p:ph sz="quarter" idx="1"/>
          </p:nvPr>
        </p:nvSpPr>
        <p:spPr>
          <a:xfrm>
            <a:off x="612648" y="1600200"/>
            <a:ext cx="4721352" cy="4876800"/>
          </a:xfrm>
        </p:spPr>
        <p:txBody>
          <a:bodyPr>
            <a:normAutofit/>
          </a:bodyPr>
          <a:lstStyle/>
          <a:p>
            <a:pPr>
              <a:buNone/>
            </a:pPr>
            <a:r>
              <a:rPr lang="en-US" sz="3200" dirty="0" smtClean="0"/>
              <a:t>Insects</a:t>
            </a:r>
          </a:p>
          <a:p>
            <a:r>
              <a:rPr lang="en-US" sz="3200" dirty="0" smtClean="0"/>
              <a:t>European </a:t>
            </a:r>
            <a:r>
              <a:rPr lang="en-US" sz="3200" dirty="0" err="1" smtClean="0"/>
              <a:t>cranefly</a:t>
            </a:r>
            <a:endParaRPr lang="en-US" sz="3200" dirty="0" smtClean="0"/>
          </a:p>
          <a:p>
            <a:r>
              <a:rPr lang="en-US" sz="3200" dirty="0" smtClean="0"/>
              <a:t>White grubs</a:t>
            </a:r>
          </a:p>
          <a:p>
            <a:r>
              <a:rPr lang="en-US" sz="3200" dirty="0" smtClean="0"/>
              <a:t>Chinch bug</a:t>
            </a:r>
          </a:p>
          <a:p>
            <a:r>
              <a:rPr lang="en-US" sz="3200" dirty="0" smtClean="0"/>
              <a:t>Billbugs</a:t>
            </a:r>
          </a:p>
          <a:p>
            <a:pPr>
              <a:buNone/>
            </a:pPr>
            <a:endParaRPr lang="en-US" sz="3200" dirty="0" smtClean="0"/>
          </a:p>
          <a:p>
            <a:pPr>
              <a:buNone/>
            </a:pPr>
            <a:endParaRPr lang="en-US" sz="3200" dirty="0" smtClean="0"/>
          </a:p>
          <a:p>
            <a:endParaRPr lang="en-US" sz="3200" dirty="0" smtClean="0"/>
          </a:p>
          <a:p>
            <a:endParaRPr lang="en-US" sz="3200" dirty="0"/>
          </a:p>
        </p:txBody>
      </p:sp>
      <p:sp>
        <p:nvSpPr>
          <p:cNvPr id="8" name="TextBox 7"/>
          <p:cNvSpPr txBox="1"/>
          <p:nvPr/>
        </p:nvSpPr>
        <p:spPr>
          <a:xfrm>
            <a:off x="6781800" y="6336268"/>
            <a:ext cx="2209800" cy="369332"/>
          </a:xfrm>
          <a:prstGeom prst="rect">
            <a:avLst/>
          </a:prstGeom>
          <a:noFill/>
        </p:spPr>
        <p:txBody>
          <a:bodyPr wrap="square" rtlCol="0">
            <a:spAutoFit/>
          </a:bodyPr>
          <a:lstStyle/>
          <a:p>
            <a:r>
              <a:rPr lang="en-US" i="1" dirty="0" smtClean="0"/>
              <a:t>European </a:t>
            </a:r>
            <a:r>
              <a:rPr lang="en-US" i="1" dirty="0" err="1" smtClean="0"/>
              <a:t>cranefly</a:t>
            </a:r>
            <a:r>
              <a:rPr lang="en-US" i="1" dirty="0" smtClean="0"/>
              <a:t> </a:t>
            </a: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50" y="3059668"/>
            <a:ext cx="4914900" cy="3276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Pests: Gulf Coast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28</a:t>
            </a:fld>
            <a:endParaRPr lang="en-US"/>
          </a:p>
        </p:txBody>
      </p:sp>
      <p:sp>
        <p:nvSpPr>
          <p:cNvPr id="4" name="Content Placeholder 3"/>
          <p:cNvSpPr>
            <a:spLocks noGrp="1"/>
          </p:cNvSpPr>
          <p:nvPr>
            <p:ph sz="quarter" idx="1"/>
          </p:nvPr>
        </p:nvSpPr>
        <p:spPr>
          <a:xfrm>
            <a:off x="612648" y="1600200"/>
            <a:ext cx="4645152" cy="5715000"/>
          </a:xfrm>
        </p:spPr>
        <p:txBody>
          <a:bodyPr>
            <a:noAutofit/>
          </a:bodyPr>
          <a:lstStyle/>
          <a:p>
            <a:pPr>
              <a:buNone/>
            </a:pPr>
            <a:r>
              <a:rPr lang="en-US" sz="3200" dirty="0" smtClean="0"/>
              <a:t>Insects</a:t>
            </a:r>
          </a:p>
          <a:p>
            <a:r>
              <a:rPr lang="en-US" sz="3200" dirty="0" smtClean="0"/>
              <a:t>Armyworms</a:t>
            </a:r>
          </a:p>
          <a:p>
            <a:r>
              <a:rPr lang="en-US" sz="3200" dirty="0" smtClean="0"/>
              <a:t>Red imported </a:t>
            </a:r>
            <a:br>
              <a:rPr lang="en-US" sz="3200" dirty="0" smtClean="0"/>
            </a:br>
            <a:r>
              <a:rPr lang="en-US" sz="3200" dirty="0" smtClean="0"/>
              <a:t>fire ants</a:t>
            </a:r>
          </a:p>
          <a:p>
            <a:r>
              <a:rPr lang="en-US" sz="3200" dirty="0" smtClean="0"/>
              <a:t>Grasshoppers</a:t>
            </a:r>
          </a:p>
          <a:p>
            <a:r>
              <a:rPr lang="en-US" sz="3200" dirty="0" smtClean="0"/>
              <a:t>Mole crickets</a:t>
            </a:r>
          </a:p>
          <a:p>
            <a:r>
              <a:rPr lang="en-US" sz="3200" dirty="0" smtClean="0"/>
              <a:t>Southern chinch bugs</a:t>
            </a:r>
          </a:p>
          <a:p>
            <a:r>
              <a:rPr lang="en-US" sz="3200" dirty="0" smtClean="0"/>
              <a:t>Tropical sod webworm</a:t>
            </a:r>
          </a:p>
          <a:p>
            <a:r>
              <a:rPr lang="en-US" sz="3200" dirty="0" smtClean="0"/>
              <a:t>White grubs</a:t>
            </a:r>
          </a:p>
          <a:p>
            <a:pPr>
              <a:buNone/>
            </a:pPr>
            <a:endParaRPr lang="en-US" sz="2600" dirty="0" smtClean="0"/>
          </a:p>
          <a:p>
            <a:endParaRPr lang="en-US" sz="2600" dirty="0" smtClean="0"/>
          </a:p>
          <a:p>
            <a:pPr>
              <a:buNone/>
            </a:pPr>
            <a:endParaRPr lang="en-US" sz="2600" dirty="0" smtClean="0"/>
          </a:p>
          <a:p>
            <a:endParaRPr lang="en-US" sz="2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959" y="1652016"/>
            <a:ext cx="4738041" cy="3553968"/>
          </a:xfrm>
          <a:prstGeom prst="rect">
            <a:avLst/>
          </a:prstGeom>
        </p:spPr>
      </p:pic>
      <p:sp>
        <p:nvSpPr>
          <p:cNvPr id="9" name="TextBox 8"/>
          <p:cNvSpPr txBox="1"/>
          <p:nvPr/>
        </p:nvSpPr>
        <p:spPr>
          <a:xfrm>
            <a:off x="5257800" y="4611469"/>
            <a:ext cx="3505200" cy="646331"/>
          </a:xfrm>
          <a:prstGeom prst="rect">
            <a:avLst/>
          </a:prstGeom>
          <a:noFill/>
        </p:spPr>
        <p:txBody>
          <a:bodyPr wrap="square" rtlCol="0">
            <a:spAutoFit/>
          </a:bodyPr>
          <a:lstStyle/>
          <a:p>
            <a:pPr algn="r"/>
            <a:r>
              <a:rPr lang="en-US" i="1" dirty="0" smtClean="0"/>
              <a:t>Mole cricket</a:t>
            </a:r>
          </a:p>
          <a:p>
            <a:pPr algn="r"/>
            <a:endParaRPr 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Pests: South</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29</a:t>
            </a:fld>
            <a:endParaRPr lang="en-US"/>
          </a:p>
        </p:txBody>
      </p:sp>
      <p:sp>
        <p:nvSpPr>
          <p:cNvPr id="4" name="Content Placeholder 3"/>
          <p:cNvSpPr>
            <a:spLocks noGrp="1"/>
          </p:cNvSpPr>
          <p:nvPr>
            <p:ph sz="quarter" idx="1"/>
          </p:nvPr>
        </p:nvSpPr>
        <p:spPr>
          <a:xfrm>
            <a:off x="612648" y="1600200"/>
            <a:ext cx="4645152" cy="5715000"/>
          </a:xfrm>
        </p:spPr>
        <p:txBody>
          <a:bodyPr>
            <a:noAutofit/>
          </a:bodyPr>
          <a:lstStyle/>
          <a:p>
            <a:pPr>
              <a:buNone/>
            </a:pPr>
            <a:r>
              <a:rPr lang="en-US" sz="2800" dirty="0" smtClean="0"/>
              <a:t>Insects</a:t>
            </a:r>
          </a:p>
          <a:p>
            <a:r>
              <a:rPr lang="en-US" sz="2800" dirty="0" smtClean="0"/>
              <a:t>Fire ants</a:t>
            </a:r>
          </a:p>
          <a:p>
            <a:r>
              <a:rPr lang="en-US" sz="2800" dirty="0" smtClean="0"/>
              <a:t>Chinch bugs</a:t>
            </a:r>
          </a:p>
          <a:p>
            <a:r>
              <a:rPr lang="en-US" sz="2800" dirty="0" smtClean="0"/>
              <a:t>Spittlebugs</a:t>
            </a:r>
          </a:p>
          <a:p>
            <a:r>
              <a:rPr lang="en-US" sz="2800" dirty="0" smtClean="0"/>
              <a:t>Sugarcane beetles</a:t>
            </a:r>
          </a:p>
          <a:p>
            <a:r>
              <a:rPr lang="en-US" sz="2800" dirty="0" smtClean="0"/>
              <a:t>Henbit</a:t>
            </a:r>
          </a:p>
          <a:p>
            <a:r>
              <a:rPr lang="en-US" sz="2800" dirty="0" smtClean="0"/>
              <a:t>Spurges</a:t>
            </a:r>
          </a:p>
          <a:p>
            <a:endParaRPr lang="en-US" sz="2800" dirty="0" smtClean="0"/>
          </a:p>
          <a:p>
            <a:pPr>
              <a:buNone/>
            </a:pPr>
            <a:endParaRPr lang="en-US" sz="2600" dirty="0" smtClean="0"/>
          </a:p>
          <a:p>
            <a:pPr>
              <a:buNone/>
            </a:pPr>
            <a:endParaRPr lang="en-US" sz="2600" dirty="0" smtClean="0"/>
          </a:p>
          <a:p>
            <a:endParaRPr lang="en-US" sz="2600" dirty="0"/>
          </a:p>
        </p:txBody>
      </p:sp>
      <p:pic>
        <p:nvPicPr>
          <p:cNvPr id="12292" name="Picture 4" descr="twolined spittlebug (Prosapia bicincta ) on bermudagrass (Cynodon dactylon ) - 1235086"/>
          <p:cNvPicPr>
            <a:picLocks noChangeAspect="1" noChangeArrowheads="1"/>
          </p:cNvPicPr>
          <p:nvPr/>
        </p:nvPicPr>
        <p:blipFill>
          <a:blip r:embed="rId2" cstate="print"/>
          <a:srcRect/>
          <a:stretch>
            <a:fillRect/>
          </a:stretch>
        </p:blipFill>
        <p:spPr bwMode="auto">
          <a:xfrm>
            <a:off x="4572000" y="1676400"/>
            <a:ext cx="4114800" cy="4114800"/>
          </a:xfrm>
          <a:prstGeom prst="rect">
            <a:avLst/>
          </a:prstGeom>
          <a:noFill/>
        </p:spPr>
      </p:pic>
      <p:sp>
        <p:nvSpPr>
          <p:cNvPr id="10" name="TextBox 9"/>
          <p:cNvSpPr txBox="1"/>
          <p:nvPr/>
        </p:nvSpPr>
        <p:spPr>
          <a:xfrm>
            <a:off x="4572000" y="5816600"/>
            <a:ext cx="4267200" cy="923330"/>
          </a:xfrm>
          <a:prstGeom prst="rect">
            <a:avLst/>
          </a:prstGeom>
          <a:noFill/>
        </p:spPr>
        <p:txBody>
          <a:bodyPr wrap="square" rtlCol="0">
            <a:spAutoFit/>
          </a:bodyPr>
          <a:lstStyle/>
          <a:p>
            <a:pPr algn="r"/>
            <a:r>
              <a:rPr lang="en-US" i="1" dirty="0" err="1" smtClean="0"/>
              <a:t>Twolined</a:t>
            </a:r>
            <a:r>
              <a:rPr lang="en-US" i="1" dirty="0" smtClean="0"/>
              <a:t> spittlebug -</a:t>
            </a:r>
          </a:p>
          <a:p>
            <a:pPr algn="r"/>
            <a:r>
              <a:rPr lang="en-US" i="1" dirty="0" smtClean="0"/>
              <a:t>Clemson University, USDA Cooperative Extension Slide Series, Bugwood.org </a:t>
            </a:r>
            <a:endParaRPr 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 y="457200"/>
            <a:ext cx="8229600" cy="8382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dirty="0"/>
          </a:p>
        </p:txBody>
      </p:sp>
      <p:sp>
        <p:nvSpPr>
          <p:cNvPr id="7" name="Title 6"/>
          <p:cNvSpPr>
            <a:spLocks noGrp="1"/>
          </p:cNvSpPr>
          <p:nvPr>
            <p:ph type="title"/>
          </p:nvPr>
        </p:nvSpPr>
        <p:spPr/>
        <p:txBody>
          <a:bodyPr>
            <a:normAutofit/>
          </a:bodyPr>
          <a:lstStyle/>
          <a:p>
            <a:r>
              <a:rPr lang="en-US" sz="3200" dirty="0" smtClean="0">
                <a:solidFill>
                  <a:schemeClr val="bg2">
                    <a:lumMod val="10000"/>
                  </a:schemeClr>
                </a:solidFill>
              </a:rPr>
              <a:t>IPM for Lawn and Turfgrass</a:t>
            </a:r>
            <a:endParaRPr lang="en-US" sz="3200" dirty="0">
              <a:solidFill>
                <a:schemeClr val="bg2">
                  <a:lumMod val="10000"/>
                </a:schemeClr>
              </a:solidFill>
            </a:endParaRPr>
          </a:p>
        </p:txBody>
      </p:sp>
      <p:sp>
        <p:nvSpPr>
          <p:cNvPr id="8" name="Content Placeholder 7"/>
          <p:cNvSpPr>
            <a:spLocks noGrp="1"/>
          </p:cNvSpPr>
          <p:nvPr>
            <p:ph sz="quarter" idx="1"/>
          </p:nvPr>
        </p:nvSpPr>
        <p:spPr>
          <a:xfrm>
            <a:off x="609600" y="1600200"/>
            <a:ext cx="8153400" cy="4267200"/>
          </a:xfrm>
        </p:spPr>
        <p:txBody>
          <a:bodyPr>
            <a:noAutofit/>
          </a:bodyPr>
          <a:lstStyle/>
          <a:p>
            <a:pPr>
              <a:buFont typeface="Wingdings" pitchFamily="2" charset="2"/>
              <a:buChar char="q"/>
            </a:pPr>
            <a:r>
              <a:rPr lang="en-US" sz="3200" dirty="0" smtClean="0"/>
              <a:t>IPM for lawns and turf is a long-term approach to maintaining healthy and reduced risk outdoor areas - This approach includes:</a:t>
            </a:r>
          </a:p>
          <a:p>
            <a:pPr lvl="1">
              <a:buClr>
                <a:schemeClr val="accent2"/>
              </a:buClr>
              <a:buSzPct val="60000"/>
              <a:buFont typeface="Wingdings" pitchFamily="2" charset="2"/>
              <a:buChar char="Ø"/>
            </a:pPr>
            <a:r>
              <a:rPr lang="en-US" sz="3200" dirty="0" smtClean="0"/>
              <a:t>Site assessment</a:t>
            </a:r>
          </a:p>
          <a:p>
            <a:pPr lvl="1">
              <a:buClr>
                <a:schemeClr val="accent2"/>
              </a:buClr>
              <a:buSzPct val="60000"/>
              <a:buFont typeface="Wingdings" pitchFamily="2" charset="2"/>
              <a:buChar char="Ø"/>
            </a:pPr>
            <a:r>
              <a:rPr lang="en-US" sz="3200" dirty="0" smtClean="0"/>
              <a:t>Monitoring</a:t>
            </a:r>
          </a:p>
          <a:p>
            <a:pPr lvl="1">
              <a:buClr>
                <a:schemeClr val="accent2"/>
              </a:buClr>
              <a:buSzPct val="60000"/>
              <a:buFont typeface="Wingdings" pitchFamily="2" charset="2"/>
              <a:buChar char="Ø"/>
            </a:pPr>
            <a:r>
              <a:rPr lang="en-US" sz="3200" dirty="0" smtClean="0"/>
              <a:t>Prevention </a:t>
            </a:r>
          </a:p>
          <a:p>
            <a:pPr lvl="1">
              <a:buClr>
                <a:schemeClr val="accent2"/>
              </a:buClr>
              <a:buSzPct val="60000"/>
              <a:buFont typeface="Wingdings" pitchFamily="2" charset="2"/>
              <a:buChar char="Ø"/>
            </a:pPr>
            <a:r>
              <a:rPr lang="en-US" sz="3200" dirty="0" smtClean="0"/>
              <a:t>Management </a:t>
            </a:r>
          </a:p>
          <a:p>
            <a:pPr lvl="1">
              <a:buClr>
                <a:schemeClr val="accent2"/>
              </a:buClr>
              <a:buSzPct val="60000"/>
              <a:buFont typeface="Wingdings" pitchFamily="2" charset="2"/>
              <a:buChar char="Ø"/>
            </a:pPr>
            <a:r>
              <a:rPr lang="en-US" sz="3200" dirty="0" smtClean="0"/>
              <a:t>Evaluation of</a:t>
            </a:r>
            <a:br>
              <a:rPr lang="en-US" sz="3200" dirty="0" smtClean="0"/>
            </a:br>
            <a:r>
              <a:rPr lang="en-US" sz="3200" dirty="0" smtClean="0"/>
              <a:t>practices</a:t>
            </a:r>
          </a:p>
          <a:p>
            <a:endParaRPr lang="en-US" sz="3200" dirty="0" smtClean="0"/>
          </a:p>
        </p:txBody>
      </p:sp>
      <p:sp>
        <p:nvSpPr>
          <p:cNvPr id="6" name="Slide Number Placeholder 5"/>
          <p:cNvSpPr>
            <a:spLocks noGrp="1"/>
          </p:cNvSpPr>
          <p:nvPr>
            <p:ph type="sldNum" sz="quarter" idx="12"/>
          </p:nvPr>
        </p:nvSpPr>
        <p:spPr/>
        <p:txBody>
          <a:bodyPr>
            <a:normAutofit fontScale="85000" lnSpcReduction="20000"/>
          </a:bodyPr>
          <a:lstStyle/>
          <a:p>
            <a:fld id="{47FBFA7E-D92B-492B-B20A-03A974C3FB44}" type="slidenum">
              <a:rPr lang="en-US" smtClean="0"/>
              <a:pPr/>
              <a:t>3</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454400"/>
            <a:ext cx="4572000" cy="3052053"/>
          </a:xfrm>
          <a:prstGeom prst="rect">
            <a:avLst/>
          </a:prstGeom>
        </p:spPr>
      </p:pic>
    </p:spTree>
    <p:extLst>
      <p:ext uri="{BB962C8B-B14F-4D97-AF65-F5344CB8AC3E}">
        <p14:creationId xmlns:p14="http://schemas.microsoft.com/office/powerpoint/2010/main" val="1695404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Managing Turfgrass Insect Pests</a:t>
            </a:r>
            <a:endParaRPr lang="en-US" sz="3200" dirty="0">
              <a:solidFill>
                <a:schemeClr val="bg2">
                  <a:lumMod val="10000"/>
                </a:schemeClr>
              </a:solidFill>
            </a:endParaRPr>
          </a:p>
        </p:txBody>
      </p:sp>
      <p:sp>
        <p:nvSpPr>
          <p:cNvPr id="3" name="Content Placeholder 2"/>
          <p:cNvSpPr>
            <a:spLocks noGrp="1"/>
          </p:cNvSpPr>
          <p:nvPr>
            <p:ph sz="quarter" idx="1"/>
          </p:nvPr>
        </p:nvSpPr>
        <p:spPr>
          <a:xfrm>
            <a:off x="609600" y="1600200"/>
            <a:ext cx="8305800" cy="4800600"/>
          </a:xfrm>
        </p:spPr>
        <p:txBody>
          <a:bodyPr>
            <a:noAutofit/>
          </a:bodyPr>
          <a:lstStyle/>
          <a:p>
            <a:r>
              <a:rPr lang="en-US" sz="3200" dirty="0" smtClean="0"/>
              <a:t>Healthy turf rarely requires insecticide treatment for insect pests</a:t>
            </a:r>
          </a:p>
          <a:p>
            <a:r>
              <a:rPr lang="en-US" sz="3200" dirty="0" smtClean="0"/>
              <a:t>Insect pest problems are often limited to small areas of turf that have cultural issues that need correcting such as improper pH, low fertility, poor drainage and turf root growth, overwatering or improper mowing</a:t>
            </a:r>
          </a:p>
          <a:p>
            <a:r>
              <a:rPr lang="en-US" sz="3200" dirty="0" smtClean="0"/>
              <a:t>The right question to ask is, why is this pest here?  Not which pesticide should I use?</a:t>
            </a:r>
          </a:p>
          <a:p>
            <a:endParaRPr lang="en-US" sz="3200" dirty="0" smtClean="0"/>
          </a:p>
        </p:txBody>
      </p:sp>
      <p:sp>
        <p:nvSpPr>
          <p:cNvPr id="6" name="Slide Number Placeholder 5"/>
          <p:cNvSpPr>
            <a:spLocks noGrp="1"/>
          </p:cNvSpPr>
          <p:nvPr>
            <p:ph type="sldNum" sz="quarter" idx="12"/>
          </p:nvPr>
        </p:nvSpPr>
        <p:spPr/>
        <p:txBody>
          <a:bodyPr>
            <a:normAutofit fontScale="85000" lnSpcReduction="20000"/>
          </a:bodyPr>
          <a:lstStyle/>
          <a:p>
            <a:fld id="{F6A8A91F-2E28-4260-8FF8-170600BD82DF}"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Managing Turfgrass Insect Pests</a:t>
            </a: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676400"/>
            <a:ext cx="8382000" cy="4800600"/>
          </a:xfrm>
        </p:spPr>
        <p:txBody>
          <a:bodyPr>
            <a:noAutofit/>
          </a:bodyPr>
          <a:lstStyle/>
          <a:p>
            <a:r>
              <a:rPr lang="en-US" sz="3200" dirty="0" smtClean="0"/>
              <a:t>In regions affected by grubs, </a:t>
            </a:r>
            <a:br>
              <a:rPr lang="en-US" sz="3200" dirty="0" smtClean="0"/>
            </a:br>
            <a:r>
              <a:rPr lang="en-US" sz="3200" dirty="0" smtClean="0"/>
              <a:t>avoid planting roses, grapes </a:t>
            </a:r>
            <a:br>
              <a:rPr lang="en-US" sz="3200" dirty="0" smtClean="0"/>
            </a:br>
            <a:r>
              <a:rPr lang="en-US" sz="3200" dirty="0" smtClean="0"/>
              <a:t>or oaks to avoid attracting beetles, the adult</a:t>
            </a:r>
          </a:p>
          <a:p>
            <a:pPr marL="285750" indent="0">
              <a:buNone/>
            </a:pPr>
            <a:r>
              <a:rPr lang="en-US" sz="3200" dirty="0"/>
              <a:t>s</a:t>
            </a:r>
            <a:r>
              <a:rPr lang="en-US" sz="3200" dirty="0" smtClean="0"/>
              <a:t>tage of grub species</a:t>
            </a:r>
          </a:p>
          <a:p>
            <a:r>
              <a:rPr lang="en-US" sz="3200" dirty="0" smtClean="0"/>
              <a:t>Grub-infested turf suffers root loss; heavily infested turf may need light and frequent irrigations to survive the summer heat</a:t>
            </a:r>
          </a:p>
          <a:p>
            <a:r>
              <a:rPr lang="en-US" sz="3200" dirty="0" smtClean="0"/>
              <a:t>Avoid excessive night lighting which can attract beetles that will lay eggs in turf</a:t>
            </a:r>
          </a:p>
          <a:p>
            <a:endParaRPr lang="en-US" sz="3200" dirty="0" smtClean="0"/>
          </a:p>
        </p:txBody>
      </p:sp>
      <p:sp>
        <p:nvSpPr>
          <p:cNvPr id="6" name="Slide Number Placeholder 5"/>
          <p:cNvSpPr>
            <a:spLocks noGrp="1"/>
          </p:cNvSpPr>
          <p:nvPr>
            <p:ph type="sldNum" sz="quarter" idx="12"/>
          </p:nvPr>
        </p:nvSpPr>
        <p:spPr/>
        <p:txBody>
          <a:bodyPr>
            <a:normAutofit fontScale="85000" lnSpcReduction="20000"/>
          </a:bodyPr>
          <a:lstStyle/>
          <a:p>
            <a:fld id="{F6A8A91F-2E28-4260-8FF8-170600BD82DF}" type="slidenum">
              <a:rPr lang="en-US" smtClean="0"/>
              <a:pPr/>
              <a:t>31</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751" y="478949"/>
            <a:ext cx="2856649" cy="1912302"/>
          </a:xfrm>
          <a:prstGeom prst="rect">
            <a:avLst/>
          </a:prstGeom>
        </p:spPr>
      </p:pic>
    </p:spTree>
    <p:extLst>
      <p:ext uri="{BB962C8B-B14F-4D97-AF65-F5344CB8AC3E}">
        <p14:creationId xmlns:p14="http://schemas.microsoft.com/office/powerpoint/2010/main" val="1156440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32</a:t>
            </a:fld>
            <a:endParaRPr lang="en-US" dirty="0"/>
          </a:p>
        </p:txBody>
      </p:sp>
      <p:sp>
        <p:nvSpPr>
          <p:cNvPr id="4" name="Content Placeholder 3"/>
          <p:cNvSpPr>
            <a:spLocks noGrp="1"/>
          </p:cNvSpPr>
          <p:nvPr>
            <p:ph sz="quarter" idx="1"/>
          </p:nvPr>
        </p:nvSpPr>
        <p:spPr>
          <a:xfrm>
            <a:off x="612648" y="1524000"/>
            <a:ext cx="8153400" cy="4495800"/>
          </a:xfrm>
        </p:spPr>
        <p:txBody>
          <a:bodyPr>
            <a:noAutofit/>
          </a:bodyPr>
          <a:lstStyle/>
          <a:p>
            <a:r>
              <a:rPr lang="en-US" sz="3000" dirty="0" smtClean="0"/>
              <a:t>Dethatching reduces chinch bug activity for up to two years where sod-forming lawn grasses have been planted</a:t>
            </a:r>
          </a:p>
          <a:p>
            <a:r>
              <a:rPr lang="en-US" sz="3000" dirty="0" smtClean="0"/>
              <a:t>Consider grass cultivars that contain </a:t>
            </a:r>
            <a:r>
              <a:rPr lang="en-US" sz="3000" i="1" dirty="0" smtClean="0"/>
              <a:t>“endophytes</a:t>
            </a:r>
            <a:r>
              <a:rPr lang="en-US" sz="3000" dirty="0" smtClean="0"/>
              <a:t>” for areas with chronic chinch bug, billbug, cutworm or sod webworm problems  </a:t>
            </a:r>
            <a:br>
              <a:rPr lang="en-US" sz="3000" dirty="0" smtClean="0"/>
            </a:br>
            <a:r>
              <a:rPr lang="en-US" sz="3000" dirty="0" smtClean="0"/>
              <a:t>Endophytes can effectively control other above ground-feeding insects as well</a:t>
            </a:r>
          </a:p>
          <a:p>
            <a:r>
              <a:rPr lang="en-US" sz="3000" dirty="0" smtClean="0"/>
              <a:t>If insecticides are needed to control insects, irrigate </a:t>
            </a:r>
            <a:r>
              <a:rPr lang="en-US" sz="3000" dirty="0"/>
              <a:t>and remove thatch </a:t>
            </a:r>
            <a:r>
              <a:rPr lang="en-US" sz="3000" dirty="0" smtClean="0"/>
              <a:t>first to </a:t>
            </a:r>
            <a:r>
              <a:rPr lang="en-US" sz="3000" dirty="0"/>
              <a:t>draw grubs into the upper root </a:t>
            </a:r>
            <a:r>
              <a:rPr lang="en-US" sz="3000" dirty="0" smtClean="0"/>
              <a:t>zone</a:t>
            </a:r>
            <a:r>
              <a:rPr lang="en-US" sz="3000" dirty="0"/>
              <a:t> </a:t>
            </a:r>
            <a:r>
              <a:rPr lang="en-US" sz="3000" dirty="0" smtClean="0"/>
              <a:t>- Treat affected spots only</a:t>
            </a:r>
            <a:endParaRPr lang="en-US" sz="3000" dirty="0"/>
          </a:p>
        </p:txBody>
      </p:sp>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Managing Turfgrass Insect Pests</a:t>
            </a:r>
            <a:endParaRPr lang="en-US" sz="3200" dirty="0">
              <a:solidFill>
                <a:schemeClr val="bg2">
                  <a:lumMod val="1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Chinch Bugs</a:t>
            </a:r>
            <a:endParaRPr lang="en-US" sz="3200" dirty="0">
              <a:solidFill>
                <a:schemeClr val="bg2">
                  <a:lumMod val="10000"/>
                </a:schemeClr>
              </a:solidFill>
            </a:endParaRPr>
          </a:p>
        </p:txBody>
      </p:sp>
      <p:sp>
        <p:nvSpPr>
          <p:cNvPr id="7" name="Slide Number Placeholder 6"/>
          <p:cNvSpPr>
            <a:spLocks noGrp="1"/>
          </p:cNvSpPr>
          <p:nvPr>
            <p:ph type="sldNum" sz="quarter" idx="12"/>
          </p:nvPr>
        </p:nvSpPr>
        <p:spPr/>
        <p:txBody>
          <a:bodyPr>
            <a:normAutofit fontScale="85000" lnSpcReduction="20000"/>
          </a:bodyPr>
          <a:lstStyle/>
          <a:p>
            <a:fld id="{F6A8A91F-2E28-4260-8FF8-170600BD82DF}" type="slidenum">
              <a:rPr lang="en-US" smtClean="0"/>
              <a:pPr/>
              <a:t>33</a:t>
            </a:fld>
            <a:endParaRPr lang="en-US" dirty="0"/>
          </a:p>
        </p:txBody>
      </p:sp>
      <p:sp>
        <p:nvSpPr>
          <p:cNvPr id="3" name="Content Placeholder 2"/>
          <p:cNvSpPr>
            <a:spLocks noGrp="1"/>
          </p:cNvSpPr>
          <p:nvPr>
            <p:ph sz="quarter" idx="1"/>
          </p:nvPr>
        </p:nvSpPr>
        <p:spPr>
          <a:xfrm>
            <a:off x="612648" y="1524000"/>
            <a:ext cx="8153400" cy="4495800"/>
          </a:xfrm>
        </p:spPr>
        <p:txBody>
          <a:bodyPr>
            <a:noAutofit/>
          </a:bodyPr>
          <a:lstStyle/>
          <a:p>
            <a:pPr marL="0" indent="0">
              <a:buNone/>
            </a:pPr>
            <a:r>
              <a:rPr lang="en-US" dirty="0" smtClean="0"/>
              <a:t>Chinch bugs reach peak populations during high heat  Dry turf is particularly susceptible to this insect because of the added environmental stress  </a:t>
            </a:r>
          </a:p>
          <a:p>
            <a:r>
              <a:rPr lang="en-US" dirty="0" smtClean="0"/>
              <a:t>Particularly susceptible turf includes: </a:t>
            </a:r>
          </a:p>
          <a:p>
            <a:pPr lvl="1">
              <a:buClr>
                <a:schemeClr val="accent2"/>
              </a:buClr>
              <a:buSzPct val="60000"/>
              <a:buFont typeface="Wingdings" pitchFamily="2" charset="2"/>
              <a:buChar char="Ø"/>
            </a:pPr>
            <a:r>
              <a:rPr lang="en-US" sz="2900" dirty="0" smtClean="0"/>
              <a:t>Kentucky bluegrass</a:t>
            </a:r>
          </a:p>
          <a:p>
            <a:pPr lvl="1">
              <a:buClr>
                <a:schemeClr val="accent2"/>
              </a:buClr>
              <a:buSzPct val="60000"/>
              <a:buFont typeface="Wingdings" pitchFamily="2" charset="2"/>
              <a:buChar char="Ø"/>
            </a:pPr>
            <a:r>
              <a:rPr lang="en-US" sz="2900" dirty="0" smtClean="0"/>
              <a:t>Perennial and annual </a:t>
            </a:r>
            <a:br>
              <a:rPr lang="en-US" sz="2900" dirty="0" smtClean="0"/>
            </a:br>
            <a:r>
              <a:rPr lang="en-US" sz="2900" dirty="0" smtClean="0"/>
              <a:t>ryegrass</a:t>
            </a:r>
          </a:p>
          <a:p>
            <a:pPr lvl="1">
              <a:buClr>
                <a:schemeClr val="accent2"/>
              </a:buClr>
              <a:buSzPct val="60000"/>
              <a:buFont typeface="Wingdings" pitchFamily="2" charset="2"/>
              <a:buChar char="Ø"/>
            </a:pPr>
            <a:r>
              <a:rPr lang="en-US" sz="2900" dirty="0" smtClean="0"/>
              <a:t>Tall and fine fescue</a:t>
            </a:r>
          </a:p>
          <a:p>
            <a:pPr lvl="1">
              <a:buClr>
                <a:schemeClr val="accent2"/>
              </a:buClr>
              <a:buSzPct val="60000"/>
              <a:buFont typeface="Wingdings" pitchFamily="2" charset="2"/>
              <a:buChar char="Ø"/>
            </a:pPr>
            <a:r>
              <a:rPr lang="en-US" sz="2900" dirty="0" smtClean="0"/>
              <a:t>St. Augustine grass</a:t>
            </a:r>
          </a:p>
          <a:p>
            <a:pPr>
              <a:buNone/>
            </a:pPr>
            <a:endParaRPr lang="en-US" dirty="0" smtClean="0"/>
          </a:p>
          <a:p>
            <a:pPr>
              <a:buNone/>
            </a:pPr>
            <a:endParaRPr lang="en-US" dirty="0"/>
          </a:p>
        </p:txBody>
      </p:sp>
      <p:sp>
        <p:nvSpPr>
          <p:cNvPr id="8" name="TextBox 7"/>
          <p:cNvSpPr txBox="1"/>
          <p:nvPr/>
        </p:nvSpPr>
        <p:spPr>
          <a:xfrm>
            <a:off x="3810000" y="5862935"/>
            <a:ext cx="5181600" cy="923330"/>
          </a:xfrm>
          <a:prstGeom prst="rect">
            <a:avLst/>
          </a:prstGeom>
          <a:noFill/>
        </p:spPr>
        <p:txBody>
          <a:bodyPr wrap="square" rtlCol="0">
            <a:spAutoFit/>
          </a:bodyPr>
          <a:lstStyle/>
          <a:p>
            <a:pPr algn="r"/>
            <a:r>
              <a:rPr lang="en-US" i="1" dirty="0" smtClean="0"/>
              <a:t>Chinch bugs feed on grass blades and can cause damage at high densities – Ohio State University Extension</a:t>
            </a:r>
            <a:endParaRPr lang="en-US" i="1" dirty="0"/>
          </a:p>
        </p:txBody>
      </p:sp>
      <p:pic>
        <p:nvPicPr>
          <p:cNvPr id="5" name="Picture 4"/>
          <p:cNvPicPr>
            <a:picLocks noChangeAspect="1"/>
          </p:cNvPicPr>
          <p:nvPr/>
        </p:nvPicPr>
        <p:blipFill rotWithShape="1">
          <a:blip r:embed="rId3"/>
          <a:srcRect l="-225" t="4024" r="3363" b="2490"/>
          <a:stretch/>
        </p:blipFill>
        <p:spPr>
          <a:xfrm>
            <a:off x="6587828" y="3203222"/>
            <a:ext cx="2290996" cy="2587978"/>
          </a:xfrm>
          <a:prstGeom prst="rect">
            <a:avLst/>
          </a:prstGeom>
        </p:spPr>
      </p:pic>
    </p:spTree>
    <p:extLst>
      <p:ext uri="{BB962C8B-B14F-4D97-AF65-F5344CB8AC3E}">
        <p14:creationId xmlns:p14="http://schemas.microsoft.com/office/powerpoint/2010/main" val="2802846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White Grubs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531352" cy="4495800"/>
          </a:xfrm>
        </p:spPr>
        <p:txBody>
          <a:bodyPr>
            <a:normAutofit/>
          </a:bodyPr>
          <a:lstStyle/>
          <a:p>
            <a:pPr>
              <a:buNone/>
            </a:pPr>
            <a:endParaRPr lang="en-US" sz="3200" dirty="0" smtClean="0"/>
          </a:p>
          <a:p>
            <a:pPr>
              <a:buNone/>
            </a:pPr>
            <a:endParaRPr lang="en-US" sz="3200" dirty="0"/>
          </a:p>
        </p:txBody>
      </p:sp>
      <p:sp>
        <p:nvSpPr>
          <p:cNvPr id="7" name="Slide Number Placeholder 6"/>
          <p:cNvSpPr>
            <a:spLocks noGrp="1"/>
          </p:cNvSpPr>
          <p:nvPr>
            <p:ph type="sldNum" sz="quarter" idx="12"/>
          </p:nvPr>
        </p:nvSpPr>
        <p:spPr/>
        <p:txBody>
          <a:bodyPr>
            <a:normAutofit fontScale="85000" lnSpcReduction="20000"/>
          </a:bodyPr>
          <a:lstStyle/>
          <a:p>
            <a:fld id="{F6A8A91F-2E28-4260-8FF8-170600BD82DF}" type="slidenum">
              <a:rPr lang="en-US" smtClean="0"/>
              <a:pPr/>
              <a:t>34</a:t>
            </a:fld>
            <a:endParaRPr lang="en-US" dirty="0"/>
          </a:p>
        </p:txBody>
      </p:sp>
      <p:sp>
        <p:nvSpPr>
          <p:cNvPr id="6" name="TextBox 5"/>
          <p:cNvSpPr txBox="1"/>
          <p:nvPr/>
        </p:nvSpPr>
        <p:spPr>
          <a:xfrm>
            <a:off x="5895848" y="2057400"/>
            <a:ext cx="2943352" cy="3046988"/>
          </a:xfrm>
          <a:prstGeom prst="rect">
            <a:avLst/>
          </a:prstGeom>
          <a:noFill/>
        </p:spPr>
        <p:txBody>
          <a:bodyPr wrap="square" rtlCol="0">
            <a:spAutoFit/>
          </a:bodyPr>
          <a:lstStyle/>
          <a:p>
            <a:r>
              <a:rPr lang="en-US" sz="3200" dirty="0" smtClean="0"/>
              <a:t>Turf damage  can peak in late summer as grubs increase in size and feeding capacity</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00" y="2133600"/>
            <a:ext cx="5283200" cy="3962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Managing Grubs</a:t>
            </a:r>
            <a:endParaRPr lang="en-US" sz="3200" b="1" dirty="0">
              <a:solidFill>
                <a:schemeClr val="bg2">
                  <a:lumMod val="10000"/>
                </a:schemeClr>
              </a:solidFill>
            </a:endParaRPr>
          </a:p>
        </p:txBody>
      </p:sp>
      <p:sp>
        <p:nvSpPr>
          <p:cNvPr id="3" name="Content Placeholder 2"/>
          <p:cNvSpPr>
            <a:spLocks noGrp="1"/>
          </p:cNvSpPr>
          <p:nvPr>
            <p:ph sz="quarter" idx="1"/>
          </p:nvPr>
        </p:nvSpPr>
        <p:spPr>
          <a:xfrm>
            <a:off x="612648" y="1600200"/>
            <a:ext cx="8531352" cy="4495800"/>
          </a:xfrm>
        </p:spPr>
        <p:txBody>
          <a:bodyPr>
            <a:noAutofit/>
          </a:bodyPr>
          <a:lstStyle/>
          <a:p>
            <a:r>
              <a:rPr lang="en-US" sz="3200" dirty="0" smtClean="0"/>
              <a:t>Use a shovel to determine the number of grubs per square foot before initiating any treatment</a:t>
            </a:r>
          </a:p>
          <a:p>
            <a:pPr lvl="1">
              <a:buClr>
                <a:schemeClr val="accent2"/>
              </a:buClr>
              <a:buSzPct val="60000"/>
              <a:buFont typeface="Wingdings" pitchFamily="2" charset="2"/>
              <a:buChar char="Ø"/>
            </a:pPr>
            <a:r>
              <a:rPr lang="en-US" smtClean="0"/>
              <a:t>Establish action threshold </a:t>
            </a:r>
            <a:r>
              <a:rPr lang="en-US" dirty="0" smtClean="0"/>
              <a:t>levels </a:t>
            </a:r>
          </a:p>
        </p:txBody>
      </p:sp>
      <p:sp>
        <p:nvSpPr>
          <p:cNvPr id="6" name="Slide Number Placeholder 5"/>
          <p:cNvSpPr>
            <a:spLocks noGrp="1"/>
          </p:cNvSpPr>
          <p:nvPr>
            <p:ph type="sldNum" sz="quarter" idx="12"/>
          </p:nvPr>
        </p:nvSpPr>
        <p:spPr/>
        <p:txBody>
          <a:bodyPr>
            <a:normAutofit fontScale="85000" lnSpcReduction="20000"/>
          </a:bodyPr>
          <a:lstStyle/>
          <a:p>
            <a:fld id="{F6A8A91F-2E28-4260-8FF8-170600BD82DF}" type="slidenum">
              <a:rPr lang="en-US" smtClean="0"/>
              <a:pPr/>
              <a:t>35</a:t>
            </a:fld>
            <a:endParaRPr lang="en-US" dirty="0"/>
          </a:p>
        </p:txBody>
      </p:sp>
      <p:pic>
        <p:nvPicPr>
          <p:cNvPr id="4098" name="Picture 2" descr="E:\Photos\ABAC 2010 to\Insects and Nematodes\Scouting (Sept 2, 2011)\IMG_116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98" b="14932"/>
          <a:stretch/>
        </p:blipFill>
        <p:spPr bwMode="auto">
          <a:xfrm>
            <a:off x="533400" y="3313791"/>
            <a:ext cx="6235678" cy="32394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31975" y="4191000"/>
            <a:ext cx="1959625" cy="1200329"/>
          </a:xfrm>
          <a:prstGeom prst="rect">
            <a:avLst/>
          </a:prstGeom>
          <a:noFill/>
        </p:spPr>
        <p:txBody>
          <a:bodyPr wrap="square" rtlCol="0">
            <a:spAutoFit/>
          </a:bodyPr>
          <a:lstStyle/>
          <a:p>
            <a:r>
              <a:rPr lang="en-US" i="1" dirty="0" smtClean="0"/>
              <a:t>Square </a:t>
            </a:r>
            <a:r>
              <a:rPr lang="en-US" i="1" dirty="0"/>
              <a:t>foot </a:t>
            </a:r>
            <a:r>
              <a:rPr lang="en-US" i="1" dirty="0" smtClean="0"/>
              <a:t>of turf removed – David </a:t>
            </a:r>
            <a:r>
              <a:rPr lang="en-US" i="1" dirty="0" err="1" smtClean="0"/>
              <a:t>Shetler</a:t>
            </a:r>
            <a:r>
              <a:rPr lang="en-US" i="1" dirty="0"/>
              <a:t>, Ohio State University</a:t>
            </a:r>
          </a:p>
        </p:txBody>
      </p:sp>
    </p:spTree>
    <p:extLst>
      <p:ext uri="{BB962C8B-B14F-4D97-AF65-F5344CB8AC3E}">
        <p14:creationId xmlns:p14="http://schemas.microsoft.com/office/powerpoint/2010/main" val="3730973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White Grubs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447800"/>
            <a:ext cx="8531352" cy="4495800"/>
          </a:xfrm>
        </p:spPr>
        <p:txBody>
          <a:bodyPr>
            <a:noAutofit/>
          </a:bodyPr>
          <a:lstStyle/>
          <a:p>
            <a:pPr marL="0" indent="0">
              <a:buNone/>
            </a:pPr>
            <a:r>
              <a:rPr lang="en-US" sz="3200" dirty="0" smtClean="0"/>
              <a:t>White grubs are typically one of the following species: </a:t>
            </a:r>
          </a:p>
          <a:p>
            <a:r>
              <a:rPr lang="en-US" sz="2800" dirty="0" smtClean="0"/>
              <a:t>Japanese beetle</a:t>
            </a:r>
          </a:p>
          <a:p>
            <a:r>
              <a:rPr lang="en-US" sz="2800" dirty="0" smtClean="0"/>
              <a:t>June beetle</a:t>
            </a:r>
          </a:p>
          <a:p>
            <a:r>
              <a:rPr lang="en-US" sz="2800" dirty="0" smtClean="0"/>
              <a:t>European chafer</a:t>
            </a:r>
          </a:p>
          <a:p>
            <a:r>
              <a:rPr lang="en-US" sz="2800" dirty="0" smtClean="0"/>
              <a:t>Asian garden beetle</a:t>
            </a:r>
          </a:p>
          <a:p>
            <a:r>
              <a:rPr lang="en-US" sz="2800" dirty="0" smtClean="0"/>
              <a:t>Oriental beetle</a:t>
            </a:r>
          </a:p>
          <a:p>
            <a:r>
              <a:rPr lang="en-US" sz="2800" dirty="0" smtClean="0"/>
              <a:t>Asiatic garden beetle</a:t>
            </a:r>
          </a:p>
          <a:p>
            <a:r>
              <a:rPr lang="en-US" sz="2800" dirty="0" smtClean="0"/>
              <a:t>Northern masked chafer</a:t>
            </a:r>
          </a:p>
          <a:p>
            <a:r>
              <a:rPr lang="en-US" sz="2800" dirty="0" smtClean="0"/>
              <a:t>Black </a:t>
            </a:r>
            <a:r>
              <a:rPr lang="en-US" sz="2800" dirty="0" err="1" smtClean="0"/>
              <a:t>turfgrass</a:t>
            </a:r>
            <a:r>
              <a:rPr lang="en-US" sz="2800" dirty="0" smtClean="0"/>
              <a:t> </a:t>
            </a:r>
            <a:r>
              <a:rPr lang="en-US" sz="2800" dirty="0" err="1" smtClean="0"/>
              <a:t>ataenius</a:t>
            </a:r>
            <a:r>
              <a:rPr lang="en-US" sz="2800" dirty="0" smtClean="0"/>
              <a:t> beetle</a:t>
            </a:r>
          </a:p>
          <a:p>
            <a:pPr>
              <a:buNone/>
            </a:pPr>
            <a:endParaRPr lang="en-US" sz="3200" dirty="0" smtClean="0"/>
          </a:p>
          <a:p>
            <a:pPr>
              <a:buNone/>
            </a:pPr>
            <a:endParaRPr lang="en-US" sz="3200" dirty="0"/>
          </a:p>
        </p:txBody>
      </p:sp>
      <p:sp>
        <p:nvSpPr>
          <p:cNvPr id="7" name="Slide Number Placeholder 6"/>
          <p:cNvSpPr>
            <a:spLocks noGrp="1"/>
          </p:cNvSpPr>
          <p:nvPr>
            <p:ph type="sldNum" sz="quarter" idx="12"/>
          </p:nvPr>
        </p:nvSpPr>
        <p:spPr/>
        <p:txBody>
          <a:bodyPr>
            <a:normAutofit fontScale="85000" lnSpcReduction="20000"/>
          </a:bodyPr>
          <a:lstStyle/>
          <a:p>
            <a:fld id="{F6A8A91F-2E28-4260-8FF8-170600BD82DF}" type="slidenum">
              <a:rPr lang="en-US" smtClean="0"/>
              <a:pPr/>
              <a:t>36</a:t>
            </a:fld>
            <a:endParaRPr lang="en-US" dirty="0"/>
          </a:p>
        </p:txBody>
      </p:sp>
      <p:sp>
        <p:nvSpPr>
          <p:cNvPr id="6" name="TextBox 5"/>
          <p:cNvSpPr txBox="1"/>
          <p:nvPr/>
        </p:nvSpPr>
        <p:spPr>
          <a:xfrm>
            <a:off x="5029200" y="5029200"/>
            <a:ext cx="3810000" cy="1200329"/>
          </a:xfrm>
          <a:prstGeom prst="rect">
            <a:avLst/>
          </a:prstGeom>
          <a:noFill/>
        </p:spPr>
        <p:txBody>
          <a:bodyPr wrap="square" rtlCol="0">
            <a:spAutoFit/>
          </a:bodyPr>
          <a:lstStyle/>
          <a:p>
            <a:pPr algn="r"/>
            <a:r>
              <a:rPr lang="en-US" i="1" dirty="0" smtClean="0"/>
              <a:t>May-June beetle white grubs -</a:t>
            </a:r>
          </a:p>
          <a:p>
            <a:pPr algn="r"/>
            <a:r>
              <a:rPr lang="en-US" i="1" dirty="0"/>
              <a:t>Steven </a:t>
            </a:r>
            <a:r>
              <a:rPr lang="en-US" i="1" dirty="0" err="1"/>
              <a:t>Katovich</a:t>
            </a:r>
            <a:r>
              <a:rPr lang="en-US" i="1" dirty="0"/>
              <a:t>, USDA Forest Service, Bugwood.org </a:t>
            </a:r>
          </a:p>
          <a:p>
            <a:pPr algn="r"/>
            <a:r>
              <a:rPr lang="en-US" i="1" dirty="0"/>
              <a:t> Creative Commons </a:t>
            </a:r>
            <a:r>
              <a:rPr lang="en-US" i="1" dirty="0" smtClean="0"/>
              <a:t>License</a:t>
            </a:r>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171700"/>
            <a:ext cx="2743200" cy="2743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Billbug</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37</a:t>
            </a:fld>
            <a:endParaRPr lang="en-US"/>
          </a:p>
        </p:txBody>
      </p:sp>
      <p:sp>
        <p:nvSpPr>
          <p:cNvPr id="4" name="Content Placeholder 3"/>
          <p:cNvSpPr>
            <a:spLocks noGrp="1"/>
          </p:cNvSpPr>
          <p:nvPr>
            <p:ph sz="quarter" idx="1"/>
          </p:nvPr>
        </p:nvSpPr>
        <p:spPr>
          <a:xfrm>
            <a:off x="612648" y="1524000"/>
            <a:ext cx="4187952" cy="4495800"/>
          </a:xfrm>
        </p:spPr>
        <p:txBody>
          <a:bodyPr>
            <a:noAutofit/>
          </a:bodyPr>
          <a:lstStyle/>
          <a:p>
            <a:r>
              <a:rPr lang="en-US" sz="3000" dirty="0" smtClean="0"/>
              <a:t>Billbug larvae tunnel through plants while feeding on the stem </a:t>
            </a:r>
          </a:p>
          <a:p>
            <a:r>
              <a:rPr lang="en-US" sz="3000" dirty="0" smtClean="0"/>
              <a:t>Damage frequently appears from late June through early August</a:t>
            </a:r>
          </a:p>
          <a:p>
            <a:r>
              <a:rPr lang="en-US" sz="3000" dirty="0" smtClean="0"/>
              <a:t>Signs of damage include spotty, straw-colored patches of grass scattered throughout the lawn</a:t>
            </a:r>
            <a:endParaRPr lang="en-US" sz="3000" dirty="0"/>
          </a:p>
        </p:txBody>
      </p:sp>
      <p:sp>
        <p:nvSpPr>
          <p:cNvPr id="5" name="TextBox 4"/>
          <p:cNvSpPr txBox="1"/>
          <p:nvPr/>
        </p:nvSpPr>
        <p:spPr>
          <a:xfrm>
            <a:off x="5257800" y="4572000"/>
            <a:ext cx="3733801" cy="923330"/>
          </a:xfrm>
          <a:prstGeom prst="rect">
            <a:avLst/>
          </a:prstGeom>
          <a:noFill/>
        </p:spPr>
        <p:txBody>
          <a:bodyPr wrap="square" rtlCol="0">
            <a:spAutoFit/>
          </a:bodyPr>
          <a:lstStyle/>
          <a:p>
            <a:pPr algn="r"/>
            <a:r>
              <a:rPr lang="en-US" i="1" dirty="0" smtClean="0"/>
              <a:t>Billbug -</a:t>
            </a:r>
          </a:p>
          <a:p>
            <a:pPr algn="r"/>
            <a:r>
              <a:rPr lang="en-US" i="1" dirty="0" smtClean="0"/>
              <a:t>David Shetlar, Ohio State University, Bugwood.org</a:t>
            </a:r>
          </a:p>
        </p:txBody>
      </p:sp>
      <p:pic>
        <p:nvPicPr>
          <p:cNvPr id="6" name="Picture 2" descr="billbug (Sphenophorus coesifrons ) on St. Augustinegrass (Stenotaphrum secundatum ) - 5490539"/>
          <p:cNvPicPr>
            <a:picLocks noChangeAspect="1" noChangeArrowheads="1"/>
          </p:cNvPicPr>
          <p:nvPr/>
        </p:nvPicPr>
        <p:blipFill>
          <a:blip r:embed="rId2" cstate="print"/>
          <a:srcRect/>
          <a:stretch>
            <a:fillRect/>
          </a:stretch>
        </p:blipFill>
        <p:spPr bwMode="auto">
          <a:xfrm>
            <a:off x="4876800" y="1828800"/>
            <a:ext cx="4072127" cy="265112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38</a:t>
            </a:fld>
            <a:endParaRPr lang="en-US"/>
          </a:p>
        </p:txBody>
      </p:sp>
      <p:sp>
        <p:nvSpPr>
          <p:cNvPr id="4" name="Content Placeholder 3"/>
          <p:cNvSpPr>
            <a:spLocks noGrp="1"/>
          </p:cNvSpPr>
          <p:nvPr>
            <p:ph sz="quarter" idx="1"/>
          </p:nvPr>
        </p:nvSpPr>
        <p:spPr>
          <a:xfrm>
            <a:off x="533400" y="1905000"/>
            <a:ext cx="8153400" cy="4507468"/>
          </a:xfrm>
        </p:spPr>
        <p:txBody>
          <a:bodyPr>
            <a:normAutofit fontScale="92500" lnSpcReduction="20000"/>
          </a:bodyPr>
          <a:lstStyle/>
          <a:p>
            <a:r>
              <a:rPr lang="en-US" sz="3200" dirty="0" smtClean="0"/>
              <a:t>Pocket gophers</a:t>
            </a:r>
          </a:p>
          <a:p>
            <a:r>
              <a:rPr lang="en-US" sz="3200" dirty="0" smtClean="0"/>
              <a:t>Prairie dogs</a:t>
            </a:r>
          </a:p>
          <a:p>
            <a:r>
              <a:rPr lang="en-US" sz="3200" dirty="0" smtClean="0"/>
              <a:t>Meadow voles</a:t>
            </a:r>
          </a:p>
          <a:p>
            <a:r>
              <a:rPr lang="en-US" sz="3200" dirty="0" smtClean="0"/>
              <a:t>Moles </a:t>
            </a:r>
          </a:p>
          <a:p>
            <a:r>
              <a:rPr lang="en-US" sz="3200" dirty="0" smtClean="0"/>
              <a:t>Rabbits and hares</a:t>
            </a:r>
          </a:p>
          <a:p>
            <a:r>
              <a:rPr lang="en-US" sz="3200" dirty="0" smtClean="0"/>
              <a:t>Ground squirrels</a:t>
            </a:r>
          </a:p>
          <a:p>
            <a:r>
              <a:rPr lang="en-US" sz="3200" dirty="0" smtClean="0"/>
              <a:t>Deer</a:t>
            </a:r>
          </a:p>
          <a:p>
            <a:r>
              <a:rPr lang="en-US" sz="3200" dirty="0"/>
              <a:t>Collared </a:t>
            </a:r>
            <a:r>
              <a:rPr lang="en-US" sz="3200" dirty="0" smtClean="0"/>
              <a:t>peccary </a:t>
            </a:r>
            <a:br>
              <a:rPr lang="en-US" sz="3200" dirty="0" smtClean="0"/>
            </a:br>
            <a:r>
              <a:rPr lang="en-US" sz="3200" dirty="0" smtClean="0"/>
              <a:t>(</a:t>
            </a:r>
            <a:r>
              <a:rPr lang="en-US" sz="3200" dirty="0" err="1"/>
              <a:t>J</a:t>
            </a:r>
            <a:r>
              <a:rPr lang="en-US" sz="3200" dirty="0" err="1" smtClean="0"/>
              <a:t>avelina</a:t>
            </a:r>
            <a:r>
              <a:rPr lang="en-US" sz="3200" dirty="0" smtClean="0"/>
              <a:t>)</a:t>
            </a:r>
            <a:br>
              <a:rPr lang="en-US" sz="3200" dirty="0" smtClean="0"/>
            </a:br>
            <a:endParaRPr lang="en-US" sz="3200" dirty="0" smtClean="0"/>
          </a:p>
          <a:p>
            <a:endParaRPr lang="en-US" sz="3200" dirty="0"/>
          </a:p>
        </p:txBody>
      </p:sp>
      <p:sp>
        <p:nvSpPr>
          <p:cNvPr id="7" name="Title 1"/>
          <p:cNvSpPr txBox="1">
            <a:spLocks/>
          </p:cNvSpPr>
          <p:nvPr/>
        </p:nvSpPr>
        <p:spPr>
          <a:xfrm>
            <a:off x="765048" y="381000"/>
            <a:ext cx="8153400"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Identifying Turfgrass Vertebrates</a:t>
            </a:r>
            <a:endParaRPr kumimoji="0" lang="en-US" sz="3200" b="0" i="0" u="none" strike="noStrike" kern="1200" cap="none" spc="0" normalizeH="0" baseline="0" noProof="0" dirty="0">
              <a:ln>
                <a:noFill/>
              </a:ln>
              <a:solidFill>
                <a:schemeClr val="bg2">
                  <a:lumMod val="10000"/>
                </a:schemeClr>
              </a:solidFill>
              <a:effectLst/>
              <a:uLnTx/>
              <a:uFillTx/>
              <a:latin typeface="+mj-lt"/>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533040"/>
            <a:ext cx="4661916" cy="3179862"/>
          </a:xfrm>
          <a:prstGeom prst="rect">
            <a:avLst/>
          </a:prstGeom>
        </p:spPr>
      </p:pic>
      <p:sp>
        <p:nvSpPr>
          <p:cNvPr id="6" name="Rectangle 5"/>
          <p:cNvSpPr/>
          <p:nvPr/>
        </p:nvSpPr>
        <p:spPr>
          <a:xfrm>
            <a:off x="6858000" y="3047940"/>
            <a:ext cx="939231" cy="369332"/>
          </a:xfrm>
          <a:prstGeom prst="rect">
            <a:avLst/>
          </a:prstGeom>
        </p:spPr>
        <p:txBody>
          <a:bodyPr wrap="none">
            <a:spAutoFit/>
          </a:bodyPr>
          <a:lstStyle/>
          <a:p>
            <a:r>
              <a:rPr lang="en-US" i="1" dirty="0" err="1"/>
              <a:t>Javelina</a:t>
            </a:r>
            <a:endParaRPr 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39</a:t>
            </a:fld>
            <a:endParaRPr lang="en-US"/>
          </a:p>
        </p:txBody>
      </p:sp>
      <p:sp>
        <p:nvSpPr>
          <p:cNvPr id="4" name="Content Placeholder 3"/>
          <p:cNvSpPr>
            <a:spLocks noGrp="1"/>
          </p:cNvSpPr>
          <p:nvPr>
            <p:ph sz="quarter" idx="1"/>
          </p:nvPr>
        </p:nvSpPr>
        <p:spPr>
          <a:xfrm>
            <a:off x="612648" y="1600200"/>
            <a:ext cx="8153400" cy="5029200"/>
          </a:xfrm>
        </p:spPr>
        <p:txBody>
          <a:bodyPr>
            <a:normAutofit/>
          </a:bodyPr>
          <a:lstStyle/>
          <a:p>
            <a:r>
              <a:rPr lang="en-US" sz="3200" dirty="0" smtClean="0"/>
              <a:t>Vertebrate pests can harm turfgrass when they dig to look for pests to eat </a:t>
            </a:r>
            <a:br>
              <a:rPr lang="en-US" sz="3200" dirty="0" smtClean="0"/>
            </a:br>
            <a:r>
              <a:rPr lang="en-US" sz="3200" dirty="0" smtClean="0"/>
              <a:t>By controlling the insect pest population, you will in turn, deter vertebrate pests from visiting </a:t>
            </a:r>
          </a:p>
          <a:p>
            <a:r>
              <a:rPr lang="en-US" sz="3200" dirty="0" smtClean="0"/>
              <a:t>Monitor for signs of </a:t>
            </a:r>
            <a:br>
              <a:rPr lang="en-US" sz="3200" dirty="0" smtClean="0"/>
            </a:br>
            <a:r>
              <a:rPr lang="en-US" sz="3200" dirty="0" smtClean="0"/>
              <a:t>vertebrate activity as </a:t>
            </a:r>
            <a:br>
              <a:rPr lang="en-US" sz="3200" dirty="0" smtClean="0"/>
            </a:br>
            <a:r>
              <a:rPr lang="en-US" sz="3200" dirty="0" smtClean="0"/>
              <a:t>this may be a sign that </a:t>
            </a:r>
            <a:br>
              <a:rPr lang="en-US" sz="3200" dirty="0" smtClean="0"/>
            </a:br>
            <a:r>
              <a:rPr lang="en-US" sz="3200" dirty="0" smtClean="0"/>
              <a:t>you have a pest </a:t>
            </a:r>
            <a:br>
              <a:rPr lang="en-US" sz="3200" dirty="0" smtClean="0"/>
            </a:br>
            <a:r>
              <a:rPr lang="en-US" sz="3200" dirty="0" smtClean="0"/>
              <a:t>infestation </a:t>
            </a:r>
          </a:p>
          <a:p>
            <a:pPr>
              <a:buNone/>
            </a:pPr>
            <a:endParaRPr lang="en-US" sz="3200" dirty="0" smtClean="0"/>
          </a:p>
          <a:p>
            <a:endParaRPr lang="en-US" sz="3200" dirty="0"/>
          </a:p>
        </p:txBody>
      </p:sp>
      <p:sp>
        <p:nvSpPr>
          <p:cNvPr id="5" name="Title 1"/>
          <p:cNvSpPr>
            <a:spLocks noGrp="1"/>
          </p:cNvSpPr>
          <p:nvPr>
            <p:ph type="title"/>
          </p:nvPr>
        </p:nvSpPr>
        <p:spPr>
          <a:xfrm>
            <a:off x="612648" y="228600"/>
            <a:ext cx="8153400" cy="990600"/>
          </a:xfrm>
        </p:spPr>
        <p:txBody>
          <a:bodyPr>
            <a:normAutofit fontScale="90000"/>
          </a:bodyPr>
          <a:lstStyle/>
          <a:p>
            <a:r>
              <a:rPr lang="en-US" sz="3200" dirty="0" smtClean="0">
                <a:solidFill>
                  <a:schemeClr val="bg2">
                    <a:lumMod val="10000"/>
                  </a:schemeClr>
                </a:solidFill>
              </a:rPr>
              <a:t>Monitoring and Managing Turfgrass Vertebrate Pests</a:t>
            </a:r>
            <a:endParaRPr lang="en-US" sz="3200" dirty="0">
              <a:solidFill>
                <a:schemeClr val="bg2">
                  <a:lumMod val="1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900" y="3962400"/>
            <a:ext cx="3771900" cy="2514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33400" y="273050"/>
            <a:ext cx="8077200" cy="869950"/>
          </a:xfrm>
        </p:spPr>
        <p:txBody>
          <a:bodyPr>
            <a:noAutofit/>
          </a:bodyPr>
          <a:lstStyle/>
          <a:p>
            <a:r>
              <a:rPr lang="en-US" sz="3200" dirty="0" smtClean="0">
                <a:solidFill>
                  <a:schemeClr val="bg2">
                    <a:lumMod val="10000"/>
                  </a:schemeClr>
                </a:solidFill>
              </a:rPr>
              <a:t>Components of an IPM Program on School Grounds</a:t>
            </a:r>
            <a:endParaRPr lang="en-US" sz="3200" dirty="0">
              <a:solidFill>
                <a:schemeClr val="bg2">
                  <a:lumMod val="10000"/>
                </a:schemeClr>
              </a:solidFill>
            </a:endParaRPr>
          </a:p>
        </p:txBody>
      </p:sp>
      <p:sp>
        <p:nvSpPr>
          <p:cNvPr id="3" name="Content Placeholder 2"/>
          <p:cNvSpPr>
            <a:spLocks noGrp="1"/>
          </p:cNvSpPr>
          <p:nvPr>
            <p:ph sz="quarter" idx="2"/>
          </p:nvPr>
        </p:nvSpPr>
        <p:spPr>
          <a:xfrm>
            <a:off x="609600" y="1524000"/>
            <a:ext cx="8229600" cy="4419600"/>
          </a:xfrm>
        </p:spPr>
        <p:txBody>
          <a:bodyPr>
            <a:noAutofit/>
          </a:bodyPr>
          <a:lstStyle/>
          <a:p>
            <a:pPr>
              <a:lnSpc>
                <a:spcPct val="120000"/>
              </a:lnSpc>
              <a:spcBef>
                <a:spcPts val="0"/>
              </a:spcBef>
              <a:buNone/>
            </a:pPr>
            <a:r>
              <a:rPr lang="en-US" sz="3200" dirty="0" smtClean="0"/>
              <a:t>Promoting </a:t>
            </a:r>
            <a:r>
              <a:rPr lang="en-US" sz="3200" dirty="0" err="1"/>
              <a:t>t</a:t>
            </a:r>
            <a:r>
              <a:rPr lang="en-US" sz="3200" dirty="0" err="1" smtClean="0"/>
              <a:t>urfgrass</a:t>
            </a:r>
            <a:r>
              <a:rPr lang="en-US" sz="3200" dirty="0" smtClean="0"/>
              <a:t> health:</a:t>
            </a:r>
          </a:p>
          <a:p>
            <a:pPr>
              <a:lnSpc>
                <a:spcPct val="120000"/>
              </a:lnSpc>
              <a:spcBef>
                <a:spcPts val="0"/>
              </a:spcBef>
              <a:buFont typeface="Wingdings" pitchFamily="2" charset="2"/>
              <a:buChar char="q"/>
            </a:pPr>
            <a:r>
              <a:rPr lang="en-US" sz="3200" dirty="0" smtClean="0"/>
              <a:t>Select grass species that will thrive on the site and support the site use</a:t>
            </a:r>
          </a:p>
          <a:p>
            <a:pPr>
              <a:lnSpc>
                <a:spcPct val="120000"/>
              </a:lnSpc>
              <a:spcBef>
                <a:spcPts val="0"/>
              </a:spcBef>
              <a:buFont typeface="Wingdings" pitchFamily="2" charset="2"/>
              <a:buChar char="q"/>
            </a:pPr>
            <a:r>
              <a:rPr lang="en-US" sz="3200" dirty="0" smtClean="0"/>
              <a:t>Prepare the site properly</a:t>
            </a:r>
          </a:p>
          <a:p>
            <a:pPr>
              <a:lnSpc>
                <a:spcPct val="120000"/>
              </a:lnSpc>
              <a:spcBef>
                <a:spcPts val="0"/>
              </a:spcBef>
              <a:buFont typeface="Wingdings" pitchFamily="2" charset="2"/>
              <a:buChar char="q"/>
            </a:pPr>
            <a:r>
              <a:rPr lang="en-US" sz="3200" dirty="0" smtClean="0"/>
              <a:t>Provide cultural care</a:t>
            </a:r>
          </a:p>
          <a:p>
            <a:pPr>
              <a:lnSpc>
                <a:spcPct val="120000"/>
              </a:lnSpc>
              <a:spcBef>
                <a:spcPts val="0"/>
              </a:spcBef>
              <a:buFont typeface="Wingdings" pitchFamily="2" charset="2"/>
              <a:buChar char="q"/>
            </a:pPr>
            <a:r>
              <a:rPr lang="en-US" sz="3200" dirty="0" smtClean="0"/>
              <a:t>It is critical to consider </a:t>
            </a:r>
            <a:br>
              <a:rPr lang="en-US" sz="3200" dirty="0" smtClean="0"/>
            </a:br>
            <a:r>
              <a:rPr lang="en-US" sz="3200" dirty="0" smtClean="0"/>
              <a:t>the use of the turf when </a:t>
            </a:r>
            <a:br>
              <a:rPr lang="en-US" sz="3200" dirty="0" smtClean="0"/>
            </a:br>
            <a:r>
              <a:rPr lang="en-US" sz="3200" dirty="0" smtClean="0"/>
              <a:t>selecting turfgrass </a:t>
            </a:r>
            <a:br>
              <a:rPr lang="en-US" sz="3200" dirty="0" smtClean="0"/>
            </a:br>
            <a:r>
              <a:rPr lang="en-US" sz="3200" dirty="0" smtClean="0"/>
              <a:t>species and cultivars</a:t>
            </a:r>
          </a:p>
          <a:p>
            <a:endParaRPr lang="en-US" sz="3200" dirty="0"/>
          </a:p>
        </p:txBody>
      </p:sp>
      <p:sp>
        <p:nvSpPr>
          <p:cNvPr id="8" name="Slide Number Placeholder 7"/>
          <p:cNvSpPr>
            <a:spLocks noGrp="1"/>
          </p:cNvSpPr>
          <p:nvPr>
            <p:ph type="sldNum" sz="quarter" idx="16"/>
          </p:nvPr>
        </p:nvSpPr>
        <p:spPr/>
        <p:txBody>
          <a:bodyPr>
            <a:normAutofit fontScale="85000" lnSpcReduction="20000"/>
          </a:bodyPr>
          <a:lstStyle/>
          <a:p>
            <a:fld id="{47FBFA7E-D92B-492B-B20A-03A974C3FB44}" type="slidenum">
              <a:rPr lang="en-US" smtClean="0"/>
              <a:pPr/>
              <a:t>4</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114800"/>
            <a:ext cx="3657600" cy="24384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a:bodyPr>
          <a:lstStyle/>
          <a:p>
            <a:r>
              <a:rPr lang="en-US" sz="3200" dirty="0" smtClean="0">
                <a:solidFill>
                  <a:schemeClr val="bg2">
                    <a:lumMod val="10000"/>
                  </a:schemeClr>
                </a:solidFill>
              </a:rPr>
              <a:t>Check In!</a:t>
            </a:r>
            <a:endParaRPr lang="en-US" sz="3200" dirty="0">
              <a:solidFill>
                <a:schemeClr val="bg2">
                  <a:lumMod val="10000"/>
                </a:schemeClr>
              </a:solidFill>
            </a:endParaRPr>
          </a:p>
        </p:txBody>
      </p:sp>
      <p:sp>
        <p:nvSpPr>
          <p:cNvPr id="6" name="Slide Number Placeholder 5"/>
          <p:cNvSpPr>
            <a:spLocks noGrp="1"/>
          </p:cNvSpPr>
          <p:nvPr>
            <p:ph type="sldNum" sz="quarter" idx="12"/>
          </p:nvPr>
        </p:nvSpPr>
        <p:spPr/>
        <p:txBody>
          <a:bodyPr>
            <a:normAutofit fontScale="85000" lnSpcReduction="20000"/>
          </a:bodyPr>
          <a:lstStyle/>
          <a:p>
            <a:fld id="{7A3B7630-EB21-464F-BCF3-B6E27F6BDC28}" type="slidenum">
              <a:rPr lang="en-US" smtClean="0"/>
              <a:pPr/>
              <a:t>40</a:t>
            </a:fld>
            <a:endParaRPr lang="en-US"/>
          </a:p>
        </p:txBody>
      </p:sp>
      <p:sp>
        <p:nvSpPr>
          <p:cNvPr id="5" name="Content Placeholder 2"/>
          <p:cNvSpPr>
            <a:spLocks noGrp="1"/>
          </p:cNvSpPr>
          <p:nvPr>
            <p:ph sz="quarter" idx="1"/>
          </p:nvPr>
        </p:nvSpPr>
        <p:spPr>
          <a:xfrm>
            <a:off x="609600" y="1600200"/>
            <a:ext cx="8534400" cy="4419600"/>
          </a:xfrm>
        </p:spPr>
        <p:txBody>
          <a:bodyPr>
            <a:noAutofit/>
          </a:bodyPr>
          <a:lstStyle/>
          <a:p>
            <a:pPr marL="514350" indent="-514350">
              <a:buNone/>
            </a:pPr>
            <a:r>
              <a:rPr lang="en-US" b="1" dirty="0" smtClean="0"/>
              <a:t>This lesson you learned:</a:t>
            </a:r>
          </a:p>
          <a:p>
            <a:pPr marL="514350" lvl="0" indent="-514350">
              <a:buFont typeface="+mj-lt"/>
              <a:buAutoNum type="arabicPeriod"/>
            </a:pPr>
            <a:r>
              <a:rPr lang="en-US" dirty="0" smtClean="0"/>
              <a:t>How to identify plant species suited for a site’s environmental qualities, pest pressures and use</a:t>
            </a:r>
          </a:p>
          <a:p>
            <a:pPr marL="514350" indent="-514350">
              <a:buFont typeface="+mj-lt"/>
              <a:buAutoNum type="arabicPeriod"/>
            </a:pPr>
            <a:r>
              <a:rPr lang="en-US" dirty="0" smtClean="0"/>
              <a:t>How to identify and describe how to manage common turfgrass weeds</a:t>
            </a:r>
          </a:p>
          <a:p>
            <a:pPr marL="514350" indent="-514350">
              <a:buFont typeface="+mj-lt"/>
              <a:buAutoNum type="arabicPeriod"/>
            </a:pPr>
            <a:r>
              <a:rPr lang="en-US" dirty="0" smtClean="0"/>
              <a:t>How to identify and describe how to manage common turfgrass insect pests</a:t>
            </a:r>
          </a:p>
          <a:p>
            <a:pPr marL="514350" indent="-514350">
              <a:buFont typeface="+mj-lt"/>
              <a:buAutoNum type="arabicPeriod"/>
            </a:pPr>
            <a:r>
              <a:rPr lang="en-US" dirty="0" smtClean="0"/>
              <a:t>How to identify and describe how to manage common turfgrass vertebrate pests</a:t>
            </a:r>
          </a:p>
          <a:p>
            <a:pPr marL="0" indent="0">
              <a:buNone/>
            </a:pPr>
            <a:r>
              <a:rPr lang="en-US" b="1" dirty="0" smtClean="0"/>
              <a:t>Next you will learn about common turfgrass diseases!</a:t>
            </a:r>
          </a:p>
          <a:p>
            <a:pPr marL="514350" indent="-514350">
              <a:buNone/>
            </a:pPr>
            <a:endParaRPr lang="en-US" b="1" dirty="0" smtClean="0"/>
          </a:p>
          <a:p>
            <a:pPr marL="514350" lvl="0" indent="-514350">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a:bodyPr>
          <a:lstStyle/>
          <a:p>
            <a:r>
              <a:rPr lang="en-US" sz="3200" dirty="0" smtClean="0">
                <a:solidFill>
                  <a:schemeClr val="bg2">
                    <a:lumMod val="10000"/>
                  </a:schemeClr>
                </a:solidFill>
              </a:rPr>
              <a:t>Resources</a:t>
            </a:r>
            <a:endParaRPr lang="en-US" sz="3200" dirty="0">
              <a:solidFill>
                <a:schemeClr val="bg2">
                  <a:lumMod val="10000"/>
                </a:schemeClr>
              </a:solidFill>
            </a:endParaRPr>
          </a:p>
        </p:txBody>
      </p:sp>
      <p:sp>
        <p:nvSpPr>
          <p:cNvPr id="6" name="Slide Number Placeholder 5"/>
          <p:cNvSpPr>
            <a:spLocks noGrp="1"/>
          </p:cNvSpPr>
          <p:nvPr>
            <p:ph type="sldNum" sz="quarter" idx="12"/>
          </p:nvPr>
        </p:nvSpPr>
        <p:spPr/>
        <p:txBody>
          <a:bodyPr>
            <a:normAutofit fontScale="85000" lnSpcReduction="20000"/>
          </a:bodyPr>
          <a:lstStyle/>
          <a:p>
            <a:fld id="{7A3B7630-EB21-464F-BCF3-B6E27F6BDC28}" type="slidenum">
              <a:rPr lang="en-US" smtClean="0"/>
              <a:pPr/>
              <a:t>41</a:t>
            </a:fld>
            <a:endParaRPr lang="en-US"/>
          </a:p>
        </p:txBody>
      </p:sp>
      <p:sp>
        <p:nvSpPr>
          <p:cNvPr id="7" name="Content Placeholder 14"/>
          <p:cNvSpPr txBox="1">
            <a:spLocks/>
          </p:cNvSpPr>
          <p:nvPr/>
        </p:nvSpPr>
        <p:spPr>
          <a:xfrm>
            <a:off x="533400" y="1676400"/>
            <a:ext cx="8458200" cy="4724400"/>
          </a:xfrm>
          <a:prstGeom prst="rect">
            <a:avLst/>
          </a:prstGeom>
        </p:spPr>
        <p:txBody>
          <a:bodyPr vert="horz">
            <a:noAutofit/>
          </a:bodyPr>
          <a:lstStyle/>
          <a:p>
            <a:pPr marL="320040" indent="-320040">
              <a:spcBef>
                <a:spcPts val="700"/>
              </a:spcBef>
              <a:buClr>
                <a:schemeClr val="accent2"/>
              </a:buClr>
              <a:buSzPct val="60000"/>
              <a:buFont typeface="Wingdings" pitchFamily="2" charset="2"/>
              <a:buChar char="q"/>
            </a:pPr>
            <a:r>
              <a:rPr lang="en-US" smtClean="0">
                <a:solidFill>
                  <a:schemeClr val="bg2">
                    <a:lumMod val="10000"/>
                  </a:schemeClr>
                </a:solidFill>
              </a:rPr>
              <a:t>Insect </a:t>
            </a:r>
            <a:r>
              <a:rPr lang="en-US" dirty="0" smtClean="0">
                <a:solidFill>
                  <a:schemeClr val="bg2">
                    <a:lumMod val="10000"/>
                  </a:schemeClr>
                </a:solidFill>
              </a:rPr>
              <a:t>Images. (2010). Lawn and Turf. Retrieved from </a:t>
            </a:r>
            <a:r>
              <a:rPr lang="en-US" dirty="0" smtClean="0">
                <a:solidFill>
                  <a:schemeClr val="bg2">
                    <a:lumMod val="10000"/>
                  </a:schemeClr>
                </a:solidFill>
                <a:hlinkClick r:id="rId2"/>
              </a:rPr>
              <a:t>http://www.bugwood.org/</a:t>
            </a:r>
            <a:r>
              <a:rPr lang="en-US" dirty="0" smtClean="0">
                <a:solidFill>
                  <a:schemeClr val="bg2">
                    <a:lumMod val="10000"/>
                  </a:schemeClr>
                </a:solidFill>
              </a:rPr>
              <a:t> </a:t>
            </a:r>
          </a:p>
          <a:p>
            <a:pPr marL="320040" indent="-320040">
              <a:spcBef>
                <a:spcPts val="700"/>
              </a:spcBef>
              <a:buClr>
                <a:schemeClr val="accent2"/>
              </a:buClr>
              <a:buSzPct val="60000"/>
              <a:buFont typeface="Wingdings" pitchFamily="2" charset="2"/>
              <a:buChar char="q"/>
            </a:pPr>
            <a:r>
              <a:rPr lang="en-US" dirty="0" smtClean="0">
                <a:solidFill>
                  <a:schemeClr val="bg2">
                    <a:lumMod val="10000"/>
                  </a:schemeClr>
                </a:solidFill>
              </a:rPr>
              <a:t> Iowa State University. (2010). Plant and Insect Diagnostic Clinic. Retrieved from </a:t>
            </a:r>
            <a:r>
              <a:rPr lang="en-US" dirty="0" smtClean="0">
                <a:solidFill>
                  <a:schemeClr val="bg2">
                    <a:lumMod val="10000"/>
                  </a:schemeClr>
                </a:solidFill>
                <a:hlinkClick r:id="rId3"/>
              </a:rPr>
              <a:t>http://www.ipm.iastate.edu/ipm/info/plant-diseases/turf-grass-rust</a:t>
            </a:r>
            <a:r>
              <a:rPr lang="en-US" dirty="0" smtClean="0">
                <a:solidFill>
                  <a:schemeClr val="bg2">
                    <a:lumMod val="10000"/>
                  </a:schemeClr>
                </a:solidFill>
              </a:rPr>
              <a:t> </a:t>
            </a:r>
          </a:p>
          <a:p>
            <a:pPr marL="320040" indent="-320040">
              <a:spcBef>
                <a:spcPts val="700"/>
              </a:spcBef>
              <a:buClr>
                <a:schemeClr val="accent2"/>
              </a:buClr>
              <a:buSzPct val="60000"/>
              <a:buFont typeface="Wingdings" pitchFamily="2" charset="2"/>
              <a:buChar char="q"/>
            </a:pPr>
            <a:r>
              <a:rPr lang="en-US" dirty="0" smtClean="0">
                <a:solidFill>
                  <a:schemeClr val="bg2">
                    <a:lumMod val="10000"/>
                  </a:schemeClr>
                </a:solidFill>
              </a:rPr>
              <a:t>Maine Department of Agriculture, Conservation and Forestry. </a:t>
            </a:r>
            <a:r>
              <a:rPr lang="en-US" i="1" dirty="0" smtClean="0">
                <a:solidFill>
                  <a:schemeClr val="bg2">
                    <a:lumMod val="10000"/>
                  </a:schemeClr>
                </a:solidFill>
              </a:rPr>
              <a:t>School IPM.</a:t>
            </a:r>
            <a:r>
              <a:rPr lang="en-US" dirty="0" smtClean="0">
                <a:solidFill>
                  <a:schemeClr val="bg2">
                    <a:lumMod val="10000"/>
                  </a:schemeClr>
                </a:solidFill>
              </a:rPr>
              <a:t> Retrieved from </a:t>
            </a:r>
            <a:r>
              <a:rPr lang="en-US" dirty="0" smtClean="0">
                <a:solidFill>
                  <a:schemeClr val="bg2">
                    <a:lumMod val="10000"/>
                  </a:schemeClr>
                </a:solidFill>
                <a:hlinkClick r:id="rId4"/>
              </a:rPr>
              <a:t>http://www.maine.gov/dacf/php/integrated_pest_management/school/index.shtml</a:t>
            </a:r>
            <a:r>
              <a:rPr lang="en-US" dirty="0" smtClean="0">
                <a:solidFill>
                  <a:schemeClr val="bg2">
                    <a:lumMod val="10000"/>
                  </a:schemeClr>
                </a:solidFill>
              </a:rPr>
              <a:t>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q"/>
              <a:tabLst/>
              <a:defRPr/>
            </a:pP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Rutgers Cooperative Extension. </a:t>
            </a:r>
            <a:r>
              <a:rPr kumimoji="0" lang="en-US" sz="1800" b="0" i="1" u="none" strike="noStrike" kern="1200" cap="none" spc="0" normalizeH="0" baseline="0" noProof="0" dirty="0" smtClean="0">
                <a:ln>
                  <a:noFill/>
                </a:ln>
                <a:solidFill>
                  <a:schemeClr val="bg2">
                    <a:lumMod val="10000"/>
                  </a:schemeClr>
                </a:solidFill>
                <a:effectLst/>
                <a:uLnTx/>
                <a:uFillTx/>
                <a:latin typeface="+mn-lt"/>
                <a:ea typeface="+mn-ea"/>
                <a:cs typeface="+mn-cs"/>
              </a:rPr>
              <a:t>IPM Report Card for School Grounds: General Requirements. </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Retrieved from </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hlinkClick r:id="rId5"/>
              </a:rPr>
              <a:t>http://entomology.osu.edu/schoolipm/IPMfiles/ReportCardGeneral.pdf</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 </a:t>
            </a:r>
            <a:endParaRPr kumimoji="0" lang="en-US" sz="1800" b="0" i="1" u="none" strike="noStrike" kern="1200" cap="none" spc="0" normalizeH="0" baseline="0" noProof="0" dirty="0" smtClean="0">
              <a:ln>
                <a:noFill/>
              </a:ln>
              <a:solidFill>
                <a:schemeClr val="bg2">
                  <a:lumMod val="10000"/>
                </a:schemeClr>
              </a:solidFill>
              <a:effectLst/>
              <a:uLnTx/>
              <a:uFillTx/>
              <a:latin typeface="+mn-lt"/>
              <a:ea typeface="+mn-ea"/>
              <a:cs typeface="+mn-cs"/>
            </a:endParaRPr>
          </a:p>
          <a:p>
            <a:pPr marL="320040" indent="-320040">
              <a:spcBef>
                <a:spcPts val="700"/>
              </a:spcBef>
              <a:buClr>
                <a:schemeClr val="accent2"/>
              </a:buClr>
              <a:buSzPct val="60000"/>
              <a:buFont typeface="Wingdings"/>
              <a:buChar char=""/>
            </a:pPr>
            <a:r>
              <a:rPr lang="en-US" dirty="0" smtClean="0">
                <a:solidFill>
                  <a:schemeClr val="bg2">
                    <a:lumMod val="10000"/>
                  </a:schemeClr>
                </a:solidFill>
              </a:rPr>
              <a:t>Texas A&amp;M </a:t>
            </a:r>
            <a:r>
              <a:rPr lang="en-US" dirty="0" err="1" smtClean="0">
                <a:solidFill>
                  <a:schemeClr val="bg2">
                    <a:lumMod val="10000"/>
                  </a:schemeClr>
                </a:solidFill>
              </a:rPr>
              <a:t>Agrilife</a:t>
            </a:r>
            <a:r>
              <a:rPr lang="en-US" dirty="0" smtClean="0">
                <a:solidFill>
                  <a:schemeClr val="bg2">
                    <a:lumMod val="10000"/>
                  </a:schemeClr>
                </a:solidFill>
              </a:rPr>
              <a:t> Extension. Landscape IPM Module 6. Retrieved from </a:t>
            </a:r>
            <a:r>
              <a:rPr lang="en-US" dirty="0" smtClean="0">
                <a:solidFill>
                  <a:schemeClr val="bg2">
                    <a:lumMod val="10000"/>
                  </a:schemeClr>
                </a:solidFill>
                <a:hlinkClick r:id="rId6"/>
              </a:rPr>
              <a:t>http://schoolipm.tamu.edu/videodvd/</a:t>
            </a:r>
            <a:r>
              <a:rPr lang="en-US" dirty="0" smtClean="0">
                <a:solidFill>
                  <a:schemeClr val="bg2">
                    <a:lumMod val="10000"/>
                  </a:schemeClr>
                </a:solidFill>
              </a:rPr>
              <a:t>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1800" b="0" i="0" u="none" strike="noStrike" kern="1200" cap="none" spc="0" normalizeH="0" baseline="0" noProof="0" dirty="0" err="1" smtClean="0">
                <a:ln>
                  <a:noFill/>
                </a:ln>
                <a:solidFill>
                  <a:schemeClr val="bg2">
                    <a:lumMod val="10000"/>
                  </a:schemeClr>
                </a:solidFill>
                <a:effectLst/>
                <a:uLnTx/>
                <a:uFillTx/>
                <a:latin typeface="+mn-lt"/>
                <a:ea typeface="+mn-ea"/>
                <a:cs typeface="+mn-cs"/>
              </a:rPr>
              <a:t>Umass</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 Extension Center for Agriculture. </a:t>
            </a:r>
            <a:r>
              <a:rPr kumimoji="0" lang="en-US" sz="1800" b="0" i="1" u="none" strike="noStrike" kern="1200" cap="none" spc="0" normalizeH="0" baseline="0" noProof="0" dirty="0" smtClean="0">
                <a:ln>
                  <a:noFill/>
                </a:ln>
                <a:solidFill>
                  <a:schemeClr val="bg2">
                    <a:lumMod val="10000"/>
                  </a:schemeClr>
                </a:solidFill>
                <a:effectLst/>
                <a:uLnTx/>
                <a:uFillTx/>
                <a:latin typeface="+mn-lt"/>
                <a:ea typeface="+mn-ea"/>
                <a:cs typeface="+mn-cs"/>
              </a:rPr>
              <a:t>Best Management Practices For Lawn and Landscape Turf.</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 Retrieved from </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hlinkClick r:id="rId7"/>
              </a:rPr>
              <a:t>http://extension.umass.edu/turf/sites/turf/files/pdf-doc-ppt/lawn_landscape_BMP_2013_opt.pdf</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 </a:t>
            </a:r>
          </a:p>
          <a:p>
            <a:pPr marL="320040" lvl="0" indent="-320040">
              <a:spcBef>
                <a:spcPts val="700"/>
              </a:spcBef>
              <a:buClr>
                <a:schemeClr val="accent2"/>
              </a:buClr>
              <a:buSzPct val="60000"/>
              <a:buFont typeface="Wingdings"/>
              <a:buChar char=""/>
              <a:defRPr/>
            </a:pPr>
            <a:r>
              <a:rPr lang="en-US" dirty="0" smtClean="0">
                <a:solidFill>
                  <a:schemeClr val="bg2">
                    <a:lumMod val="10000"/>
                  </a:schemeClr>
                </a:solidFill>
              </a:rPr>
              <a:t>University of California Agricultural and Natural Resources. (2009). How to Manage Pests. Retrieved from  </a:t>
            </a:r>
            <a:r>
              <a:rPr lang="en-US" dirty="0" smtClean="0">
                <a:solidFill>
                  <a:schemeClr val="bg2">
                    <a:lumMod val="10000"/>
                  </a:schemeClr>
                </a:solidFill>
                <a:hlinkClick r:id="rId8"/>
              </a:rPr>
              <a:t>http://www.ipm.ucdavis.edu/PMG/r785100411.html</a:t>
            </a:r>
            <a:r>
              <a:rPr lang="en-US" dirty="0" smtClean="0">
                <a:solidFill>
                  <a:schemeClr val="bg2">
                    <a:lumMod val="10000"/>
                  </a:schemeClr>
                </a:solidFill>
              </a:rPr>
              <a:t>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solidFill>
                  <a:schemeClr val="bg2">
                    <a:lumMod val="10000"/>
                  </a:schemeClr>
                </a:solidFill>
              </a:rPr>
              <a:t>Selecting Turfgrass </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5</a:t>
            </a:fld>
            <a:endParaRPr lang="en-US" dirty="0"/>
          </a:p>
        </p:txBody>
      </p:sp>
      <p:sp>
        <p:nvSpPr>
          <p:cNvPr id="9" name="Content Placeholder 8"/>
          <p:cNvSpPr>
            <a:spLocks noGrp="1"/>
          </p:cNvSpPr>
          <p:nvPr>
            <p:ph sz="quarter" idx="1"/>
          </p:nvPr>
        </p:nvSpPr>
        <p:spPr>
          <a:xfrm>
            <a:off x="612648" y="1600200"/>
            <a:ext cx="8153400" cy="4495800"/>
          </a:xfrm>
        </p:spPr>
        <p:txBody>
          <a:bodyPr>
            <a:noAutofit/>
          </a:bodyPr>
          <a:lstStyle/>
          <a:p>
            <a:pPr marL="514350" lvl="0" indent="-514350">
              <a:lnSpc>
                <a:spcPct val="120000"/>
              </a:lnSpc>
              <a:spcBef>
                <a:spcPts val="0"/>
              </a:spcBef>
              <a:buFont typeface="+mj-lt"/>
              <a:buAutoNum type="arabicPeriod"/>
              <a:defRPr/>
            </a:pPr>
            <a:r>
              <a:rPr lang="en-US" sz="2800" dirty="0" smtClean="0"/>
              <a:t>Select a turfgrass seed mix that will thrive in the area</a:t>
            </a:r>
          </a:p>
          <a:p>
            <a:pPr marL="514350" lvl="0" indent="-514350">
              <a:lnSpc>
                <a:spcPct val="120000"/>
              </a:lnSpc>
              <a:spcBef>
                <a:spcPts val="0"/>
              </a:spcBef>
              <a:buFont typeface="+mj-lt"/>
              <a:buAutoNum type="arabicPeriod"/>
              <a:defRPr/>
            </a:pPr>
            <a:r>
              <a:rPr lang="en-US" sz="2800" dirty="0" smtClean="0"/>
              <a:t>Grasses with disease resistance are generally only resistant to one disease and may be susceptible to other turfgrass diseases</a:t>
            </a:r>
          </a:p>
          <a:p>
            <a:pPr marL="514350" lvl="0" indent="-514350">
              <a:lnSpc>
                <a:spcPct val="120000"/>
              </a:lnSpc>
              <a:spcBef>
                <a:spcPts val="0"/>
              </a:spcBef>
              <a:buFont typeface="+mj-lt"/>
              <a:buAutoNum type="arabicPeriod"/>
              <a:defRPr/>
            </a:pPr>
            <a:r>
              <a:rPr lang="en-US" sz="2800" dirty="0" smtClean="0"/>
              <a:t>Certain grasses containing endophytes can prevent outbreaks of above-ground insect pests</a:t>
            </a:r>
          </a:p>
          <a:p>
            <a:pPr marL="514350" lvl="0" indent="-514350">
              <a:lnSpc>
                <a:spcPct val="120000"/>
              </a:lnSpc>
              <a:spcBef>
                <a:spcPts val="0"/>
              </a:spcBef>
              <a:buFont typeface="+mj-lt"/>
              <a:buAutoNum type="arabicPeriod"/>
              <a:defRPr/>
            </a:pPr>
            <a:r>
              <a:rPr lang="en-US" sz="2800" dirty="0" smtClean="0"/>
              <a:t>Select grass types that can tolerate the level of play or traffic on the area</a:t>
            </a:r>
          </a:p>
          <a:p>
            <a:endParaRPr lang="en-US" sz="2800" dirty="0"/>
          </a:p>
        </p:txBody>
      </p:sp>
      <p:sp>
        <p:nvSpPr>
          <p:cNvPr id="10" name="Content Placeholder 6"/>
          <p:cNvSpPr txBox="1">
            <a:spLocks/>
          </p:cNvSpPr>
          <p:nvPr/>
        </p:nvSpPr>
        <p:spPr>
          <a:xfrm>
            <a:off x="4800600" y="2438400"/>
            <a:ext cx="3886200" cy="3581400"/>
          </a:xfrm>
          <a:prstGeom prst="rect">
            <a:avLst/>
          </a:prstGeom>
        </p:spPr>
        <p:txBody>
          <a:bodyPr>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676400" y="1676400"/>
            <a:ext cx="4038600" cy="4953000"/>
            <a:chOff x="4495800" y="1752600"/>
            <a:chExt cx="4038600" cy="4953000"/>
          </a:xfrm>
        </p:grpSpPr>
        <p:pic>
          <p:nvPicPr>
            <p:cNvPr id="33794" name="Picture 2"/>
            <p:cNvPicPr>
              <a:picLocks noChangeAspect="1" noChangeArrowheads="1"/>
            </p:cNvPicPr>
            <p:nvPr/>
          </p:nvPicPr>
          <p:blipFill>
            <a:blip r:embed="rId3" cstate="print"/>
            <a:srcRect/>
            <a:stretch>
              <a:fillRect/>
            </a:stretch>
          </p:blipFill>
          <p:spPr bwMode="auto">
            <a:xfrm>
              <a:off x="5181600" y="1752600"/>
              <a:ext cx="2431768" cy="4953000"/>
            </a:xfrm>
            <a:prstGeom prst="rect">
              <a:avLst/>
            </a:prstGeom>
            <a:noFill/>
            <a:ln w="9525">
              <a:noFill/>
              <a:miter lim="800000"/>
              <a:headEnd/>
              <a:tailEnd/>
            </a:ln>
          </p:spPr>
        </p:pic>
        <p:sp>
          <p:nvSpPr>
            <p:cNvPr id="6" name="TextBox 5"/>
            <p:cNvSpPr txBox="1"/>
            <p:nvPr/>
          </p:nvSpPr>
          <p:spPr>
            <a:xfrm>
              <a:off x="5181600" y="4572000"/>
              <a:ext cx="1143000" cy="369332"/>
            </a:xfrm>
            <a:prstGeom prst="rect">
              <a:avLst/>
            </a:prstGeom>
            <a:noFill/>
          </p:spPr>
          <p:txBody>
            <a:bodyPr wrap="square" rtlCol="0">
              <a:spAutoFit/>
            </a:bodyPr>
            <a:lstStyle/>
            <a:p>
              <a:r>
                <a:rPr lang="en-US" dirty="0" smtClean="0"/>
                <a:t>Tiller</a:t>
              </a:r>
              <a:endParaRPr lang="en-US" dirty="0"/>
            </a:p>
          </p:txBody>
        </p:sp>
        <p:sp>
          <p:nvSpPr>
            <p:cNvPr id="7" name="TextBox 6"/>
            <p:cNvSpPr txBox="1"/>
            <p:nvPr/>
          </p:nvSpPr>
          <p:spPr>
            <a:xfrm>
              <a:off x="4495800" y="4495800"/>
              <a:ext cx="1143000" cy="369332"/>
            </a:xfrm>
            <a:prstGeom prst="rect">
              <a:avLst/>
            </a:prstGeom>
            <a:noFill/>
          </p:spPr>
          <p:txBody>
            <a:bodyPr wrap="square" rtlCol="0">
              <a:spAutoFit/>
            </a:bodyPr>
            <a:lstStyle/>
            <a:p>
              <a:r>
                <a:rPr lang="en-US" dirty="0" err="1" smtClean="0"/>
                <a:t>Stolon</a:t>
              </a:r>
              <a:endParaRPr lang="en-US" dirty="0"/>
            </a:p>
          </p:txBody>
        </p:sp>
        <p:sp>
          <p:nvSpPr>
            <p:cNvPr id="8" name="TextBox 7"/>
            <p:cNvSpPr txBox="1"/>
            <p:nvPr/>
          </p:nvSpPr>
          <p:spPr>
            <a:xfrm>
              <a:off x="4495800" y="4038600"/>
              <a:ext cx="1143000" cy="369332"/>
            </a:xfrm>
            <a:prstGeom prst="rect">
              <a:avLst/>
            </a:prstGeom>
            <a:noFill/>
          </p:spPr>
          <p:txBody>
            <a:bodyPr wrap="square" rtlCol="0">
              <a:spAutoFit/>
            </a:bodyPr>
            <a:lstStyle/>
            <a:p>
              <a:r>
                <a:rPr lang="en-US" dirty="0" smtClean="0"/>
                <a:t>Midrib</a:t>
              </a:r>
              <a:endParaRPr lang="en-US" dirty="0"/>
            </a:p>
          </p:txBody>
        </p:sp>
        <p:sp>
          <p:nvSpPr>
            <p:cNvPr id="9" name="TextBox 8"/>
            <p:cNvSpPr txBox="1"/>
            <p:nvPr/>
          </p:nvSpPr>
          <p:spPr>
            <a:xfrm>
              <a:off x="6858000" y="4191000"/>
              <a:ext cx="1143000" cy="369332"/>
            </a:xfrm>
            <a:prstGeom prst="rect">
              <a:avLst/>
            </a:prstGeom>
            <a:noFill/>
          </p:spPr>
          <p:txBody>
            <a:bodyPr wrap="square" rtlCol="0">
              <a:spAutoFit/>
            </a:bodyPr>
            <a:lstStyle/>
            <a:p>
              <a:r>
                <a:rPr lang="en-US" dirty="0" smtClean="0"/>
                <a:t>Collar</a:t>
              </a:r>
              <a:endParaRPr lang="en-US" dirty="0"/>
            </a:p>
          </p:txBody>
        </p:sp>
        <p:sp>
          <p:nvSpPr>
            <p:cNvPr id="10" name="TextBox 9"/>
            <p:cNvSpPr txBox="1"/>
            <p:nvPr/>
          </p:nvSpPr>
          <p:spPr>
            <a:xfrm>
              <a:off x="7315200" y="4572000"/>
              <a:ext cx="1143000" cy="369332"/>
            </a:xfrm>
            <a:prstGeom prst="rect">
              <a:avLst/>
            </a:prstGeom>
            <a:noFill/>
          </p:spPr>
          <p:txBody>
            <a:bodyPr wrap="square" rtlCol="0">
              <a:spAutoFit/>
            </a:bodyPr>
            <a:lstStyle/>
            <a:p>
              <a:r>
                <a:rPr lang="en-US" dirty="0" smtClean="0"/>
                <a:t>Bud Leaf</a:t>
              </a:r>
              <a:endParaRPr lang="en-US" dirty="0"/>
            </a:p>
          </p:txBody>
        </p:sp>
        <p:sp>
          <p:nvSpPr>
            <p:cNvPr id="11" name="TextBox 10"/>
            <p:cNvSpPr txBox="1"/>
            <p:nvPr/>
          </p:nvSpPr>
          <p:spPr>
            <a:xfrm>
              <a:off x="7391400" y="5257800"/>
              <a:ext cx="1143000" cy="369332"/>
            </a:xfrm>
            <a:prstGeom prst="rect">
              <a:avLst/>
            </a:prstGeom>
            <a:noFill/>
          </p:spPr>
          <p:txBody>
            <a:bodyPr wrap="square" rtlCol="0">
              <a:spAutoFit/>
            </a:bodyPr>
            <a:lstStyle/>
            <a:p>
              <a:r>
                <a:rPr lang="en-US" dirty="0" smtClean="0"/>
                <a:t>Crown</a:t>
              </a:r>
              <a:endParaRPr lang="en-US" dirty="0"/>
            </a:p>
          </p:txBody>
        </p:sp>
        <p:sp>
          <p:nvSpPr>
            <p:cNvPr id="12" name="TextBox 11"/>
            <p:cNvSpPr txBox="1"/>
            <p:nvPr/>
          </p:nvSpPr>
          <p:spPr>
            <a:xfrm>
              <a:off x="6934200" y="5791200"/>
              <a:ext cx="1143000" cy="369332"/>
            </a:xfrm>
            <a:prstGeom prst="rect">
              <a:avLst/>
            </a:prstGeom>
            <a:noFill/>
          </p:spPr>
          <p:txBody>
            <a:bodyPr wrap="square" rtlCol="0">
              <a:spAutoFit/>
            </a:bodyPr>
            <a:lstStyle/>
            <a:p>
              <a:r>
                <a:rPr lang="en-US" dirty="0" smtClean="0"/>
                <a:t>Rhizome</a:t>
              </a:r>
              <a:endParaRPr lang="en-US" dirty="0"/>
            </a:p>
          </p:txBody>
        </p:sp>
        <p:sp>
          <p:nvSpPr>
            <p:cNvPr id="13" name="TextBox 12"/>
            <p:cNvSpPr txBox="1"/>
            <p:nvPr/>
          </p:nvSpPr>
          <p:spPr>
            <a:xfrm>
              <a:off x="7010400" y="2362200"/>
              <a:ext cx="1143000" cy="369332"/>
            </a:xfrm>
            <a:prstGeom prst="rect">
              <a:avLst/>
            </a:prstGeom>
            <a:noFill/>
          </p:spPr>
          <p:txBody>
            <a:bodyPr wrap="square" rtlCol="0">
              <a:spAutoFit/>
            </a:bodyPr>
            <a:lstStyle/>
            <a:p>
              <a:r>
                <a:rPr lang="en-US" dirty="0" smtClean="0"/>
                <a:t>Blade</a:t>
              </a:r>
              <a:endParaRPr lang="en-US" dirty="0"/>
            </a:p>
          </p:txBody>
        </p:sp>
        <p:sp>
          <p:nvSpPr>
            <p:cNvPr id="14" name="TextBox 13"/>
            <p:cNvSpPr txBox="1"/>
            <p:nvPr/>
          </p:nvSpPr>
          <p:spPr>
            <a:xfrm>
              <a:off x="6477000" y="2895600"/>
              <a:ext cx="1143000" cy="369332"/>
            </a:xfrm>
            <a:prstGeom prst="rect">
              <a:avLst/>
            </a:prstGeom>
            <a:noFill/>
          </p:spPr>
          <p:txBody>
            <a:bodyPr wrap="square" rtlCol="0">
              <a:spAutoFit/>
            </a:bodyPr>
            <a:lstStyle/>
            <a:p>
              <a:r>
                <a:rPr lang="en-US" dirty="0" err="1" smtClean="0"/>
                <a:t>Ligule</a:t>
              </a:r>
              <a:endParaRPr lang="en-US" dirty="0"/>
            </a:p>
          </p:txBody>
        </p:sp>
        <p:sp>
          <p:nvSpPr>
            <p:cNvPr id="15" name="TextBox 14"/>
            <p:cNvSpPr txBox="1"/>
            <p:nvPr/>
          </p:nvSpPr>
          <p:spPr>
            <a:xfrm>
              <a:off x="6096000" y="1828800"/>
              <a:ext cx="1143000" cy="369332"/>
            </a:xfrm>
            <a:prstGeom prst="rect">
              <a:avLst/>
            </a:prstGeom>
            <a:noFill/>
          </p:spPr>
          <p:txBody>
            <a:bodyPr wrap="square" rtlCol="0">
              <a:spAutoFit/>
            </a:bodyPr>
            <a:lstStyle/>
            <a:p>
              <a:r>
                <a:rPr lang="en-US" dirty="0" err="1" smtClean="0"/>
                <a:t>Seedhead</a:t>
              </a:r>
              <a:endParaRPr lang="en-US" dirty="0"/>
            </a:p>
          </p:txBody>
        </p:sp>
        <p:sp>
          <p:nvSpPr>
            <p:cNvPr id="16" name="TextBox 15"/>
            <p:cNvSpPr txBox="1"/>
            <p:nvPr/>
          </p:nvSpPr>
          <p:spPr>
            <a:xfrm>
              <a:off x="4800600" y="3048000"/>
              <a:ext cx="1143000" cy="369332"/>
            </a:xfrm>
            <a:prstGeom prst="rect">
              <a:avLst/>
            </a:prstGeom>
            <a:noFill/>
          </p:spPr>
          <p:txBody>
            <a:bodyPr wrap="square" rtlCol="0">
              <a:spAutoFit/>
            </a:bodyPr>
            <a:lstStyle/>
            <a:p>
              <a:r>
                <a:rPr lang="en-US" dirty="0" smtClean="0"/>
                <a:t>Sheath</a:t>
              </a:r>
              <a:endParaRPr lang="en-US" dirty="0"/>
            </a:p>
          </p:txBody>
        </p:sp>
        <p:sp>
          <p:nvSpPr>
            <p:cNvPr id="17" name="TextBox 16"/>
            <p:cNvSpPr txBox="1"/>
            <p:nvPr/>
          </p:nvSpPr>
          <p:spPr>
            <a:xfrm>
              <a:off x="6324600" y="3657600"/>
              <a:ext cx="1143000" cy="369332"/>
            </a:xfrm>
            <a:prstGeom prst="rect">
              <a:avLst/>
            </a:prstGeom>
            <a:noFill/>
          </p:spPr>
          <p:txBody>
            <a:bodyPr wrap="square" rtlCol="0">
              <a:spAutoFit/>
            </a:bodyPr>
            <a:lstStyle/>
            <a:p>
              <a:r>
                <a:rPr lang="en-US" dirty="0" smtClean="0"/>
                <a:t>Node</a:t>
              </a:r>
              <a:endParaRPr lang="en-US" dirty="0"/>
            </a:p>
          </p:txBody>
        </p:sp>
        <p:sp>
          <p:nvSpPr>
            <p:cNvPr id="18" name="TextBox 17"/>
            <p:cNvSpPr txBox="1"/>
            <p:nvPr/>
          </p:nvSpPr>
          <p:spPr>
            <a:xfrm>
              <a:off x="6705600" y="3276600"/>
              <a:ext cx="1143000" cy="369332"/>
            </a:xfrm>
            <a:prstGeom prst="rect">
              <a:avLst/>
            </a:prstGeom>
            <a:noFill/>
          </p:spPr>
          <p:txBody>
            <a:bodyPr wrap="square" rtlCol="0">
              <a:spAutoFit/>
            </a:bodyPr>
            <a:lstStyle/>
            <a:p>
              <a:r>
                <a:rPr lang="en-US" dirty="0" smtClean="0"/>
                <a:t>Auricles</a:t>
              </a:r>
              <a:endParaRPr lang="en-US" dirty="0"/>
            </a:p>
          </p:txBody>
        </p:sp>
        <p:cxnSp>
          <p:nvCxnSpPr>
            <p:cNvPr id="20" name="Straight Arrow Connector 19"/>
            <p:cNvCxnSpPr/>
            <p:nvPr/>
          </p:nvCxnSpPr>
          <p:spPr>
            <a:xfrm flipH="1">
              <a:off x="7162800" y="48768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05400" y="4800600"/>
              <a:ext cx="6096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86400" y="4876800"/>
              <a:ext cx="609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781800" y="5791200"/>
              <a:ext cx="3048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096000" y="3124200"/>
              <a:ext cx="4572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172200" y="4495800"/>
              <a:ext cx="914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400800" y="5486400"/>
              <a:ext cx="1143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096000" y="3352800"/>
              <a:ext cx="685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096000" y="38862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705600" y="25146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096000" y="21336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334000" y="3429000"/>
              <a:ext cx="6096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sz="3200" dirty="0" smtClean="0">
                <a:solidFill>
                  <a:schemeClr val="bg2">
                    <a:lumMod val="10000"/>
                  </a:schemeClr>
                </a:solidFill>
              </a:rPr>
              <a:t>Turfgrass Identification</a:t>
            </a:r>
            <a:endParaRPr lang="en-US" sz="3200" dirty="0">
              <a:solidFill>
                <a:schemeClr val="bg2">
                  <a:lumMod val="10000"/>
                </a:schemeClr>
              </a:solidFill>
            </a:endParaRPr>
          </a:p>
        </p:txBody>
      </p:sp>
      <p:sp>
        <p:nvSpPr>
          <p:cNvPr id="49" name="TextBox 48"/>
          <p:cNvSpPr txBox="1"/>
          <p:nvPr/>
        </p:nvSpPr>
        <p:spPr>
          <a:xfrm>
            <a:off x="5943600" y="2592963"/>
            <a:ext cx="2667000" cy="2062103"/>
          </a:xfrm>
          <a:prstGeom prst="rect">
            <a:avLst/>
          </a:prstGeom>
          <a:noFill/>
        </p:spPr>
        <p:txBody>
          <a:bodyPr wrap="square" rtlCol="0">
            <a:spAutoFit/>
          </a:bodyPr>
          <a:lstStyle/>
          <a:p>
            <a:r>
              <a:rPr lang="en-US" sz="3200" dirty="0" smtClean="0"/>
              <a:t>Roots comprise almost half of the entire grass plant</a:t>
            </a:r>
            <a:endParaRPr lang="en-US" sz="3200" dirty="0"/>
          </a:p>
        </p:txBody>
      </p:sp>
      <p:cxnSp>
        <p:nvCxnSpPr>
          <p:cNvPr id="31" name="Straight Arrow Connector 30"/>
          <p:cNvCxnSpPr/>
          <p:nvPr/>
        </p:nvCxnSpPr>
        <p:spPr>
          <a:xfrm>
            <a:off x="1981200" y="4114800"/>
            <a:ext cx="1371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Slide Number Placeholder 39"/>
          <p:cNvSpPr>
            <a:spLocks noGrp="1"/>
          </p:cNvSpPr>
          <p:nvPr>
            <p:ph type="sldNum" sz="quarter" idx="16"/>
          </p:nvPr>
        </p:nvSpPr>
        <p:spPr/>
        <p:txBody>
          <a:bodyPr>
            <a:normAutofit fontScale="85000" lnSpcReduction="20000"/>
          </a:bodyPr>
          <a:lstStyle/>
          <a:p>
            <a:fld id="{47FBFA7E-D92B-492B-B20A-03A974C3FB44}" type="slidenum">
              <a:rPr lang="en-US" smtClean="0"/>
              <a:pPr/>
              <a:t>6</a:t>
            </a:fld>
            <a:endParaRPr lang="en-US"/>
          </a:p>
        </p:txBody>
      </p:sp>
      <p:sp>
        <p:nvSpPr>
          <p:cNvPr id="3" name="Rectangle 2"/>
          <p:cNvSpPr/>
          <p:nvPr/>
        </p:nvSpPr>
        <p:spPr>
          <a:xfrm>
            <a:off x="5232400" y="250498"/>
            <a:ext cx="3759200" cy="646331"/>
          </a:xfrm>
          <a:prstGeom prst="rect">
            <a:avLst/>
          </a:prstGeom>
        </p:spPr>
        <p:txBody>
          <a:bodyPr wrap="square">
            <a:spAutoFit/>
          </a:bodyPr>
          <a:lstStyle/>
          <a:p>
            <a:r>
              <a:rPr lang="en-US" i="1" dirty="0"/>
              <a:t>University of Georgia College of Agricultural and Environmental </a:t>
            </a:r>
            <a:r>
              <a:rPr lang="en-US" i="1" dirty="0" smtClean="0"/>
              <a:t>Sciences</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200" y="1247001"/>
            <a:ext cx="457200" cy="276999"/>
          </a:xfrm>
          <a:prstGeom prst="rect">
            <a:avLst/>
          </a:prstGeom>
          <a:noFill/>
        </p:spPr>
        <p:txBody>
          <a:bodyPr wrap="square" rtlCol="0">
            <a:spAutoFit/>
          </a:bodyPr>
          <a:lstStyle/>
          <a:p>
            <a:r>
              <a:rPr lang="en-US" sz="1200" dirty="0" smtClean="0">
                <a:solidFill>
                  <a:schemeClr val="bg1"/>
                </a:solidFill>
              </a:rPr>
              <a:t>9</a:t>
            </a:r>
            <a:endParaRPr lang="en-US" sz="12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83396148"/>
              </p:ext>
            </p:extLst>
          </p:nvPr>
        </p:nvGraphicFramePr>
        <p:xfrm>
          <a:off x="457200" y="670560"/>
          <a:ext cx="8534400" cy="6035040"/>
        </p:xfrm>
        <a:graphic>
          <a:graphicData uri="http://schemas.openxmlformats.org/drawingml/2006/table">
            <a:tbl>
              <a:tblPr firstRow="1" bandRow="1">
                <a:tableStyleId>{5C22544A-7EE6-4342-B048-85BDC9FD1C3A}</a:tableStyleId>
              </a:tblPr>
              <a:tblGrid>
                <a:gridCol w="1706880"/>
                <a:gridCol w="1706880"/>
                <a:gridCol w="1706880"/>
                <a:gridCol w="1706880"/>
                <a:gridCol w="1706880"/>
              </a:tblGrid>
              <a:tr h="581874">
                <a:tc>
                  <a:txBody>
                    <a:bodyPr/>
                    <a:lstStyle/>
                    <a:p>
                      <a:endParaRPr lang="en-US" dirty="0">
                        <a:solidFill>
                          <a:schemeClr val="bg2">
                            <a:lumMod val="10000"/>
                          </a:schemeClr>
                        </a:solidFill>
                      </a:endParaRPr>
                    </a:p>
                  </a:txBody>
                  <a:tcPr>
                    <a:solidFill>
                      <a:schemeClr val="accent2">
                        <a:lumMod val="20000"/>
                        <a:lumOff val="80000"/>
                      </a:schemeClr>
                    </a:solidFill>
                  </a:tcPr>
                </a:tc>
                <a:tc>
                  <a:txBody>
                    <a:bodyPr/>
                    <a:lstStyle/>
                    <a:p>
                      <a:r>
                        <a:rPr lang="en-US" dirty="0" smtClean="0">
                          <a:solidFill>
                            <a:schemeClr val="bg2">
                              <a:lumMod val="10000"/>
                            </a:schemeClr>
                          </a:solidFill>
                        </a:rPr>
                        <a:t>Kentucky</a:t>
                      </a:r>
                      <a:br>
                        <a:rPr lang="en-US" dirty="0" smtClean="0">
                          <a:solidFill>
                            <a:schemeClr val="bg2">
                              <a:lumMod val="10000"/>
                            </a:schemeClr>
                          </a:solidFill>
                        </a:rPr>
                      </a:br>
                      <a:r>
                        <a:rPr lang="en-US" dirty="0" smtClean="0">
                          <a:solidFill>
                            <a:schemeClr val="bg2">
                              <a:lumMod val="10000"/>
                            </a:schemeClr>
                          </a:solidFill>
                        </a:rPr>
                        <a:t>Bluegrass</a:t>
                      </a:r>
                      <a:endParaRPr lang="en-US" dirty="0">
                        <a:solidFill>
                          <a:schemeClr val="bg2">
                            <a:lumMod val="10000"/>
                          </a:schemeClr>
                        </a:solidFill>
                      </a:endParaRPr>
                    </a:p>
                  </a:txBody>
                  <a:tcPr anchor="b">
                    <a:solidFill>
                      <a:schemeClr val="accent2">
                        <a:lumMod val="20000"/>
                        <a:lumOff val="80000"/>
                      </a:schemeClr>
                    </a:solidFill>
                  </a:tcPr>
                </a:tc>
                <a:tc>
                  <a:txBody>
                    <a:bodyPr/>
                    <a:lstStyle/>
                    <a:p>
                      <a:r>
                        <a:rPr lang="en-US" dirty="0" smtClean="0">
                          <a:solidFill>
                            <a:schemeClr val="bg2">
                              <a:lumMod val="10000"/>
                            </a:schemeClr>
                          </a:solidFill>
                        </a:rPr>
                        <a:t>Perennial</a:t>
                      </a:r>
                      <a:br>
                        <a:rPr lang="en-US" dirty="0" smtClean="0">
                          <a:solidFill>
                            <a:schemeClr val="bg2">
                              <a:lumMod val="10000"/>
                            </a:schemeClr>
                          </a:solidFill>
                        </a:rPr>
                      </a:br>
                      <a:r>
                        <a:rPr lang="en-US" dirty="0" smtClean="0">
                          <a:solidFill>
                            <a:schemeClr val="bg2">
                              <a:lumMod val="10000"/>
                            </a:schemeClr>
                          </a:solidFill>
                        </a:rPr>
                        <a:t>Ryegrasses</a:t>
                      </a:r>
                      <a:endParaRPr lang="en-US" dirty="0">
                        <a:solidFill>
                          <a:schemeClr val="bg2">
                            <a:lumMod val="10000"/>
                          </a:schemeClr>
                        </a:solidFill>
                      </a:endParaRPr>
                    </a:p>
                  </a:txBody>
                  <a:tcPr anchor="b">
                    <a:solidFill>
                      <a:schemeClr val="accent2">
                        <a:lumMod val="20000"/>
                        <a:lumOff val="80000"/>
                      </a:schemeClr>
                    </a:solidFill>
                  </a:tcPr>
                </a:tc>
                <a:tc>
                  <a:txBody>
                    <a:bodyPr/>
                    <a:lstStyle/>
                    <a:p>
                      <a:r>
                        <a:rPr lang="en-US" dirty="0" smtClean="0">
                          <a:solidFill>
                            <a:schemeClr val="bg2">
                              <a:lumMod val="10000"/>
                            </a:schemeClr>
                          </a:solidFill>
                        </a:rPr>
                        <a:t>Tall Fescue</a:t>
                      </a:r>
                      <a:endParaRPr lang="en-US" dirty="0">
                        <a:solidFill>
                          <a:schemeClr val="bg2">
                            <a:lumMod val="10000"/>
                          </a:schemeClr>
                        </a:solidFill>
                      </a:endParaRPr>
                    </a:p>
                  </a:txBody>
                  <a:tcPr anchor="b">
                    <a:solidFill>
                      <a:schemeClr val="accent2">
                        <a:lumMod val="20000"/>
                        <a:lumOff val="80000"/>
                      </a:schemeClr>
                    </a:solidFill>
                  </a:tcPr>
                </a:tc>
                <a:tc>
                  <a:txBody>
                    <a:bodyPr/>
                    <a:lstStyle/>
                    <a:p>
                      <a:r>
                        <a:rPr lang="en-US" dirty="0" smtClean="0">
                          <a:solidFill>
                            <a:schemeClr val="bg2">
                              <a:lumMod val="10000"/>
                            </a:schemeClr>
                          </a:solidFill>
                        </a:rPr>
                        <a:t>Fine Fescue</a:t>
                      </a:r>
                      <a:endParaRPr lang="en-US" dirty="0">
                        <a:solidFill>
                          <a:schemeClr val="bg2">
                            <a:lumMod val="10000"/>
                          </a:schemeClr>
                        </a:solidFill>
                      </a:endParaRPr>
                    </a:p>
                  </a:txBody>
                  <a:tcPr anchor="b">
                    <a:solidFill>
                      <a:schemeClr val="accent2">
                        <a:lumMod val="20000"/>
                        <a:lumOff val="80000"/>
                      </a:schemeClr>
                    </a:solidFill>
                  </a:tcPr>
                </a:tc>
              </a:tr>
              <a:tr h="581874">
                <a:tc>
                  <a:txBody>
                    <a:bodyPr/>
                    <a:lstStyle/>
                    <a:p>
                      <a:r>
                        <a:rPr lang="en-US" dirty="0" smtClean="0"/>
                        <a:t>Growth habit</a:t>
                      </a:r>
                      <a:endParaRPr lang="en-US" dirty="0"/>
                    </a:p>
                  </a:txBody>
                  <a:tcPr/>
                </a:tc>
                <a:tc>
                  <a:txBody>
                    <a:bodyPr/>
                    <a:lstStyle/>
                    <a:p>
                      <a:r>
                        <a:rPr lang="en-US" dirty="0" smtClean="0"/>
                        <a:t>Rhizomatous</a:t>
                      </a:r>
                      <a:endParaRPr lang="en-US" dirty="0"/>
                    </a:p>
                  </a:txBody>
                  <a:tcPr/>
                </a:tc>
                <a:tc>
                  <a:txBody>
                    <a:bodyPr/>
                    <a:lstStyle/>
                    <a:p>
                      <a:r>
                        <a:rPr lang="en-US" dirty="0" smtClean="0"/>
                        <a:t>Bunch</a:t>
                      </a:r>
                      <a:endParaRPr lang="en-US" dirty="0"/>
                    </a:p>
                  </a:txBody>
                  <a:tcPr/>
                </a:tc>
                <a:tc>
                  <a:txBody>
                    <a:bodyPr/>
                    <a:lstStyle/>
                    <a:p>
                      <a:r>
                        <a:rPr lang="en-US" dirty="0" smtClean="0"/>
                        <a:t>Bunch</a:t>
                      </a:r>
                      <a:endParaRPr lang="en-US" dirty="0"/>
                    </a:p>
                  </a:txBody>
                  <a:tcPr/>
                </a:tc>
                <a:tc>
                  <a:txBody>
                    <a:bodyPr/>
                    <a:lstStyle/>
                    <a:p>
                      <a:r>
                        <a:rPr lang="en-US" dirty="0" smtClean="0"/>
                        <a:t>Bunch, some rhizomes</a:t>
                      </a:r>
                      <a:endParaRPr lang="en-US" dirty="0"/>
                    </a:p>
                  </a:txBody>
                  <a:tcPr/>
                </a:tc>
              </a:tr>
              <a:tr h="581874">
                <a:tc>
                  <a:txBody>
                    <a:bodyPr/>
                    <a:lstStyle/>
                    <a:p>
                      <a:r>
                        <a:rPr lang="en-US" dirty="0" smtClean="0"/>
                        <a:t>Leaf texture</a:t>
                      </a:r>
                    </a:p>
                    <a:p>
                      <a:r>
                        <a:rPr lang="en-US" dirty="0" smtClean="0"/>
                        <a:t>(blade width)</a:t>
                      </a:r>
                      <a:endParaRPr lang="en-US" dirty="0"/>
                    </a:p>
                  </a:txBody>
                  <a:tcPr/>
                </a:tc>
                <a:tc>
                  <a:txBody>
                    <a:bodyPr/>
                    <a:lstStyle/>
                    <a:p>
                      <a:r>
                        <a:rPr lang="en-US" dirty="0" smtClean="0"/>
                        <a:t>Medium-Fine</a:t>
                      </a:r>
                      <a:endParaRPr lang="en-US" dirty="0"/>
                    </a:p>
                  </a:txBody>
                  <a:tcPr/>
                </a:tc>
                <a:tc>
                  <a:txBody>
                    <a:bodyPr/>
                    <a:lstStyle/>
                    <a:p>
                      <a:r>
                        <a:rPr lang="en-US" dirty="0" smtClean="0"/>
                        <a:t>Medium</a:t>
                      </a:r>
                      <a:endParaRPr lang="en-US" dirty="0"/>
                    </a:p>
                  </a:txBody>
                  <a:tcPr/>
                </a:tc>
                <a:tc>
                  <a:txBody>
                    <a:bodyPr/>
                    <a:lstStyle/>
                    <a:p>
                      <a:r>
                        <a:rPr lang="en-US" dirty="0" smtClean="0"/>
                        <a:t>Course</a:t>
                      </a:r>
                      <a:endParaRPr lang="en-US" dirty="0"/>
                    </a:p>
                  </a:txBody>
                  <a:tcPr/>
                </a:tc>
                <a:tc>
                  <a:txBody>
                    <a:bodyPr/>
                    <a:lstStyle/>
                    <a:p>
                      <a:r>
                        <a:rPr lang="en-US" dirty="0" smtClean="0"/>
                        <a:t>Very Fine</a:t>
                      </a:r>
                      <a:endParaRPr lang="en-US" dirty="0"/>
                    </a:p>
                  </a:txBody>
                  <a:tcPr/>
                </a:tc>
              </a:tr>
              <a:tr h="581874">
                <a:tc>
                  <a:txBody>
                    <a:bodyPr/>
                    <a:lstStyle/>
                    <a:p>
                      <a:r>
                        <a:rPr lang="en-US" dirty="0" smtClean="0"/>
                        <a:t>Establishment from seed</a:t>
                      </a:r>
                      <a:endParaRPr lang="en-US" dirty="0"/>
                    </a:p>
                  </a:txBody>
                  <a:tcPr/>
                </a:tc>
                <a:tc>
                  <a:txBody>
                    <a:bodyPr/>
                    <a:lstStyle/>
                    <a:p>
                      <a:r>
                        <a:rPr lang="en-US" dirty="0" smtClean="0"/>
                        <a:t>Slow</a:t>
                      </a:r>
                      <a:endParaRPr lang="en-US" dirty="0"/>
                    </a:p>
                  </a:txBody>
                  <a:tcPr/>
                </a:tc>
                <a:tc>
                  <a:txBody>
                    <a:bodyPr/>
                    <a:lstStyle/>
                    <a:p>
                      <a:r>
                        <a:rPr lang="en-US" dirty="0" smtClean="0"/>
                        <a:t>Fast</a:t>
                      </a:r>
                      <a:endParaRPr lang="en-US" dirty="0"/>
                    </a:p>
                  </a:txBody>
                  <a:tcPr/>
                </a:tc>
                <a:tc>
                  <a:txBody>
                    <a:bodyPr/>
                    <a:lstStyle/>
                    <a:p>
                      <a:r>
                        <a:rPr lang="en-US" dirty="0" smtClean="0"/>
                        <a:t>Medium-Fast</a:t>
                      </a:r>
                      <a:endParaRPr lang="en-US" dirty="0"/>
                    </a:p>
                  </a:txBody>
                  <a:tcPr/>
                </a:tc>
                <a:tc>
                  <a:txBody>
                    <a:bodyPr/>
                    <a:lstStyle/>
                    <a:p>
                      <a:r>
                        <a:rPr lang="en-US" dirty="0" smtClean="0"/>
                        <a:t>Medium</a:t>
                      </a:r>
                      <a:endParaRPr lang="en-US" dirty="0"/>
                    </a:p>
                  </a:txBody>
                  <a:tcPr/>
                </a:tc>
              </a:tr>
              <a:tr h="581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Seeding rate</a:t>
                      </a:r>
                    </a:p>
                    <a:p>
                      <a:endParaRPr lang="en-US" dirty="0"/>
                    </a:p>
                  </a:txBody>
                  <a:tcPr/>
                </a:tc>
                <a:tc>
                  <a:txBody>
                    <a:bodyPr/>
                    <a:lstStyle/>
                    <a:p>
                      <a:r>
                        <a:rPr lang="en-US" dirty="0" smtClean="0"/>
                        <a:t>1 to 2 lb./1,000 ft.</a:t>
                      </a:r>
                      <a:r>
                        <a:rPr lang="en-US" baseline="30000" dirty="0" smtClean="0"/>
                        <a:t>2</a:t>
                      </a:r>
                      <a:endParaRPr lang="en-US" baseline="30000" dirty="0"/>
                    </a:p>
                  </a:txBody>
                  <a:tcPr/>
                </a:tc>
                <a:tc>
                  <a:txBody>
                    <a:bodyPr/>
                    <a:lstStyle/>
                    <a:p>
                      <a:r>
                        <a:rPr lang="en-US" dirty="0" smtClean="0"/>
                        <a:t>5 to 9 lb./1,000 ft.</a:t>
                      </a:r>
                      <a:r>
                        <a:rPr lang="en-US" baseline="30000" dirty="0" smtClean="0"/>
                        <a:t>2</a:t>
                      </a:r>
                      <a:endParaRPr lang="en-US" baseline="30000" dirty="0"/>
                    </a:p>
                  </a:txBody>
                  <a:tcPr/>
                </a:tc>
                <a:tc>
                  <a:txBody>
                    <a:bodyPr/>
                    <a:lstStyle/>
                    <a:p>
                      <a:r>
                        <a:rPr lang="en-US" dirty="0" smtClean="0"/>
                        <a:t>5 to 9 lb./1,000 ft.</a:t>
                      </a:r>
                      <a:r>
                        <a:rPr lang="en-US" baseline="30000" dirty="0" smtClean="0"/>
                        <a:t>2</a:t>
                      </a:r>
                      <a:endParaRPr lang="en-US" baseline="30000" dirty="0"/>
                    </a:p>
                  </a:txBody>
                  <a:tcPr/>
                </a:tc>
                <a:tc>
                  <a:txBody>
                    <a:bodyPr/>
                    <a:lstStyle/>
                    <a:p>
                      <a:r>
                        <a:rPr lang="en-US" dirty="0" smtClean="0"/>
                        <a:t>3 to 5 lb./1,000 ft.</a:t>
                      </a:r>
                      <a:r>
                        <a:rPr lang="en-US" baseline="30000" dirty="0" smtClean="0"/>
                        <a:t>2</a:t>
                      </a:r>
                      <a:endParaRPr lang="en-US" baseline="30000" dirty="0"/>
                    </a:p>
                  </a:txBody>
                  <a:tcPr/>
                </a:tc>
              </a:tr>
              <a:tr h="581874">
                <a:tc>
                  <a:txBody>
                    <a:bodyPr/>
                    <a:lstStyle/>
                    <a:p>
                      <a:r>
                        <a:rPr lang="en-US" dirty="0" smtClean="0"/>
                        <a:t>Annual nitrogen</a:t>
                      </a:r>
                    </a:p>
                    <a:p>
                      <a:r>
                        <a:rPr lang="en-US" dirty="0" smtClean="0"/>
                        <a:t>fertilizer</a:t>
                      </a:r>
                      <a:endParaRPr lang="en-US" dirty="0"/>
                    </a:p>
                  </a:txBody>
                  <a:tcPr/>
                </a:tc>
                <a:tc>
                  <a:txBody>
                    <a:bodyPr/>
                    <a:lstStyle/>
                    <a:p>
                      <a:r>
                        <a:rPr lang="en-US" dirty="0" smtClean="0"/>
                        <a:t>3 to 4 lb./1,000 ft.</a:t>
                      </a:r>
                      <a:r>
                        <a:rPr lang="en-US" baseline="30000" dirty="0" smtClean="0"/>
                        <a:t>2</a:t>
                      </a:r>
                      <a:endParaRPr lang="en-US" baseline="30000" dirty="0"/>
                    </a:p>
                  </a:txBody>
                  <a:tcPr/>
                </a:tc>
                <a:tc>
                  <a:txBody>
                    <a:bodyPr/>
                    <a:lstStyle/>
                    <a:p>
                      <a:r>
                        <a:rPr lang="en-US" dirty="0" smtClean="0"/>
                        <a:t>2 to 4 lb./1,000 ft.</a:t>
                      </a:r>
                      <a:r>
                        <a:rPr lang="en-US" baseline="30000" dirty="0" smtClean="0"/>
                        <a:t>2</a:t>
                      </a:r>
                      <a:endParaRPr lang="en-US" baseline="30000" dirty="0"/>
                    </a:p>
                  </a:txBody>
                  <a:tcPr/>
                </a:tc>
                <a:tc>
                  <a:txBody>
                    <a:bodyPr/>
                    <a:lstStyle/>
                    <a:p>
                      <a:r>
                        <a:rPr lang="en-US" dirty="0" smtClean="0"/>
                        <a:t>2 to 4 lb./1,000 ft.</a:t>
                      </a:r>
                      <a:r>
                        <a:rPr lang="en-US" baseline="30000" dirty="0" smtClean="0"/>
                        <a:t>2</a:t>
                      </a:r>
                      <a:endParaRPr lang="en-US" baseline="30000" dirty="0"/>
                    </a:p>
                  </a:txBody>
                  <a:tcPr/>
                </a:tc>
                <a:tc>
                  <a:txBody>
                    <a:bodyPr/>
                    <a:lstStyle/>
                    <a:p>
                      <a:r>
                        <a:rPr lang="en-US" dirty="0" smtClean="0"/>
                        <a:t>1 to 2 lb./1,000 ft.</a:t>
                      </a:r>
                      <a:r>
                        <a:rPr lang="en-US" baseline="30000" dirty="0" smtClean="0"/>
                        <a:t>2</a:t>
                      </a:r>
                      <a:endParaRPr lang="en-US" baseline="30000" dirty="0"/>
                    </a:p>
                  </a:txBody>
                  <a:tcPr/>
                </a:tc>
              </a:tr>
              <a:tr h="581874">
                <a:tc>
                  <a:txBody>
                    <a:bodyPr/>
                    <a:lstStyle/>
                    <a:p>
                      <a:r>
                        <a:rPr lang="en-US" dirty="0" smtClean="0"/>
                        <a:t>Drought</a:t>
                      </a:r>
                    </a:p>
                    <a:p>
                      <a:r>
                        <a:rPr lang="en-US" dirty="0" smtClean="0"/>
                        <a:t>tolerance</a:t>
                      </a:r>
                      <a:endParaRPr lang="en-US" dirty="0"/>
                    </a:p>
                  </a:txBody>
                  <a:tcPr/>
                </a:tc>
                <a:tc>
                  <a:txBody>
                    <a:bodyPr/>
                    <a:lstStyle/>
                    <a:p>
                      <a:r>
                        <a:rPr lang="en-US" dirty="0" smtClean="0"/>
                        <a:t>Poor</a:t>
                      </a:r>
                      <a:endParaRPr lang="en-US" dirty="0"/>
                    </a:p>
                  </a:txBody>
                  <a:tcPr/>
                </a:tc>
                <a:tc>
                  <a:txBody>
                    <a:bodyPr/>
                    <a:lstStyle/>
                    <a:p>
                      <a:r>
                        <a:rPr lang="en-US" dirty="0" smtClean="0"/>
                        <a:t>Poor</a:t>
                      </a:r>
                      <a:endParaRPr lang="en-US" dirty="0"/>
                    </a:p>
                  </a:txBody>
                  <a:tcPr/>
                </a:tc>
                <a:tc>
                  <a:txBody>
                    <a:bodyPr/>
                    <a:lstStyle/>
                    <a:p>
                      <a:r>
                        <a:rPr lang="en-US" dirty="0" smtClean="0"/>
                        <a:t>Some</a:t>
                      </a:r>
                      <a:endParaRPr lang="en-US" dirty="0"/>
                    </a:p>
                  </a:txBody>
                  <a:tcPr/>
                </a:tc>
                <a:tc>
                  <a:txBody>
                    <a:bodyPr/>
                    <a:lstStyle/>
                    <a:p>
                      <a:r>
                        <a:rPr lang="en-US" dirty="0" smtClean="0"/>
                        <a:t>Some</a:t>
                      </a:r>
                      <a:endParaRPr lang="en-US" dirty="0"/>
                    </a:p>
                  </a:txBody>
                  <a:tcPr/>
                </a:tc>
              </a:tr>
              <a:tr h="581874">
                <a:tc>
                  <a:txBody>
                    <a:bodyPr/>
                    <a:lstStyle/>
                    <a:p>
                      <a:r>
                        <a:rPr lang="en-US" dirty="0" smtClean="0"/>
                        <a:t>Shade tolerance (min. 4 hours</a:t>
                      </a:r>
                      <a:r>
                        <a:rPr lang="en-US" baseline="0" dirty="0" smtClean="0"/>
                        <a:t> </a:t>
                      </a:r>
                      <a:r>
                        <a:rPr lang="en-US" dirty="0" smtClean="0"/>
                        <a:t>direct sun)</a:t>
                      </a:r>
                      <a:endParaRPr lang="en-US" dirty="0"/>
                    </a:p>
                  </a:txBody>
                  <a:tcPr/>
                </a:tc>
                <a:tc>
                  <a:txBody>
                    <a:bodyPr/>
                    <a:lstStyle/>
                    <a:p>
                      <a:r>
                        <a:rPr lang="en-US" dirty="0" smtClean="0"/>
                        <a:t>Poor</a:t>
                      </a:r>
                      <a:endParaRPr lang="en-US" dirty="0"/>
                    </a:p>
                  </a:txBody>
                  <a:tcPr/>
                </a:tc>
                <a:tc>
                  <a:txBody>
                    <a:bodyPr/>
                    <a:lstStyle/>
                    <a:p>
                      <a:r>
                        <a:rPr lang="en-US" dirty="0" smtClean="0"/>
                        <a:t>Poor</a:t>
                      </a:r>
                      <a:endParaRPr lang="en-US" dirty="0"/>
                    </a:p>
                  </a:txBody>
                  <a:tcPr/>
                </a:tc>
                <a:tc>
                  <a:txBody>
                    <a:bodyPr/>
                    <a:lstStyle/>
                    <a:p>
                      <a:r>
                        <a:rPr lang="en-US" dirty="0" smtClean="0"/>
                        <a:t>Good</a:t>
                      </a:r>
                      <a:endParaRPr lang="en-US" dirty="0"/>
                    </a:p>
                  </a:txBody>
                  <a:tcPr/>
                </a:tc>
                <a:tc>
                  <a:txBody>
                    <a:bodyPr/>
                    <a:lstStyle/>
                    <a:p>
                      <a:r>
                        <a:rPr lang="en-US" dirty="0" smtClean="0"/>
                        <a:t>Excellent</a:t>
                      </a:r>
                      <a:endParaRPr lang="en-US" dirty="0"/>
                    </a:p>
                  </a:txBody>
                  <a:tcPr/>
                </a:tc>
              </a:tr>
              <a:tr h="581874">
                <a:tc>
                  <a:txBody>
                    <a:bodyPr/>
                    <a:lstStyle/>
                    <a:p>
                      <a:r>
                        <a:rPr lang="en-US" dirty="0" smtClean="0"/>
                        <a:t>Wear tolerance (traffic)</a:t>
                      </a:r>
                      <a:endParaRPr lang="en-US" dirty="0"/>
                    </a:p>
                  </a:txBody>
                  <a:tcPr/>
                </a:tc>
                <a:tc>
                  <a:txBody>
                    <a:bodyPr/>
                    <a:lstStyle/>
                    <a:p>
                      <a:r>
                        <a:rPr lang="en-US" dirty="0" smtClean="0"/>
                        <a:t>Good</a:t>
                      </a:r>
                      <a:endParaRPr lang="en-US" dirty="0"/>
                    </a:p>
                  </a:txBody>
                  <a:tcPr/>
                </a:tc>
                <a:tc>
                  <a:txBody>
                    <a:bodyPr/>
                    <a:lstStyle/>
                    <a:p>
                      <a:r>
                        <a:rPr lang="en-US" dirty="0" smtClean="0"/>
                        <a:t>Good</a:t>
                      </a:r>
                      <a:endParaRPr lang="en-US" dirty="0"/>
                    </a:p>
                  </a:txBody>
                  <a:tcPr/>
                </a:tc>
                <a:tc>
                  <a:txBody>
                    <a:bodyPr/>
                    <a:lstStyle/>
                    <a:p>
                      <a:r>
                        <a:rPr lang="en-US" dirty="0" smtClean="0"/>
                        <a:t>Good</a:t>
                      </a:r>
                      <a:endParaRPr lang="en-US" dirty="0"/>
                    </a:p>
                  </a:txBody>
                  <a:tcPr/>
                </a:tc>
                <a:tc>
                  <a:txBody>
                    <a:bodyPr/>
                    <a:lstStyle/>
                    <a:p>
                      <a:r>
                        <a:rPr lang="en-US" dirty="0" smtClean="0"/>
                        <a:t>Poor</a:t>
                      </a:r>
                      <a:endParaRPr lang="en-US" dirty="0"/>
                    </a:p>
                  </a:txBody>
                  <a:tcPr/>
                </a:tc>
              </a:tr>
            </a:tbl>
          </a:graphicData>
        </a:graphic>
      </p:graphicFrame>
      <p:sp>
        <p:nvSpPr>
          <p:cNvPr id="16" name="Title 1"/>
          <p:cNvSpPr>
            <a:spLocks noGrp="1"/>
          </p:cNvSpPr>
          <p:nvPr>
            <p:ph type="title"/>
          </p:nvPr>
        </p:nvSpPr>
        <p:spPr>
          <a:xfrm>
            <a:off x="612648" y="-152400"/>
            <a:ext cx="8153400" cy="990600"/>
          </a:xfrm>
        </p:spPr>
        <p:txBody>
          <a:bodyPr>
            <a:normAutofit/>
          </a:bodyPr>
          <a:lstStyle/>
          <a:p>
            <a:r>
              <a:rPr lang="en-US" sz="3200" dirty="0" smtClean="0">
                <a:solidFill>
                  <a:schemeClr val="bg2">
                    <a:lumMod val="10000"/>
                  </a:schemeClr>
                </a:solidFill>
              </a:rPr>
              <a:t>Turfgrass Selection</a:t>
            </a:r>
            <a:endParaRPr lang="en-US" sz="3200" dirty="0">
              <a:solidFill>
                <a:schemeClr val="bg2">
                  <a:lumMod val="10000"/>
                </a:schemeClr>
              </a:solidFill>
            </a:endParaRPr>
          </a:p>
        </p:txBody>
      </p:sp>
    </p:spTree>
    <p:extLst>
      <p:ext uri="{BB962C8B-B14F-4D97-AF65-F5344CB8AC3E}">
        <p14:creationId xmlns:p14="http://schemas.microsoft.com/office/powerpoint/2010/main" val="2458388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47FBFA7E-D92B-492B-B20A-03A974C3FB44}" type="slidenum">
              <a:rPr lang="en-US" smtClean="0"/>
              <a:pPr/>
              <a:t>8</a:t>
            </a:fld>
            <a:endParaRPr lang="en-US"/>
          </a:p>
        </p:txBody>
      </p:sp>
      <p:pic>
        <p:nvPicPr>
          <p:cNvPr id="1026" name="Picture 2" descr="http://upload.wikimedia.org/wikipedia/commons/thumb/f/f1/Census_Regions_and_Division_of_the_United_States.svg/800px-Census_Regions_and_Division_of_the_United_States.svg.png"/>
          <p:cNvPicPr>
            <a:picLocks noChangeAspect="1" noChangeArrowheads="1"/>
          </p:cNvPicPr>
          <p:nvPr/>
        </p:nvPicPr>
        <p:blipFill>
          <a:blip r:embed="rId2" cstate="print"/>
          <a:srcRect b="1644"/>
          <a:stretch>
            <a:fillRect/>
          </a:stretch>
        </p:blipFill>
        <p:spPr bwMode="auto">
          <a:xfrm>
            <a:off x="0" y="0"/>
            <a:ext cx="9144000" cy="6858000"/>
          </a:xfrm>
          <a:prstGeom prst="rect">
            <a:avLst/>
          </a:prstGeom>
          <a:noFill/>
        </p:spPr>
      </p:pic>
      <p:sp>
        <p:nvSpPr>
          <p:cNvPr id="2" name="TextBox 1"/>
          <p:cNvSpPr txBox="1"/>
          <p:nvPr/>
        </p:nvSpPr>
        <p:spPr>
          <a:xfrm>
            <a:off x="2286000" y="457200"/>
            <a:ext cx="6824304" cy="430887"/>
          </a:xfrm>
          <a:prstGeom prst="rect">
            <a:avLst/>
          </a:prstGeom>
          <a:solidFill>
            <a:schemeClr val="bg1"/>
          </a:solidFill>
        </p:spPr>
        <p:txBody>
          <a:bodyPr wrap="none" rtlCol="0">
            <a:spAutoFit/>
          </a:bodyPr>
          <a:lstStyle/>
          <a:p>
            <a:r>
              <a:rPr lang="en-US" sz="2200" i="1" dirty="0"/>
              <a:t>Census Regions and Division of the United </a:t>
            </a:r>
            <a:r>
              <a:rPr lang="en-US" sz="2200" i="1" dirty="0" smtClean="0"/>
              <a:t>States - </a:t>
            </a:r>
            <a:r>
              <a:rPr lang="en-US" sz="2200" i="1" dirty="0" err="1" smtClean="0"/>
              <a:t>Inkscape</a:t>
            </a:r>
            <a:endParaRPr lang="en-US" sz="22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Examples of Turfgrass Species – North Central</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43516174"/>
              </p:ext>
            </p:extLst>
          </p:nvPr>
        </p:nvGraphicFramePr>
        <p:xfrm>
          <a:off x="152400" y="1590413"/>
          <a:ext cx="8915400" cy="5136063"/>
        </p:xfrm>
        <a:graphic>
          <a:graphicData uri="http://schemas.openxmlformats.org/drawingml/2006/table">
            <a:tbl>
              <a:tblPr>
                <a:tableStyleId>{5C22544A-7EE6-4342-B048-85BDC9FD1C3A}</a:tableStyleId>
              </a:tblPr>
              <a:tblGrid>
                <a:gridCol w="1655156"/>
                <a:gridCol w="1502380"/>
                <a:gridCol w="1485900"/>
                <a:gridCol w="2043114"/>
                <a:gridCol w="2228850"/>
              </a:tblGrid>
              <a:tr h="404043">
                <a:tc>
                  <a:txBody>
                    <a:bodyPr/>
                    <a:lstStyle/>
                    <a:p>
                      <a:pPr marL="0" marR="0">
                        <a:spcBef>
                          <a:spcPts val="0"/>
                        </a:spcBef>
                        <a:spcAft>
                          <a:spcPts val="0"/>
                        </a:spcAft>
                      </a:pPr>
                      <a:r>
                        <a:rPr lang="en-US" sz="1350" dirty="0" smtClean="0">
                          <a:effectLst/>
                          <a:latin typeface="+mj-lt"/>
                        </a:rPr>
                        <a:t>Grass species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dirty="0" smtClean="0">
                          <a:effectLst/>
                          <a:latin typeface="+mj-lt"/>
                        </a:rPr>
                        <a:t>Growth habit</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dirty="0" smtClean="0">
                          <a:effectLst/>
                          <a:latin typeface="+mj-lt"/>
                        </a:rPr>
                        <a:t>Leaf texture /color</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dirty="0" smtClean="0">
                          <a:effectLst/>
                          <a:latin typeface="+mj-lt"/>
                        </a:rPr>
                        <a:t>Preferred environment</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dirty="0" smtClean="0">
                          <a:effectLst/>
                          <a:latin typeface="+mj-lt"/>
                        </a:rPr>
                        <a:t>Tolerance attributes </a:t>
                      </a:r>
                      <a:endParaRPr lang="en-US" sz="1350" dirty="0">
                        <a:effectLst/>
                        <a:latin typeface="+mj-lt"/>
                        <a:ea typeface="Calibri" panose="020F0502020204030204" pitchFamily="34"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tr>
              <a:tr h="802036">
                <a:tc>
                  <a:txBody>
                    <a:bodyPr/>
                    <a:lstStyle/>
                    <a:p>
                      <a:pPr marL="0" marR="0">
                        <a:spcBef>
                          <a:spcPts val="0"/>
                        </a:spcBef>
                        <a:spcAft>
                          <a:spcPts val="0"/>
                        </a:spcAft>
                      </a:pPr>
                      <a:r>
                        <a:rPr lang="en-US" sz="1350" dirty="0">
                          <a:effectLst/>
                          <a:latin typeface="+mj-lt"/>
                        </a:rPr>
                        <a:t>Kentucky </a:t>
                      </a:r>
                    </a:p>
                    <a:p>
                      <a:pPr marL="0" marR="0">
                        <a:spcBef>
                          <a:spcPts val="0"/>
                        </a:spcBef>
                        <a:spcAft>
                          <a:spcPts val="0"/>
                        </a:spcAft>
                      </a:pPr>
                      <a:r>
                        <a:rPr lang="en-US" sz="1350" dirty="0">
                          <a:effectLst/>
                          <a:latin typeface="+mj-lt"/>
                        </a:rPr>
                        <a:t>bluegrass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Rhizomes </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Fine to medium</a:t>
                      </a:r>
                    </a:p>
                    <a:p>
                      <a:pPr marL="0" marR="0">
                        <a:spcBef>
                          <a:spcPts val="0"/>
                        </a:spcBef>
                        <a:spcAft>
                          <a:spcPts val="0"/>
                        </a:spcAft>
                      </a:pPr>
                      <a:r>
                        <a:rPr lang="en-US" sz="1350" dirty="0" smtClean="0">
                          <a:effectLst/>
                          <a:latin typeface="+mj-lt"/>
                        </a:rPr>
                        <a:t>Dark green</a:t>
                      </a:r>
                    </a:p>
                    <a:p>
                      <a:pPr marL="0" marR="0">
                        <a:spcBef>
                          <a:spcPts val="0"/>
                        </a:spcBef>
                        <a:spcAft>
                          <a:spcPts val="0"/>
                        </a:spcAft>
                      </a:pP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Well drained, sunny areas</a:t>
                      </a:r>
                      <a:br>
                        <a:rPr lang="en-US" sz="1350" dirty="0" smtClean="0">
                          <a:effectLst/>
                          <a:latin typeface="+mj-lt"/>
                        </a:rPr>
                      </a:br>
                      <a:r>
                        <a:rPr lang="en-US" sz="1350" dirty="0" smtClean="0">
                          <a:effectLst/>
                          <a:latin typeface="+mj-lt"/>
                        </a:rPr>
                        <a:t>High nutrient</a:t>
                      </a:r>
                      <a:r>
                        <a:rPr lang="en-US" sz="1350" baseline="0" dirty="0" smtClean="0">
                          <a:effectLst/>
                          <a:latin typeface="+mj-lt"/>
                        </a:rPr>
                        <a:t> and water </a:t>
                      </a:r>
                      <a:r>
                        <a:rPr lang="en-US" sz="1350" dirty="0" smtClean="0">
                          <a:effectLst/>
                          <a:latin typeface="+mj-lt"/>
                        </a:rPr>
                        <a:t>requirements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high</a:t>
                      </a:r>
                      <a:endParaRPr lang="en-US" sz="1350" dirty="0" smtClean="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350" dirty="0" smtClean="0">
                          <a:effectLst/>
                          <a:latin typeface="+mj-lt"/>
                        </a:rPr>
                        <a:t>Drought -</a:t>
                      </a:r>
                      <a:r>
                        <a:rPr lang="en-US" sz="1350" baseline="0" dirty="0" smtClean="0">
                          <a:effectLst/>
                          <a:latin typeface="+mj-lt"/>
                        </a:rPr>
                        <a:t> </a:t>
                      </a:r>
                      <a:r>
                        <a:rPr lang="en-US" sz="1350" dirty="0" smtClean="0">
                          <a:effectLst/>
                          <a:latin typeface="+mj-lt"/>
                        </a:rPr>
                        <a:t>low</a:t>
                      </a:r>
                    </a:p>
                    <a:p>
                      <a:pPr marL="0" marR="0">
                        <a:spcBef>
                          <a:spcPts val="0"/>
                        </a:spcBef>
                        <a:spcAft>
                          <a:spcPts val="0"/>
                        </a:spcAft>
                      </a:pPr>
                      <a:r>
                        <a:rPr lang="en-US" sz="1350" dirty="0" smtClean="0">
                          <a:effectLst/>
                          <a:latin typeface="+mj-lt"/>
                        </a:rPr>
                        <a:t>Shade </a:t>
                      </a:r>
                      <a:r>
                        <a:rPr lang="en-US" sz="1350" baseline="0" dirty="0" smtClean="0">
                          <a:effectLst/>
                          <a:latin typeface="+mj-lt"/>
                        </a:rPr>
                        <a:t>- low </a:t>
                      </a:r>
                      <a:endParaRPr lang="en-US" sz="1350" dirty="0">
                        <a:effectLst/>
                        <a:latin typeface="+mj-lt"/>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r>
              <a:tr h="802036">
                <a:tc>
                  <a:txBody>
                    <a:bodyPr/>
                    <a:lstStyle/>
                    <a:p>
                      <a:pPr marL="0" marR="0">
                        <a:spcBef>
                          <a:spcPts val="0"/>
                        </a:spcBef>
                        <a:spcAft>
                          <a:spcPts val="0"/>
                        </a:spcAft>
                      </a:pPr>
                      <a:r>
                        <a:rPr lang="en-US" sz="1350" dirty="0" err="1" smtClean="0">
                          <a:effectLst/>
                          <a:latin typeface="+mj-lt"/>
                        </a:rPr>
                        <a:t>Supina</a:t>
                      </a:r>
                      <a:r>
                        <a:rPr lang="en-US" sz="1350" dirty="0" smtClean="0">
                          <a:effectLst/>
                          <a:latin typeface="+mj-lt"/>
                        </a:rPr>
                        <a:t> </a:t>
                      </a:r>
                    </a:p>
                    <a:p>
                      <a:pPr marL="0" marR="0">
                        <a:spcBef>
                          <a:spcPts val="0"/>
                        </a:spcBef>
                        <a:spcAft>
                          <a:spcPts val="0"/>
                        </a:spcAft>
                      </a:pPr>
                      <a:r>
                        <a:rPr lang="en-US" sz="1350" dirty="0" smtClean="0">
                          <a:effectLst/>
                          <a:latin typeface="+mj-lt"/>
                        </a:rPr>
                        <a:t>bluegrass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err="1" smtClean="0">
                          <a:effectLst/>
                          <a:latin typeface="+mj-lt"/>
                        </a:rPr>
                        <a:t>Stolons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Fine to medium</a:t>
                      </a:r>
                    </a:p>
                    <a:p>
                      <a:pPr marL="0" marR="0">
                        <a:spcBef>
                          <a:spcPts val="0"/>
                        </a:spcBef>
                        <a:spcAft>
                          <a:spcPts val="0"/>
                        </a:spcAft>
                      </a:pPr>
                      <a:r>
                        <a:rPr lang="en-US" sz="1350" dirty="0" smtClean="0">
                          <a:effectLst/>
                          <a:latin typeface="+mj-lt"/>
                          <a:ea typeface="Calibri" panose="020F0502020204030204" pitchFamily="34" charset="0"/>
                          <a:cs typeface="Times New Roman" panose="02020603050405020304" pitchFamily="18" charset="0"/>
                        </a:rPr>
                        <a:t>Light green</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Sun to dense shade</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ea typeface="Calibri" panose="020F0502020204030204" pitchFamily="34" charset="0"/>
                          <a:cs typeface="Times New Roman" panose="02020603050405020304" pitchFamily="18" charset="0"/>
                        </a:rPr>
                        <a:t>High nutrient</a:t>
                      </a:r>
                      <a:r>
                        <a:rPr lang="en-US" sz="1350" baseline="0" dirty="0" smtClean="0">
                          <a:effectLst/>
                          <a:latin typeface="+mj-lt"/>
                          <a:ea typeface="Calibri" panose="020F0502020204030204" pitchFamily="34" charset="0"/>
                          <a:cs typeface="Times New Roman" panose="02020603050405020304" pitchFamily="18" charset="0"/>
                        </a:rPr>
                        <a:t> and water requirements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a:t>
                      </a:r>
                      <a:r>
                        <a:rPr lang="en-US" sz="1350" dirty="0" smtClean="0">
                          <a:effectLst/>
                          <a:latin typeface="+mj-lt"/>
                        </a:rPr>
                        <a:t>- high</a:t>
                      </a:r>
                      <a:endParaRPr lang="en-US" sz="1350" dirty="0">
                        <a:effectLst/>
                        <a:latin typeface="+mj-lt"/>
                      </a:endParaRPr>
                    </a:p>
                    <a:p>
                      <a:pPr marL="0" marR="0">
                        <a:spcBef>
                          <a:spcPts val="0"/>
                        </a:spcBef>
                        <a:spcAft>
                          <a:spcPts val="0"/>
                        </a:spcAft>
                      </a:pPr>
                      <a:r>
                        <a:rPr lang="en-US" sz="1350" dirty="0" smtClean="0">
                          <a:effectLst/>
                          <a:latin typeface="+mj-lt"/>
                        </a:rPr>
                        <a:t>Heat </a:t>
                      </a:r>
                      <a:r>
                        <a:rPr lang="en-US" sz="1350" dirty="0">
                          <a:effectLst/>
                          <a:latin typeface="+mj-lt"/>
                        </a:rPr>
                        <a:t>- </a:t>
                      </a:r>
                      <a:r>
                        <a:rPr lang="en-US" sz="1350" dirty="0" smtClean="0">
                          <a:effectLst/>
                          <a:latin typeface="+mj-lt"/>
                        </a:rPr>
                        <a:t>low</a:t>
                      </a:r>
                      <a:endParaRPr lang="en-US" sz="1350" dirty="0">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Drought -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very high</a:t>
                      </a: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002546">
                <a:tc>
                  <a:txBody>
                    <a:bodyPr/>
                    <a:lstStyle/>
                    <a:p>
                      <a:pPr marL="0" marR="0">
                        <a:spcBef>
                          <a:spcPts val="0"/>
                        </a:spcBef>
                        <a:spcAft>
                          <a:spcPts val="0"/>
                        </a:spcAft>
                      </a:pPr>
                      <a:r>
                        <a:rPr lang="en-US" sz="1350" dirty="0">
                          <a:effectLst/>
                          <a:latin typeface="+mj-lt"/>
                        </a:rPr>
                        <a:t>Perennial</a:t>
                      </a:r>
                    </a:p>
                    <a:p>
                      <a:pPr marL="0" marR="0">
                        <a:spcBef>
                          <a:spcPts val="0"/>
                        </a:spcBef>
                        <a:spcAft>
                          <a:spcPts val="0"/>
                        </a:spcAft>
                      </a:pPr>
                      <a:r>
                        <a:rPr lang="en-US" sz="1350" dirty="0">
                          <a:effectLst/>
                          <a:latin typeface="+mj-lt"/>
                        </a:rPr>
                        <a:t>ryegrass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Bunch</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Fine to medium</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Well </a:t>
                      </a:r>
                      <a:r>
                        <a:rPr lang="en-US" sz="1350" dirty="0" smtClean="0">
                          <a:effectLst/>
                          <a:latin typeface="+mj-lt"/>
                        </a:rPr>
                        <a:t>drained soils</a:t>
                      </a:r>
                      <a:endParaRPr lang="en-US" sz="1350" dirty="0">
                        <a:effectLst/>
                        <a:latin typeface="+mj-lt"/>
                      </a:endParaRPr>
                    </a:p>
                    <a:p>
                      <a:pPr marL="0" marR="0">
                        <a:spcBef>
                          <a:spcPts val="0"/>
                        </a:spcBef>
                        <a:spcAft>
                          <a:spcPts val="0"/>
                        </a:spcAft>
                      </a:pPr>
                      <a:r>
                        <a:rPr lang="en-US" sz="1350" dirty="0" smtClean="0">
                          <a:effectLst/>
                          <a:latin typeface="+mj-lt"/>
                        </a:rPr>
                        <a:t>Moderate fertility and water requirement</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a:t>
                      </a:r>
                      <a:r>
                        <a:rPr lang="en-US" sz="1350" dirty="0" smtClean="0">
                          <a:effectLst/>
                          <a:latin typeface="+mj-lt"/>
                        </a:rPr>
                        <a:t>- low</a:t>
                      </a:r>
                      <a:endParaRPr lang="en-US" sz="1350" dirty="0">
                        <a:effectLst/>
                        <a:latin typeface="+mj-lt"/>
                      </a:endParaRPr>
                    </a:p>
                    <a:p>
                      <a:pPr marL="0" marR="0">
                        <a:spcBef>
                          <a:spcPts val="0"/>
                        </a:spcBef>
                        <a:spcAft>
                          <a:spcPts val="0"/>
                        </a:spcAft>
                      </a:pPr>
                      <a:r>
                        <a:rPr lang="en-US" sz="1350" dirty="0" smtClean="0">
                          <a:effectLst/>
                          <a:latin typeface="+mj-lt"/>
                        </a:rPr>
                        <a:t>Heat - low</a:t>
                      </a:r>
                      <a:endParaRPr lang="en-US" sz="1350" dirty="0">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Drought - moderate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Shade -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high</a:t>
                      </a:r>
                      <a:endParaRPr lang="en-US" sz="1350" dirty="0">
                        <a:effectLst/>
                        <a:latin typeface="+mj-lt"/>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002546">
                <a:tc>
                  <a:txBody>
                    <a:bodyPr/>
                    <a:lstStyle/>
                    <a:p>
                      <a:pPr marL="0" marR="0">
                        <a:spcBef>
                          <a:spcPts val="0"/>
                        </a:spcBef>
                        <a:spcAft>
                          <a:spcPts val="0"/>
                        </a:spcAft>
                      </a:pPr>
                      <a:r>
                        <a:rPr lang="en-US" sz="1350" dirty="0">
                          <a:effectLst/>
                          <a:latin typeface="+mj-lt"/>
                        </a:rPr>
                        <a:t>Tall fescue</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Bunch</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Medium </a:t>
                      </a:r>
                      <a:r>
                        <a:rPr lang="en-US" sz="1350" dirty="0">
                          <a:effectLst/>
                          <a:latin typeface="+mj-lt"/>
                        </a:rPr>
                        <a:t>to coarse</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Well drained soils</a:t>
                      </a:r>
                    </a:p>
                    <a:p>
                      <a:pPr marL="0" marR="0">
                        <a:spcBef>
                          <a:spcPts val="0"/>
                        </a:spcBef>
                        <a:spcAft>
                          <a:spcPts val="0"/>
                        </a:spcAft>
                      </a:pPr>
                      <a:r>
                        <a:rPr lang="en-US" sz="1350" dirty="0" smtClean="0">
                          <a:effectLst/>
                          <a:latin typeface="+mj-lt"/>
                          <a:ea typeface="Calibri" panose="020F0502020204030204" pitchFamily="34" charset="0"/>
                          <a:cs typeface="Times New Roman" panose="02020603050405020304" pitchFamily="18" charset="0"/>
                        </a:rPr>
                        <a:t>Open sunny areas. Low</a:t>
                      </a:r>
                      <a:r>
                        <a:rPr lang="en-US" sz="1350" baseline="0" dirty="0" smtClean="0">
                          <a:effectLst/>
                          <a:latin typeface="+mj-lt"/>
                          <a:ea typeface="Calibri" panose="020F0502020204030204" pitchFamily="34" charset="0"/>
                          <a:cs typeface="Times New Roman" panose="02020603050405020304" pitchFamily="18" charset="0"/>
                        </a:rPr>
                        <a:t> fertility requirement </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a:t>
                      </a:r>
                      <a:r>
                        <a:rPr lang="en-US" sz="1350" dirty="0" smtClean="0">
                          <a:effectLst/>
                          <a:latin typeface="+mj-lt"/>
                        </a:rPr>
                        <a:t>- low</a:t>
                      </a:r>
                      <a:endParaRPr lang="en-US" sz="1350" dirty="0">
                        <a:effectLst/>
                        <a:latin typeface="+mj-lt"/>
                      </a:endParaRPr>
                    </a:p>
                    <a:p>
                      <a:pPr marL="0" marR="0">
                        <a:spcBef>
                          <a:spcPts val="0"/>
                        </a:spcBef>
                        <a:spcAft>
                          <a:spcPts val="0"/>
                        </a:spcAft>
                      </a:pPr>
                      <a:r>
                        <a:rPr lang="en-US" sz="1350" dirty="0">
                          <a:effectLst/>
                          <a:latin typeface="+mj-lt"/>
                        </a:rPr>
                        <a:t>Heat </a:t>
                      </a:r>
                      <a:r>
                        <a:rPr lang="en-US" sz="1350" dirty="0" smtClean="0">
                          <a:effectLst/>
                          <a:latin typeface="+mj-lt"/>
                        </a:rPr>
                        <a:t>- high</a:t>
                      </a:r>
                      <a:endParaRPr lang="en-US" sz="1350" dirty="0">
                        <a:effectLst/>
                        <a:latin typeface="+mj-lt"/>
                      </a:endParaRPr>
                    </a:p>
                    <a:p>
                      <a:pPr marL="0" marR="0">
                        <a:spcBef>
                          <a:spcPts val="0"/>
                        </a:spcBef>
                        <a:spcAft>
                          <a:spcPts val="0"/>
                        </a:spcAft>
                      </a:pPr>
                      <a:r>
                        <a:rPr lang="en-US" sz="1350" dirty="0" smtClean="0">
                          <a:effectLst/>
                          <a:latin typeface="+mj-lt"/>
                        </a:rPr>
                        <a:t>Drought -high</a:t>
                      </a:r>
                      <a:endParaRPr lang="en-US" sz="1350" dirty="0">
                        <a:effectLst/>
                        <a:latin typeface="+mj-lt"/>
                      </a:endParaRPr>
                    </a:p>
                    <a:p>
                      <a:pPr marL="0" marR="0">
                        <a:spcBef>
                          <a:spcPts val="0"/>
                        </a:spcBef>
                        <a:spcAft>
                          <a:spcPts val="0"/>
                        </a:spcAft>
                      </a:pPr>
                      <a:r>
                        <a:rPr lang="en-US" sz="1350" dirty="0">
                          <a:effectLst/>
                          <a:latin typeface="+mj-lt"/>
                        </a:rPr>
                        <a:t>Shade - moderate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moderate</a:t>
                      </a: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r>
              <a:tr h="1023294">
                <a:tc>
                  <a:txBody>
                    <a:bodyPr/>
                    <a:lstStyle/>
                    <a:p>
                      <a:pPr marL="0" marR="0">
                        <a:spcBef>
                          <a:spcPts val="0"/>
                        </a:spcBef>
                        <a:spcAft>
                          <a:spcPts val="0"/>
                        </a:spcAft>
                      </a:pPr>
                      <a:r>
                        <a:rPr lang="en-US" sz="1350" dirty="0" smtClean="0">
                          <a:effectLst/>
                        </a:rPr>
                        <a:t>Fine fescue</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350" dirty="0" smtClean="0">
                          <a:effectLst/>
                        </a:rPr>
                        <a:t>Bunch, </a:t>
                      </a:r>
                      <a:r>
                        <a:rPr lang="en-US" sz="1400" dirty="0" smtClean="0"/>
                        <a:t>some rhizomes</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350" dirty="0" smtClean="0">
                          <a:effectLst/>
                        </a:rPr>
                        <a:t>Medium to fine</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350" dirty="0" smtClean="0">
                          <a:effectLst/>
                        </a:rPr>
                        <a:t>Cool, dry, well drained, shade tolerant, well drained</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350" dirty="0">
                          <a:effectLst/>
                        </a:rPr>
                        <a:t>Cold - </a:t>
                      </a:r>
                      <a:r>
                        <a:rPr lang="en-US" sz="1350" dirty="0" smtClean="0">
                          <a:effectLst/>
                        </a:rPr>
                        <a:t>high</a:t>
                      </a:r>
                      <a:endParaRPr lang="en-US" sz="1350" dirty="0">
                        <a:effectLst/>
                      </a:endParaRPr>
                    </a:p>
                    <a:p>
                      <a:pPr marL="0" marR="0">
                        <a:spcBef>
                          <a:spcPts val="0"/>
                        </a:spcBef>
                        <a:spcAft>
                          <a:spcPts val="0"/>
                        </a:spcAft>
                      </a:pPr>
                      <a:r>
                        <a:rPr lang="en-US" sz="1350" dirty="0">
                          <a:effectLst/>
                        </a:rPr>
                        <a:t>Heat/salt - low</a:t>
                      </a:r>
                    </a:p>
                    <a:p>
                      <a:pPr marL="0" marR="0">
                        <a:spcBef>
                          <a:spcPts val="0"/>
                        </a:spcBef>
                        <a:spcAft>
                          <a:spcPts val="0"/>
                        </a:spcAft>
                      </a:pPr>
                      <a:r>
                        <a:rPr lang="en-US" sz="1350" dirty="0">
                          <a:effectLst/>
                        </a:rPr>
                        <a:t>Drought - moderate</a:t>
                      </a:r>
                    </a:p>
                    <a:p>
                      <a:pPr marL="0" marR="0">
                        <a:spcBef>
                          <a:spcPts val="0"/>
                        </a:spcBef>
                        <a:spcAft>
                          <a:spcPts val="0"/>
                        </a:spcAft>
                      </a:pPr>
                      <a:r>
                        <a:rPr lang="en-US" sz="1350" dirty="0">
                          <a:effectLst/>
                        </a:rPr>
                        <a:t>Wear - moderate </a:t>
                      </a:r>
                      <a:endParaRPr lang="en-US" sz="1350" dirty="0" smtClean="0">
                        <a:effectLst/>
                      </a:endParaRPr>
                    </a:p>
                    <a:p>
                      <a:pPr marL="0" marR="0">
                        <a:spcBef>
                          <a:spcPts val="0"/>
                        </a:spcBef>
                        <a:spcAft>
                          <a:spcPts val="0"/>
                        </a:spcAft>
                      </a:pPr>
                      <a:r>
                        <a:rPr lang="en-US" sz="1350" dirty="0" smtClean="0">
                          <a:effectLst/>
                          <a:latin typeface="Calibri" panose="020F0502020204030204" pitchFamily="34" charset="0"/>
                          <a:ea typeface="Calibri" panose="020F0502020204030204" pitchFamily="34" charset="0"/>
                          <a:cs typeface="Times New Roman" panose="02020603050405020304" pitchFamily="18" charset="0"/>
                        </a:rPr>
                        <a:t>Shade - moderate</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tr>
            </a:tbl>
          </a:graphicData>
        </a:graphic>
      </p:graphicFrame>
      <p:sp>
        <p:nvSpPr>
          <p:cNvPr id="7" name="Rectangle 6"/>
          <p:cNvSpPr/>
          <p:nvPr/>
        </p:nvSpPr>
        <p:spPr>
          <a:xfrm>
            <a:off x="533400" y="1194028"/>
            <a:ext cx="2606226" cy="369332"/>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extLst>
      <p:ext uri="{BB962C8B-B14F-4D97-AF65-F5344CB8AC3E}">
        <p14:creationId xmlns:p14="http://schemas.microsoft.com/office/powerpoint/2010/main" val="1282467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4993</TotalTime>
  <Words>2402</Words>
  <Application>Microsoft Office PowerPoint</Application>
  <PresentationFormat>On-screen Show (4:3)</PresentationFormat>
  <Paragraphs>670</Paragraphs>
  <Slides>41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Times New Roman</vt:lpstr>
      <vt:lpstr>Tw Cen MT</vt:lpstr>
      <vt:lpstr>Wingdings</vt:lpstr>
      <vt:lpstr>Wingdings 2</vt:lpstr>
      <vt:lpstr>Median</vt:lpstr>
      <vt:lpstr>common turfgrass weeds and insects </vt:lpstr>
      <vt:lpstr>Learning Objectives</vt:lpstr>
      <vt:lpstr>IPM for Lawn and Turfgrass</vt:lpstr>
      <vt:lpstr>Components of an IPM Program on School Grounds</vt:lpstr>
      <vt:lpstr>Selecting Turfgrass </vt:lpstr>
      <vt:lpstr>Turfgrass Identification</vt:lpstr>
      <vt:lpstr>Turfgrass Selection</vt:lpstr>
      <vt:lpstr>PowerPoint Presentation</vt:lpstr>
      <vt:lpstr>Examples of Turfgrass Species – North Central</vt:lpstr>
      <vt:lpstr>Examples of Turfgrass Species – Northeastern</vt:lpstr>
      <vt:lpstr>Examples of Turfgrass Species – Western</vt:lpstr>
      <vt:lpstr>Examples of Turfgrass Species –  Pacific Northwest</vt:lpstr>
      <vt:lpstr>Examples of Turfgrass Species – Southern</vt:lpstr>
      <vt:lpstr>Managing Turf Weeds</vt:lpstr>
      <vt:lpstr> Weed Monitoring: The Transect Method </vt:lpstr>
      <vt:lpstr>Common Turfgrass Weeds: Northeast</vt:lpstr>
      <vt:lpstr>Common Turfgrass Weeds: Midwest</vt:lpstr>
      <vt:lpstr>Common Turfgrass Weeds: Pacific Northwest</vt:lpstr>
      <vt:lpstr>Common Turfgrass Weeds: South</vt:lpstr>
      <vt:lpstr>PowerPoint Presentation</vt:lpstr>
      <vt:lpstr>PowerPoint Presentation</vt:lpstr>
      <vt:lpstr>Site Selection and Preparation</vt:lpstr>
      <vt:lpstr>Identifying and Monitoring Turfgrass Insects</vt:lpstr>
      <vt:lpstr>Common Turfgrass Pests: Northeast</vt:lpstr>
      <vt:lpstr>Common Turfgrass Pests: Intermountain West</vt:lpstr>
      <vt:lpstr>Common Turfgrass Pests: Midwest</vt:lpstr>
      <vt:lpstr>Common Turfgrass Pests: Pacific Northwest</vt:lpstr>
      <vt:lpstr>Common Turfgrass Pests: Gulf Coast</vt:lpstr>
      <vt:lpstr>Common Turfgrass Pests: South</vt:lpstr>
      <vt:lpstr>Managing Turfgrass Insect Pests</vt:lpstr>
      <vt:lpstr>Managing Turfgrass Insect Pests</vt:lpstr>
      <vt:lpstr>Managing Turfgrass Insect Pests</vt:lpstr>
      <vt:lpstr>Chinch Bugs</vt:lpstr>
      <vt:lpstr>White Grubs</vt:lpstr>
      <vt:lpstr>Managing Grubs</vt:lpstr>
      <vt:lpstr>White Grubs</vt:lpstr>
      <vt:lpstr>Billbug</vt:lpstr>
      <vt:lpstr>PowerPoint Presentation</vt:lpstr>
      <vt:lpstr>Monitoring and Managing Turfgrass Vertebrate Pests</vt:lpstr>
      <vt:lpstr>Check In!</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Certification Training Module</dc:title>
  <dc:creator>Employee</dc:creator>
  <cp:lastModifiedBy>Anon</cp:lastModifiedBy>
  <cp:revision>474</cp:revision>
  <cp:lastPrinted>2014-04-12T21:31:01Z</cp:lastPrinted>
  <dcterms:created xsi:type="dcterms:W3CDTF">2013-07-29T18:28:38Z</dcterms:created>
  <dcterms:modified xsi:type="dcterms:W3CDTF">2016-10-29T23:21:33Z</dcterms:modified>
</cp:coreProperties>
</file>