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sldIdLst>
    <p:sldId id="348" r:id="rId2"/>
    <p:sldId id="349" r:id="rId3"/>
    <p:sldId id="333" r:id="rId4"/>
    <p:sldId id="351" r:id="rId5"/>
    <p:sldId id="369" r:id="rId6"/>
    <p:sldId id="354" r:id="rId7"/>
    <p:sldId id="457" r:id="rId8"/>
    <p:sldId id="471" r:id="rId9"/>
    <p:sldId id="408" r:id="rId10"/>
    <p:sldId id="409" r:id="rId11"/>
    <p:sldId id="410" r:id="rId12"/>
    <p:sldId id="411" r:id="rId13"/>
    <p:sldId id="412" r:id="rId14"/>
    <p:sldId id="414" r:id="rId15"/>
    <p:sldId id="415" r:id="rId16"/>
    <p:sldId id="449" r:id="rId17"/>
    <p:sldId id="451" r:id="rId18"/>
    <p:sldId id="452" r:id="rId19"/>
    <p:sldId id="454" r:id="rId20"/>
    <p:sldId id="406" r:id="rId21"/>
    <p:sldId id="470" r:id="rId22"/>
    <p:sldId id="416" r:id="rId23"/>
    <p:sldId id="44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72" r:id="rId32"/>
    <p:sldId id="443" r:id="rId33"/>
    <p:sldId id="467" r:id="rId34"/>
    <p:sldId id="468" r:id="rId35"/>
    <p:sldId id="469" r:id="rId36"/>
    <p:sldId id="439" r:id="rId37"/>
    <p:sldId id="455" r:id="rId38"/>
    <p:sldId id="448" r:id="rId39"/>
    <p:sldId id="456" r:id="rId40"/>
    <p:sldId id="363" r:id="rId41"/>
    <p:sldId id="364" r:id="rId42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" initials="J" lastIdx="1" clrIdx="0"/>
  <p:cmAuthor id="1" name="Shaku Nair" initials="SN" lastIdx="9" clrIdx="1">
    <p:extLst/>
  </p:cmAuthor>
  <p:cmAuthor id="2" name="lenovo-win8" initials="l" lastIdx="6" clrIdx="2"/>
  <p:cmAuthor id="3" name="Foss, Carrie" initials="CF" lastIdx="23" clrIdx="3"/>
  <p:cmAuthor id="4" name="UMass" initials="UM" lastIdx="4" clrIdx="4"/>
  <p:cmAuthor id="5" name="Vickie Wallace" initials="VHW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1398" autoAdjust="0"/>
  </p:normalViewPr>
  <p:slideViewPr>
    <p:cSldViewPr>
      <p:cViewPr varScale="1">
        <p:scale>
          <a:sx n="84" d="100"/>
          <a:sy n="84" d="100"/>
        </p:scale>
        <p:origin x="111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0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BF78-A348-44AC-B1E6-162E251B9B1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B5ABA-45FE-4E41-94D4-BFB60428D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6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4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8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1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European Crane fly removed as it is not a vertebrate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Cultivar?  Was cultivator?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2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5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5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5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77A79F-26AC-48C1-BE51-9A7AC234801A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FEB3-5F98-46D1-81F1-9A5B4FE9C4FC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F73E49-17B5-4F10-97F5-919E1E252909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A6DE-88C6-4F8A-A627-D4D20346FB95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5136-6B50-427B-A5F8-91D3EE8DA221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43A3ED-984F-4B4C-8547-64860B12FBA4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081431-9879-441B-AFAE-8B1DCC125759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9D5-44BD-4676-8635-E0232ABA3B38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D560-46BF-4236-96B0-15C040F573F5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C1E0-4E62-4CDB-89CD-7BBF6ED40D68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92831A-04A9-4DAD-9629-177158CB227E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22E2CB-6902-4731-9D82-CF62ADEBD387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FBFA7E-D92B-492B-B20A-03A974C3F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m.ucdavis.edu/PMG/r785100411.html" TargetMode="External"/><Relationship Id="rId3" Type="http://schemas.openxmlformats.org/officeDocument/2006/relationships/hyperlink" Target="http://www.ipm.iastate.edu/ipm/info/plant-diseases/turf-grass-rust" TargetMode="External"/><Relationship Id="rId7" Type="http://schemas.openxmlformats.org/officeDocument/2006/relationships/hyperlink" Target="http://extension.umass.edu/turf/sites/turf/files/pdf-doc-ppt/lawn_landscape_BMP_2013_opt.pdf" TargetMode="External"/><Relationship Id="rId2" Type="http://schemas.openxmlformats.org/officeDocument/2006/relationships/hyperlink" Target="http://www.bugwoo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ipm.tamu.edu/videodvd/" TargetMode="External"/><Relationship Id="rId5" Type="http://schemas.openxmlformats.org/officeDocument/2006/relationships/hyperlink" Target="http://entomology.osu.edu/schoolipm/IPMfiles/ReportCardGeneral.pdf" TargetMode="External"/><Relationship Id="rId4" Type="http://schemas.openxmlformats.org/officeDocument/2006/relationships/hyperlink" Target="http://www.maine.gov/dacf/php/integrated_pest_management/school/index.s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common turfgrass weeds and insects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1621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Lesson </a:t>
            </a:r>
            <a:r>
              <a:rPr lang="en-US" sz="2400" dirty="0"/>
              <a:t>3</a:t>
            </a:r>
            <a:r>
              <a:rPr lang="en-US" sz="2400" dirty="0" smtClean="0"/>
              <a:t> of 4 </a:t>
            </a:r>
            <a:endParaRPr lang="en-US" sz="24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49674" y="6050037"/>
            <a:ext cx="6705600" cy="685800"/>
          </a:xfrm>
        </p:spPr>
        <p:txBody>
          <a:bodyPr/>
          <a:lstStyle/>
          <a:p>
            <a:r>
              <a:rPr lang="en-US" dirty="0" smtClean="0"/>
              <a:t>In</a:t>
            </a:r>
            <a:r>
              <a:rPr lang="en-US" dirty="0" smtClean="0"/>
              <a:t>-Person </a:t>
            </a:r>
            <a:r>
              <a:rPr lang="en-US" dirty="0"/>
              <a:t>Educational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88" y="5993613"/>
            <a:ext cx="2353260" cy="798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5992"/>
            <a:ext cx="6781800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Examples of Turfgrass Species – Northeastern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78839"/>
              </p:ext>
            </p:extLst>
          </p:nvPr>
        </p:nvGraphicFramePr>
        <p:xfrm>
          <a:off x="609600" y="1756380"/>
          <a:ext cx="7848599" cy="464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627"/>
                <a:gridCol w="530345"/>
                <a:gridCol w="4520627"/>
              </a:tblGrid>
              <a:tr h="459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Grass species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Preferred environment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Kentucky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bluegrass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Sunny, well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drained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Fine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Cool, dry, well drained, shade tolerant, well drained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Perennial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ryegrass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Well drained,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moderate fertility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Tall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 and shade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1194028"/>
            <a:ext cx="2606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Turfgrass Characteristics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716"/>
              </p:ext>
            </p:extLst>
          </p:nvPr>
        </p:nvGraphicFramePr>
        <p:xfrm>
          <a:off x="609600" y="1600200"/>
          <a:ext cx="7924800" cy="5145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/>
                <a:gridCol w="4495800"/>
              </a:tblGrid>
              <a:tr h="498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Grass species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Preferred environment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Kentucky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bluegrass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Sunny, well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drained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High elevation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j-lt"/>
                        </a:rPr>
                        <a:t>Supina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bluegrass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Sun to dense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shade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nutrient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Bermudagrass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(southwestern)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Sunny, tolerates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most soil </a:t>
                      </a:r>
                      <a:r>
                        <a:rPr lang="en-US" sz="2400" dirty="0" smtClean="0">
                          <a:effectLst/>
                        </a:rPr>
                        <a:t>conditions </a:t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High </a:t>
                      </a:r>
                      <a:r>
                        <a:rPr lang="en-US" sz="2400" dirty="0" smtClean="0">
                          <a:effectLst/>
                        </a:rPr>
                        <a:t>fertility </a:t>
                      </a:r>
                      <a:r>
                        <a:rPr lang="en-US" sz="2400" dirty="0" smtClean="0">
                          <a:effectLst/>
                        </a:rPr>
                        <a:t>requirement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Low – medium elevation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Perennial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ryegrass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Well drained,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moderate fertility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Tall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 and shade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Examples of Turfgrass Species – Western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196578"/>
            <a:ext cx="2606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Turfgrass Characteristics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Examples of Turfgrass Species –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Pacific Northwest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78486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68466"/>
              </p:ext>
            </p:extLst>
          </p:nvPr>
        </p:nvGraphicFramePr>
        <p:xfrm>
          <a:off x="612646" y="1625600"/>
          <a:ext cx="8074153" cy="4841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8354"/>
                <a:gridCol w="4495799"/>
              </a:tblGrid>
              <a:tr h="389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Grass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species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Preferred</a:t>
                      </a:r>
                      <a:r>
                        <a:rPr lang="en-US" sz="2400" baseline="0" dirty="0" smtClean="0">
                          <a:effectLst/>
                        </a:rPr>
                        <a:t> e</a:t>
                      </a:r>
                      <a:r>
                        <a:rPr lang="en-US" sz="2400" dirty="0" smtClean="0">
                          <a:effectLst/>
                        </a:rPr>
                        <a:t>nvironment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Kentucky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bluegrass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Sunny, well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Drained </a:t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Recovery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– slow in late </a:t>
                      </a:r>
                      <a:r>
                        <a:rPr lang="en-US" sz="2400" baseline="0" dirty="0" smtClean="0">
                          <a:effectLst/>
                        </a:rPr>
                        <a:t>fall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Fine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Cool, dry, well drained, shade tolerant, well drained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Perennial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ryegrass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Well drained,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moderate </a:t>
                      </a:r>
                      <a:r>
                        <a:rPr lang="en-US" sz="2400" dirty="0" smtClean="0">
                          <a:effectLst/>
                        </a:rPr>
                        <a:t>fertility, sunny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Tall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 and shade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194028"/>
            <a:ext cx="2606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Turfgrass Characteristics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59883"/>
              </p:ext>
            </p:extLst>
          </p:nvPr>
        </p:nvGraphicFramePr>
        <p:xfrm>
          <a:off x="612647" y="1625075"/>
          <a:ext cx="7997953" cy="497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2153"/>
                <a:gridCol w="4495800"/>
              </a:tblGrid>
              <a:tr h="363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Grass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species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Preferred</a:t>
                      </a:r>
                      <a:r>
                        <a:rPr lang="en-US" sz="2400" baseline="0" dirty="0" smtClean="0">
                          <a:effectLst/>
                        </a:rPr>
                        <a:t> e</a:t>
                      </a:r>
                      <a:r>
                        <a:rPr lang="en-US" sz="2400" dirty="0" smtClean="0">
                          <a:effectLst/>
                        </a:rPr>
                        <a:t>nvironment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Bermudagrass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Sunny, </a:t>
                      </a:r>
                      <a:r>
                        <a:rPr lang="en-US" sz="2400" dirty="0" smtClean="0">
                          <a:effectLst/>
                        </a:rPr>
                        <a:t>tolerates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most </a:t>
                      </a:r>
                      <a:r>
                        <a:rPr lang="en-US" sz="2400" dirty="0">
                          <a:effectLst/>
                        </a:rPr>
                        <a:t>soil conditions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Zoysiagrass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 to moderate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Shade </a:t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Recovery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is </a:t>
                      </a:r>
                      <a:r>
                        <a:rPr lang="en-US" sz="2400" baseline="0" dirty="0" smtClean="0">
                          <a:effectLst/>
                        </a:rPr>
                        <a:t>slow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Centipede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Sunny, tolerates low pH </a:t>
                      </a:r>
                      <a:r>
                        <a:rPr lang="en-US" sz="2400" dirty="0" smtClean="0">
                          <a:effectLst/>
                        </a:rPr>
                        <a:t>conditions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5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Tall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 </a:t>
                      </a:r>
                      <a:r>
                        <a:rPr lang="en-US" sz="2400" dirty="0" smtClean="0">
                          <a:effectLst/>
                        </a:rPr>
                        <a:t>and shade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Fine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Cool, dry, well drained, shade tolerant, well drained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Examples of Turfgrass Species – Southern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191328"/>
            <a:ext cx="2606226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Turfgrass Characteristics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Turf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8000"/>
            <a:ext cx="3810000" cy="25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Keep turfgrass healthy to out-compete weeds</a:t>
            </a:r>
          </a:p>
          <a:p>
            <a:r>
              <a:rPr lang="en-US" sz="2800" dirty="0" smtClean="0"/>
              <a:t>Use certified seed for </a:t>
            </a:r>
            <a:r>
              <a:rPr lang="en-US" sz="2800" dirty="0" err="1" smtClean="0"/>
              <a:t>overseeding</a:t>
            </a:r>
            <a:endParaRPr lang="en-US" sz="2800" dirty="0" smtClean="0"/>
          </a:p>
          <a:p>
            <a:r>
              <a:rPr lang="en-US" sz="2800" dirty="0" smtClean="0"/>
              <a:t>Soil pH can be a huge factor in </a:t>
            </a:r>
            <a:r>
              <a:rPr lang="en-US" sz="2800" dirty="0" smtClean="0"/>
              <a:t>turf health</a:t>
            </a:r>
            <a:endParaRPr lang="en-US" sz="2800" dirty="0" smtClean="0"/>
          </a:p>
          <a:p>
            <a:r>
              <a:rPr lang="en-US" sz="2800" dirty="0" smtClean="0"/>
              <a:t>Avoid fertilizer applications when </a:t>
            </a:r>
            <a:r>
              <a:rPr lang="en-US" sz="2800" dirty="0" smtClean="0"/>
              <a:t>annual </a:t>
            </a:r>
            <a:r>
              <a:rPr lang="en-US" sz="2800" dirty="0" smtClean="0"/>
              <a:t>weed seeds may be germinating</a:t>
            </a:r>
          </a:p>
          <a:p>
            <a:r>
              <a:rPr lang="en-US" sz="2800" dirty="0" smtClean="0"/>
              <a:t>Establish weed population thresholds by </a:t>
            </a:r>
            <a:r>
              <a:rPr lang="en-US" sz="2800" dirty="0" smtClean="0"/>
              <a:t>zone</a:t>
            </a:r>
            <a:endParaRPr lang="en-US" sz="2800" dirty="0" smtClean="0"/>
          </a:p>
          <a:p>
            <a:r>
              <a:rPr lang="en-US" sz="2800" dirty="0" smtClean="0"/>
              <a:t>Low visibility, low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maintenance </a:t>
            </a:r>
            <a:r>
              <a:rPr lang="en-US" sz="2800" dirty="0" smtClean="0"/>
              <a:t>zones can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tolerate </a:t>
            </a:r>
            <a:r>
              <a:rPr lang="en-US" sz="2800" dirty="0" smtClean="0"/>
              <a:t>more weeds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Weed Monitoring: The Transect Method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46860"/>
            <a:ext cx="8305800" cy="4495800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□"/>
            </a:pPr>
            <a:r>
              <a:rPr lang="en-US" sz="3200" dirty="0" smtClean="0"/>
              <a:t>Randomly choose a series of </a:t>
            </a:r>
            <a:r>
              <a:rPr lang="en-US" sz="3200" dirty="0" smtClean="0"/>
              <a:t>transects </a:t>
            </a:r>
          </a:p>
          <a:p>
            <a:pPr>
              <a:buFont typeface="Times New Roman" pitchFamily="18" charset="0"/>
              <a:buChar char="□"/>
            </a:pPr>
            <a:r>
              <a:rPr lang="en-US" sz="3200" dirty="0" smtClean="0"/>
              <a:t>Walk </a:t>
            </a:r>
            <a:r>
              <a:rPr lang="en-US" sz="3200" dirty="0" smtClean="0"/>
              <a:t>each transect, stop </a:t>
            </a:r>
            <a:r>
              <a:rPr lang="en-US" sz="3200" dirty="0" smtClean="0"/>
              <a:t>after 20 paces and </a:t>
            </a:r>
            <a:r>
              <a:rPr lang="en-US" sz="3200" dirty="0" smtClean="0"/>
              <a:t>record the presence/absence of weeds in a 3x3 foot </a:t>
            </a:r>
            <a:r>
              <a:rPr lang="en-US" sz="3200" dirty="0" smtClean="0"/>
              <a:t>area</a:t>
            </a:r>
            <a:endParaRPr lang="en-US" sz="3200" dirty="0" smtClean="0"/>
          </a:p>
          <a:p>
            <a:pPr>
              <a:buFont typeface="Times New Roman" pitchFamily="18" charset="0"/>
              <a:buChar char="□"/>
            </a:pPr>
            <a:r>
              <a:rPr lang="en-US" sz="3200" dirty="0" smtClean="0"/>
              <a:t>Estimate the percentage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 smtClean="0"/>
              <a:t>area covered by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weeds </a:t>
            </a:r>
            <a:r>
              <a:rPr lang="en-US" sz="3200" dirty="0" smtClean="0"/>
              <a:t>in each 3x3'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sample </a:t>
            </a:r>
            <a:r>
              <a:rPr lang="en-US" sz="3200" dirty="0" smtClean="0"/>
              <a:t>and calculate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average</a:t>
            </a:r>
            <a:endParaRPr lang="en-US" sz="3200" dirty="0"/>
          </a:p>
          <a:p>
            <a:pPr>
              <a:buFont typeface="Times New Roman" pitchFamily="18" charset="0"/>
              <a:buChar char="□"/>
            </a:pPr>
            <a:r>
              <a:rPr lang="en-US" sz="3200" dirty="0" smtClean="0"/>
              <a:t>Monitor regularly</a:t>
            </a:r>
            <a:endParaRPr lang="en-US" sz="32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962400" cy="263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Weeds: Northeast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83352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Weeds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Velvetleaf</a:t>
            </a:r>
          </a:p>
          <a:p>
            <a:r>
              <a:rPr lang="en-US" sz="2400" dirty="0" smtClean="0"/>
              <a:t>Common ragweed</a:t>
            </a:r>
          </a:p>
          <a:p>
            <a:r>
              <a:rPr lang="en-US" sz="2400" dirty="0" smtClean="0"/>
              <a:t>Common </a:t>
            </a:r>
            <a:r>
              <a:rPr lang="en-US" sz="2400" dirty="0" err="1" smtClean="0"/>
              <a:t>lambsquarters</a:t>
            </a:r>
            <a:endParaRPr lang="en-US" sz="2400" dirty="0" smtClean="0"/>
          </a:p>
          <a:p>
            <a:r>
              <a:rPr lang="en-US" sz="2400" dirty="0" smtClean="0"/>
              <a:t>Hairy </a:t>
            </a:r>
            <a:r>
              <a:rPr lang="en-US" sz="2400" dirty="0" err="1" smtClean="0"/>
              <a:t>galinsoga</a:t>
            </a:r>
            <a:endParaRPr lang="en-US" sz="2400" dirty="0" smtClean="0"/>
          </a:p>
          <a:p>
            <a:r>
              <a:rPr lang="en-US" sz="2400" dirty="0" smtClean="0"/>
              <a:t>Eastern black nightshade</a:t>
            </a:r>
          </a:p>
          <a:p>
            <a:r>
              <a:rPr lang="en-US" sz="2400" dirty="0" smtClean="0"/>
              <a:t>Common chickweed</a:t>
            </a:r>
          </a:p>
          <a:p>
            <a:r>
              <a:rPr lang="en-US" sz="2400" dirty="0" smtClean="0"/>
              <a:t>Giant foxtail</a:t>
            </a:r>
          </a:p>
          <a:p>
            <a:r>
              <a:rPr lang="en-US" sz="2400" dirty="0" smtClean="0"/>
              <a:t>Yellow foxtail</a:t>
            </a:r>
          </a:p>
          <a:p>
            <a:r>
              <a:rPr lang="en-US" sz="2400" dirty="0" smtClean="0"/>
              <a:t>Large crabgrass</a:t>
            </a:r>
          </a:p>
          <a:p>
            <a:r>
              <a:rPr lang="en-US" sz="2400" dirty="0" smtClean="0"/>
              <a:t>Yellow </a:t>
            </a:r>
            <a:r>
              <a:rPr lang="en-US" sz="2400" dirty="0" err="1" smtClean="0"/>
              <a:t>nutsedge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1746" name="Picture 2" descr="common chickweed, Stellaria pallida  (Caryophyllales: Caryophyllaceae) - 1391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4681728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4876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Common Chickweed</a:t>
            </a:r>
          </a:p>
          <a:p>
            <a:pPr algn="r"/>
            <a:r>
              <a:rPr lang="en-US" i="1" dirty="0" smtClean="0"/>
              <a:t>- John D. Byrd, Mississippi State University, bugwood.org 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Weeds: Midwest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4419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Weeds</a:t>
            </a:r>
          </a:p>
          <a:p>
            <a:r>
              <a:rPr lang="en-US" sz="2400" dirty="0" smtClean="0"/>
              <a:t>Bull thistle</a:t>
            </a:r>
          </a:p>
          <a:p>
            <a:r>
              <a:rPr lang="en-US" sz="2400" dirty="0" smtClean="0"/>
              <a:t>Canada thistle</a:t>
            </a:r>
          </a:p>
          <a:p>
            <a:r>
              <a:rPr lang="en-US" sz="2400" dirty="0" smtClean="0"/>
              <a:t>Carolina geranium</a:t>
            </a:r>
          </a:p>
          <a:p>
            <a:r>
              <a:rPr lang="en-US" sz="2400" dirty="0" smtClean="0"/>
              <a:t>Chicory</a:t>
            </a:r>
          </a:p>
          <a:p>
            <a:r>
              <a:rPr lang="en-US" sz="2400" dirty="0" smtClean="0"/>
              <a:t>Common </a:t>
            </a:r>
            <a:r>
              <a:rPr lang="en-US" sz="2400" dirty="0" err="1"/>
              <a:t>p</a:t>
            </a:r>
            <a:r>
              <a:rPr lang="en-US" sz="2400" dirty="0" err="1" smtClean="0"/>
              <a:t>urslane</a:t>
            </a:r>
            <a:endParaRPr lang="en-US" sz="2400" dirty="0" smtClean="0"/>
          </a:p>
          <a:p>
            <a:r>
              <a:rPr lang="en-US" sz="2400" dirty="0" smtClean="0"/>
              <a:t>Curly dock</a:t>
            </a:r>
          </a:p>
          <a:p>
            <a:r>
              <a:rPr lang="en-US" sz="2400" dirty="0" smtClean="0"/>
              <a:t>Large crabgrass</a:t>
            </a:r>
          </a:p>
          <a:p>
            <a:r>
              <a:rPr lang="en-US" sz="2400" dirty="0" err="1" smtClean="0"/>
              <a:t>Mouseear</a:t>
            </a:r>
            <a:r>
              <a:rPr lang="en-US" sz="2400" dirty="0" smtClean="0"/>
              <a:t> chickweed</a:t>
            </a:r>
          </a:p>
          <a:p>
            <a:r>
              <a:rPr lang="en-US" sz="2400" dirty="0" smtClean="0"/>
              <a:t>Common mallow</a:t>
            </a:r>
          </a:p>
          <a:p>
            <a:r>
              <a:rPr lang="en-US" sz="2400" dirty="0" smtClean="0"/>
              <a:t>Perennial </a:t>
            </a:r>
            <a:r>
              <a:rPr lang="en-US" sz="2400" dirty="0" err="1"/>
              <a:t>s</a:t>
            </a:r>
            <a:r>
              <a:rPr lang="en-US" sz="2400" dirty="0" err="1" smtClean="0"/>
              <a:t>owthistle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                          </a:t>
            </a:r>
          </a:p>
          <a:p>
            <a:endParaRPr lang="en-US" sz="2400" dirty="0"/>
          </a:p>
        </p:txBody>
      </p:sp>
      <p:pic>
        <p:nvPicPr>
          <p:cNvPr id="30722" name="Picture 2" descr="bull thistle gall fly (Urophora stylata ) on bull thistle (Cirsium vulgare ) - 5436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90700"/>
            <a:ext cx="3124200" cy="4686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32766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Bull thistle -</a:t>
            </a:r>
          </a:p>
          <a:p>
            <a:r>
              <a:rPr lang="en-US" i="1" dirty="0" smtClean="0"/>
              <a:t>Eric Coombs, Oregon Department of Agriculture, bugwood.org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Weeds: Pacific Northwest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dirty="0" smtClean="0"/>
              <a:t>Weeds</a:t>
            </a:r>
          </a:p>
          <a:p>
            <a:r>
              <a:rPr lang="en-US" sz="3200" dirty="0" smtClean="0"/>
              <a:t>Annual bluegrass</a:t>
            </a:r>
          </a:p>
          <a:p>
            <a:r>
              <a:rPr lang="en-US" sz="3200" dirty="0" smtClean="0"/>
              <a:t>Buttercup</a:t>
            </a:r>
          </a:p>
          <a:p>
            <a:r>
              <a:rPr lang="en-US" sz="3200" dirty="0" smtClean="0"/>
              <a:t>Chickweed</a:t>
            </a:r>
          </a:p>
          <a:p>
            <a:r>
              <a:rPr lang="en-US" sz="3200" dirty="0" smtClean="0"/>
              <a:t>Clover</a:t>
            </a:r>
          </a:p>
          <a:p>
            <a:r>
              <a:rPr lang="en-US" sz="3200" dirty="0" smtClean="0"/>
              <a:t>Crabgrass</a:t>
            </a:r>
          </a:p>
          <a:p>
            <a:r>
              <a:rPr lang="en-US" sz="3200" dirty="0" smtClean="0"/>
              <a:t>White clover</a:t>
            </a:r>
          </a:p>
          <a:p>
            <a:r>
              <a:rPr lang="en-US" sz="3200" dirty="0" smtClean="0"/>
              <a:t>Moss</a:t>
            </a:r>
          </a:p>
          <a:p>
            <a:r>
              <a:rPr lang="en-US" sz="3200" dirty="0" smtClean="0"/>
              <a:t>Plantain</a:t>
            </a:r>
          </a:p>
          <a:p>
            <a:r>
              <a:rPr lang="en-US" sz="3200" dirty="0" smtClean="0"/>
              <a:t>Thistles </a:t>
            </a:r>
          </a:p>
          <a:p>
            <a:r>
              <a:rPr lang="en-US" sz="3200" dirty="0" smtClean="0"/>
              <a:t>Red sorrel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921514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White clover</a:t>
            </a:r>
          </a:p>
          <a:p>
            <a:pPr algn="r"/>
            <a:r>
              <a:rPr lang="en-US" i="1" dirty="0" smtClean="0"/>
              <a:t>- Tim Miller, Washington State University</a:t>
            </a:r>
            <a:endParaRPr lang="en-US" i="1" dirty="0"/>
          </a:p>
        </p:txBody>
      </p:sp>
      <p:pic>
        <p:nvPicPr>
          <p:cNvPr id="8" name="Picture 7" descr="White clover head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676399"/>
            <a:ext cx="4724400" cy="420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Weeds: South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Weeds</a:t>
            </a:r>
          </a:p>
          <a:p>
            <a:r>
              <a:rPr lang="en-US" sz="2800" dirty="0" err="1" smtClean="0"/>
              <a:t>Dallisgrass</a:t>
            </a:r>
            <a:endParaRPr lang="en-US" sz="2800" dirty="0" smtClean="0"/>
          </a:p>
          <a:p>
            <a:r>
              <a:rPr lang="en-US" sz="2800" dirty="0" err="1" smtClean="0"/>
              <a:t>Bahiagrass</a:t>
            </a:r>
            <a:endParaRPr lang="en-US" sz="2800" dirty="0" smtClean="0"/>
          </a:p>
          <a:p>
            <a:r>
              <a:rPr lang="en-US" sz="2800" dirty="0" smtClean="0"/>
              <a:t>Annual bluegrass</a:t>
            </a:r>
          </a:p>
          <a:p>
            <a:r>
              <a:rPr lang="en-US" sz="2800" dirty="0" smtClean="0"/>
              <a:t>Spurge</a:t>
            </a:r>
          </a:p>
          <a:p>
            <a:r>
              <a:rPr lang="en-US" sz="2800" dirty="0" smtClean="0"/>
              <a:t>Chickweed</a:t>
            </a:r>
          </a:p>
          <a:p>
            <a:r>
              <a:rPr lang="en-US" sz="2800" dirty="0" smtClean="0"/>
              <a:t>Crabgrass</a:t>
            </a:r>
          </a:p>
          <a:p>
            <a:r>
              <a:rPr lang="en-US" sz="2800" dirty="0" smtClean="0"/>
              <a:t>Dandelion</a:t>
            </a:r>
          </a:p>
          <a:p>
            <a:endParaRPr lang="en-US" sz="28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  <p:pic>
        <p:nvPicPr>
          <p:cNvPr id="28674" name="Picture 2" descr="common chickweed, Stellaria pallida  (Caryophyllales: Caryophyllaceae) - 1555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828799"/>
            <a:ext cx="4676775" cy="3113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5029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Common chickweed -</a:t>
            </a:r>
          </a:p>
          <a:p>
            <a:pPr algn="r"/>
            <a:r>
              <a:rPr lang="en-US" i="1" dirty="0" smtClean="0"/>
              <a:t>Ohio State Weed Lab Archive, The Ohio State University 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7924800" cy="49530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Identify plant species suited for site-specific environmental qualities, pest pressure and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Identify and describe how to manage common turfgrass weeds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Identify and describe how to manage common turfgrass insect 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Identify and describe how to manage common turfgrass vertebrate pests</a:t>
            </a:r>
          </a:p>
          <a:p>
            <a:pPr marL="834390" lvl="1" indent="-514350">
              <a:buClr>
                <a:schemeClr val="accent2"/>
              </a:buClr>
              <a:buSzPct val="60000"/>
              <a:buNone/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27117"/>
            <a:ext cx="8302752" cy="487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Annual Weed Species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ummer annual weeds </a:t>
            </a:r>
            <a:endParaRPr lang="en-US" sz="2800" dirty="0" smtClean="0"/>
          </a:p>
          <a:p>
            <a:pPr lvl="1"/>
            <a:r>
              <a:rPr lang="en-US" sz="2500" dirty="0" smtClean="0"/>
              <a:t>Germinate </a:t>
            </a:r>
            <a:r>
              <a:rPr lang="en-US" sz="2500" dirty="0" smtClean="0"/>
              <a:t>in </a:t>
            </a:r>
            <a:r>
              <a:rPr lang="en-US" sz="2500" dirty="0" smtClean="0"/>
              <a:t>spring</a:t>
            </a:r>
          </a:p>
          <a:p>
            <a:pPr lvl="1"/>
            <a:r>
              <a:rPr lang="en-US" sz="2500" dirty="0" smtClean="0"/>
              <a:t>Mature </a:t>
            </a:r>
            <a:r>
              <a:rPr lang="en-US" sz="2500" dirty="0" smtClean="0"/>
              <a:t>during summer </a:t>
            </a:r>
            <a:endParaRPr lang="en-US" sz="2500" dirty="0" smtClean="0"/>
          </a:p>
          <a:p>
            <a:pPr lvl="1"/>
            <a:r>
              <a:rPr lang="en-US" sz="2500" dirty="0" smtClean="0"/>
              <a:t>Die </a:t>
            </a:r>
            <a:r>
              <a:rPr lang="en-US" sz="2500" dirty="0" smtClean="0"/>
              <a:t>by fall or </a:t>
            </a:r>
            <a:r>
              <a:rPr lang="en-US" sz="2500" dirty="0" smtClean="0"/>
              <a:t>winter</a:t>
            </a:r>
          </a:p>
          <a:p>
            <a:pPr lvl="1"/>
            <a:r>
              <a:rPr lang="en-US" sz="2500" dirty="0" smtClean="0"/>
              <a:t>Herbicides applied as pre-</a:t>
            </a:r>
            <a:r>
              <a:rPr lang="en-US" sz="2500" dirty="0" err="1" smtClean="0"/>
              <a:t>emergents</a:t>
            </a:r>
            <a:r>
              <a:rPr lang="en-US" sz="2500" dirty="0" smtClean="0"/>
              <a:t> in </a:t>
            </a:r>
            <a:r>
              <a:rPr lang="en-US" sz="2500" dirty="0"/>
              <a:t>the spring </a:t>
            </a:r>
            <a:endParaRPr lang="en-US" sz="2500" dirty="0" smtClean="0"/>
          </a:p>
          <a:p>
            <a:r>
              <a:rPr lang="en-US" sz="2800" dirty="0" smtClean="0"/>
              <a:t>Winter </a:t>
            </a:r>
            <a:r>
              <a:rPr lang="en-US" sz="2800" dirty="0" smtClean="0"/>
              <a:t>annual weeds </a:t>
            </a:r>
            <a:endParaRPr lang="en-US" sz="2800" dirty="0" smtClean="0"/>
          </a:p>
          <a:p>
            <a:pPr lvl="1"/>
            <a:r>
              <a:rPr lang="en-US" sz="2500" dirty="0" smtClean="0"/>
              <a:t>Germinate </a:t>
            </a:r>
            <a:r>
              <a:rPr lang="en-US" sz="2500" dirty="0" smtClean="0"/>
              <a:t>in the fall and </a:t>
            </a:r>
            <a:r>
              <a:rPr lang="en-US" sz="2500" dirty="0" smtClean="0"/>
              <a:t>winter</a:t>
            </a:r>
          </a:p>
          <a:p>
            <a:pPr lvl="1"/>
            <a:r>
              <a:rPr lang="en-US" sz="2500" dirty="0" smtClean="0"/>
              <a:t>Grow </a:t>
            </a:r>
            <a:r>
              <a:rPr lang="en-US" sz="2500" dirty="0" smtClean="0"/>
              <a:t>actively in spring </a:t>
            </a:r>
            <a:endParaRPr lang="en-US" sz="2500" dirty="0" smtClean="0"/>
          </a:p>
          <a:p>
            <a:pPr lvl="1"/>
            <a:r>
              <a:rPr lang="en-US" sz="2500" dirty="0" smtClean="0"/>
              <a:t>Die </a:t>
            </a:r>
            <a:r>
              <a:rPr lang="en-US" sz="2500" dirty="0" smtClean="0"/>
              <a:t>by </a:t>
            </a:r>
            <a:r>
              <a:rPr lang="en-US" sz="2500" dirty="0" smtClean="0"/>
              <a:t>summer</a:t>
            </a:r>
          </a:p>
          <a:p>
            <a:pPr lvl="1"/>
            <a:r>
              <a:rPr lang="en-US" sz="2500" dirty="0" smtClean="0"/>
              <a:t>Herbicides applied as </a:t>
            </a:r>
            <a:r>
              <a:rPr lang="en-US" sz="2500" dirty="0" smtClean="0"/>
              <a:t>pre-</a:t>
            </a:r>
            <a:r>
              <a:rPr lang="en-US" sz="2500" dirty="0" err="1" smtClean="0"/>
              <a:t>emergents</a:t>
            </a:r>
            <a:r>
              <a:rPr lang="en-US" sz="2500" dirty="0" smtClean="0"/>
              <a:t> in </a:t>
            </a:r>
            <a:r>
              <a:rPr lang="en-US" sz="2500" dirty="0" smtClean="0"/>
              <a:t>the early </a:t>
            </a:r>
            <a:r>
              <a:rPr lang="en-US" sz="2500" dirty="0" smtClean="0"/>
              <a:t>fall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150352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Identify, Monitor,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Manage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Turfgrass Weeds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12420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Biennial </a:t>
            </a:r>
            <a:r>
              <a:rPr lang="en-US" sz="3000" dirty="0" smtClean="0"/>
              <a:t>weeds </a:t>
            </a:r>
          </a:p>
          <a:p>
            <a:pPr lvl="1"/>
            <a:r>
              <a:rPr lang="en-US" sz="2700" dirty="0" smtClean="0"/>
              <a:t>Grow </a:t>
            </a:r>
            <a:r>
              <a:rPr lang="en-US" sz="2700" dirty="0" smtClean="0"/>
              <a:t>during the spring, summer and fall of their first </a:t>
            </a:r>
            <a:r>
              <a:rPr lang="en-US" sz="2700" dirty="0" smtClean="0"/>
              <a:t>year </a:t>
            </a:r>
          </a:p>
          <a:p>
            <a:pPr lvl="1"/>
            <a:r>
              <a:rPr lang="en-US" sz="2700" dirty="0" smtClean="0"/>
              <a:t>S</a:t>
            </a:r>
            <a:r>
              <a:rPr lang="en-US" sz="2700" dirty="0" smtClean="0"/>
              <a:t>urvive </a:t>
            </a:r>
            <a:r>
              <a:rPr lang="en-US" sz="2700" dirty="0" smtClean="0"/>
              <a:t>the following </a:t>
            </a:r>
            <a:r>
              <a:rPr lang="en-US" sz="2700" dirty="0" smtClean="0"/>
              <a:t>winter </a:t>
            </a:r>
          </a:p>
          <a:p>
            <a:pPr lvl="1"/>
            <a:r>
              <a:rPr lang="en-US" sz="2700" dirty="0"/>
              <a:t>P</a:t>
            </a:r>
            <a:r>
              <a:rPr lang="en-US" sz="2700" dirty="0" smtClean="0"/>
              <a:t>roduce </a:t>
            </a:r>
            <a:r>
              <a:rPr lang="en-US" sz="2700" dirty="0" smtClean="0"/>
              <a:t>seed in the second growing season</a:t>
            </a:r>
          </a:p>
          <a:p>
            <a:r>
              <a:rPr lang="en-US" sz="3000" dirty="0" smtClean="0"/>
              <a:t>Perennial </a:t>
            </a:r>
            <a:r>
              <a:rPr lang="en-US" sz="3000" dirty="0" smtClean="0"/>
              <a:t>weeds </a:t>
            </a:r>
          </a:p>
          <a:p>
            <a:pPr lvl="1"/>
            <a:r>
              <a:rPr lang="en-US" sz="2700" dirty="0" smtClean="0"/>
              <a:t>Live </a:t>
            </a:r>
            <a:r>
              <a:rPr lang="en-US" sz="2700" dirty="0" smtClean="0"/>
              <a:t>more than two </a:t>
            </a:r>
            <a:r>
              <a:rPr lang="en-US" sz="2700" dirty="0" smtClean="0"/>
              <a:t>years</a:t>
            </a:r>
          </a:p>
          <a:p>
            <a:pPr lvl="1"/>
            <a:r>
              <a:rPr lang="en-US" sz="2700" dirty="0" smtClean="0"/>
              <a:t>Spread </a:t>
            </a:r>
            <a:r>
              <a:rPr lang="en-US" sz="2700" dirty="0" smtClean="0"/>
              <a:t>by seeds and vegetative means </a:t>
            </a:r>
            <a:endParaRPr lang="en-US" sz="2700" dirty="0" smtClean="0"/>
          </a:p>
          <a:p>
            <a:r>
              <a:rPr lang="en-US" sz="3300" dirty="0" smtClean="0"/>
              <a:t>If </a:t>
            </a:r>
            <a:r>
              <a:rPr lang="en-US" sz="3300" dirty="0" smtClean="0"/>
              <a:t>herbicides are needed </a:t>
            </a:r>
            <a:r>
              <a:rPr lang="en-US" sz="3300" dirty="0" smtClean="0"/>
              <a:t>use </a:t>
            </a:r>
            <a:r>
              <a:rPr lang="en-US" sz="3300" dirty="0" smtClean="0"/>
              <a:t>fall applications of selective broadleaf herbicides</a:t>
            </a:r>
          </a:p>
          <a:p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8150352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Identify, Monitor,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Manage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Turfgrass Weeds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Site Selection and Preparation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648200"/>
          </a:xfrm>
        </p:spPr>
        <p:txBody>
          <a:bodyPr>
            <a:noAutofit/>
          </a:bodyPr>
          <a:lstStyle/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000" dirty="0" smtClean="0"/>
              <a:t>Get </a:t>
            </a:r>
            <a:r>
              <a:rPr lang="en-US" sz="3000" dirty="0" smtClean="0"/>
              <a:t>difficult perennial weeds under control before </a:t>
            </a:r>
            <a:r>
              <a:rPr lang="en-US" sz="3000" dirty="0" smtClean="0"/>
              <a:t>planting</a:t>
            </a:r>
            <a:endParaRPr lang="en-US" sz="3000" dirty="0" smtClean="0"/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000" dirty="0" smtClean="0"/>
              <a:t>Irrigate the site before planting to allow weed seeds on site to germinate before grass seed is planted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000" dirty="0" smtClean="0"/>
              <a:t>Poor sites for </a:t>
            </a:r>
            <a:r>
              <a:rPr lang="en-US" sz="3000" dirty="0" err="1" smtClean="0"/>
              <a:t>turfgrasses</a:t>
            </a:r>
            <a:r>
              <a:rPr lang="en-US" sz="3000" dirty="0" smtClean="0"/>
              <a:t>:</a:t>
            </a:r>
          </a:p>
          <a:p>
            <a:pPr lvl="2">
              <a:buSzPct val="60000"/>
              <a:buFont typeface="Wingdings" pitchFamily="2" charset="2"/>
              <a:buChar char="Ø"/>
            </a:pPr>
            <a:r>
              <a:rPr lang="en-US" sz="2700" dirty="0" smtClean="0"/>
              <a:t>Sites </a:t>
            </a:r>
            <a:r>
              <a:rPr lang="en-US" sz="2700" dirty="0" smtClean="0"/>
              <a:t>with limited </a:t>
            </a:r>
            <a:r>
              <a:rPr lang="en-US" sz="2700" dirty="0" smtClean="0"/>
              <a:t>water</a:t>
            </a:r>
          </a:p>
          <a:p>
            <a:pPr lvl="2">
              <a:buSzPct val="60000"/>
              <a:buFont typeface="Wingdings" pitchFamily="2" charset="2"/>
              <a:buChar char="Ø"/>
            </a:pPr>
            <a:r>
              <a:rPr lang="en-US" sz="2700" dirty="0" smtClean="0"/>
              <a:t>Less </a:t>
            </a:r>
            <a:r>
              <a:rPr lang="en-US" sz="2700" dirty="0" smtClean="0"/>
              <a:t>than four to six hours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of </a:t>
            </a:r>
            <a:r>
              <a:rPr lang="en-US" sz="2700" dirty="0" smtClean="0"/>
              <a:t>direct </a:t>
            </a:r>
            <a:r>
              <a:rPr lang="en-US" sz="2700" dirty="0" smtClean="0"/>
              <a:t>sunlight</a:t>
            </a:r>
          </a:p>
          <a:p>
            <a:pPr lvl="2">
              <a:buSzPct val="60000"/>
              <a:buFont typeface="Wingdings" pitchFamily="2" charset="2"/>
              <a:buChar char="Ø"/>
            </a:pPr>
            <a:r>
              <a:rPr lang="en-US" sz="2700" dirty="0" smtClean="0"/>
              <a:t>Minimal nutrients</a:t>
            </a:r>
            <a:endParaRPr lang="en-US" sz="2700" dirty="0" smtClean="0"/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endParaRPr 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996802" cy="264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Identifying and Monitoring Turfgrass Insects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3044952" cy="3505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Insect pests </a:t>
            </a:r>
            <a:r>
              <a:rPr lang="en-US" sz="3200" dirty="0" smtClean="0"/>
              <a:t>vary </a:t>
            </a:r>
            <a:r>
              <a:rPr lang="en-US" sz="3200" dirty="0" smtClean="0"/>
              <a:t>by </a:t>
            </a:r>
            <a:r>
              <a:rPr lang="en-US" sz="3200" dirty="0" smtClean="0"/>
              <a:t>region</a:t>
            </a:r>
            <a:endParaRPr lang="en-US" sz="3200" dirty="0" smtClean="0"/>
          </a:p>
          <a:p>
            <a:r>
              <a:rPr lang="en-US" sz="3200" dirty="0"/>
              <a:t>M</a:t>
            </a:r>
            <a:r>
              <a:rPr lang="en-US" sz="3200" dirty="0" smtClean="0"/>
              <a:t>onitor and record data on </a:t>
            </a:r>
            <a:r>
              <a:rPr lang="en-US" sz="3200" dirty="0" smtClean="0"/>
              <a:t>pests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62" y="1752600"/>
            <a:ext cx="4208338" cy="48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638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Masked chafers (white grubs</a:t>
            </a:r>
            <a:r>
              <a:rPr lang="en-US" i="1" dirty="0" smtClean="0"/>
              <a:t>)</a:t>
            </a:r>
          </a:p>
          <a:p>
            <a:pPr algn="r"/>
            <a:r>
              <a:rPr lang="en-US" i="1" dirty="0" smtClean="0"/>
              <a:t>- University of California IPM</a:t>
            </a:r>
            <a:r>
              <a:rPr lang="en-US" i="1" dirty="0"/>
              <a:t>, http://</a:t>
            </a:r>
            <a:r>
              <a:rPr lang="en-US" i="1" dirty="0" smtClean="0"/>
              <a:t>www.ipm.ucdavis.edu</a:t>
            </a:r>
            <a:endParaRPr lang="en-US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Pests: Northeast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8335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Insects</a:t>
            </a:r>
          </a:p>
          <a:p>
            <a:r>
              <a:rPr lang="en-US" sz="3200" dirty="0" smtClean="0"/>
              <a:t>Beetle grubs</a:t>
            </a:r>
          </a:p>
          <a:p>
            <a:r>
              <a:rPr lang="en-US" sz="3200" dirty="0" smtClean="0"/>
              <a:t>Sod webworms</a:t>
            </a:r>
          </a:p>
          <a:p>
            <a:r>
              <a:rPr lang="en-US" sz="3200" dirty="0" smtClean="0"/>
              <a:t>Chinch bugs</a:t>
            </a:r>
          </a:p>
          <a:p>
            <a:r>
              <a:rPr lang="en-US" sz="3200" dirty="0" smtClean="0"/>
              <a:t>Billbugs</a:t>
            </a:r>
          </a:p>
          <a:p>
            <a:r>
              <a:rPr lang="en-US" sz="3200" dirty="0" smtClean="0"/>
              <a:t>Cutworms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7412" name="Picture 4" descr="army cutworm, Euxoa auxiliaris  (Lepidoptera: Noctuidae) - 5364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851" y="2986564"/>
            <a:ext cx="5247001" cy="34523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57276" y="5357336"/>
            <a:ext cx="2447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Army cutworm</a:t>
            </a:r>
          </a:p>
          <a:p>
            <a:pPr algn="r"/>
            <a:r>
              <a:rPr lang="en-US" i="1" dirty="0" smtClean="0"/>
              <a:t> - Frank Peairs, Colorado State University, Bugwood.org 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Pests: Intermountain West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211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Insects</a:t>
            </a:r>
          </a:p>
          <a:p>
            <a:r>
              <a:rPr lang="en-US" sz="3200" dirty="0" smtClean="0"/>
              <a:t>Billbugs</a:t>
            </a:r>
          </a:p>
          <a:p>
            <a:r>
              <a:rPr lang="en-US" sz="3200" dirty="0" smtClean="0"/>
              <a:t>Chinch bug </a:t>
            </a:r>
          </a:p>
          <a:p>
            <a:r>
              <a:rPr lang="en-US" sz="3200" dirty="0" smtClean="0"/>
              <a:t>Banks grass mite</a:t>
            </a:r>
          </a:p>
          <a:p>
            <a:r>
              <a:rPr lang="en-US" sz="3200" dirty="0" smtClean="0"/>
              <a:t>Leafhoppers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16386" name="Picture 2" descr="beet leafhopper, Neoaliturus tenellus  (Hemiptera: Cicadellidae) - 0746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2893060"/>
            <a:ext cx="5490210" cy="3660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215515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Beet leafhopper - </a:t>
            </a:r>
          </a:p>
          <a:p>
            <a:pPr algn="r"/>
            <a:r>
              <a:rPr lang="en-US" i="1" dirty="0" smtClean="0"/>
              <a:t>G. Oldfield,  USDA, Bugwood.org 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Pests: Midwest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4419600" cy="4419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dirty="0" smtClean="0"/>
              <a:t>Insects</a:t>
            </a:r>
          </a:p>
          <a:p>
            <a:r>
              <a:rPr lang="en-US" sz="3500" dirty="0" smtClean="0"/>
              <a:t>White grubs </a:t>
            </a:r>
          </a:p>
          <a:p>
            <a:r>
              <a:rPr lang="en-US" sz="3500" dirty="0" smtClean="0"/>
              <a:t>Billbugs</a:t>
            </a:r>
          </a:p>
          <a:p>
            <a:r>
              <a:rPr lang="en-US" sz="3500" dirty="0" smtClean="0"/>
              <a:t>Sod webworm</a:t>
            </a:r>
          </a:p>
          <a:p>
            <a:r>
              <a:rPr lang="en-US" sz="3500" dirty="0" smtClean="0"/>
              <a:t>Aphids</a:t>
            </a:r>
          </a:p>
          <a:p>
            <a:r>
              <a:rPr lang="en-US" sz="3500" dirty="0" smtClean="0"/>
              <a:t>Crickets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                          </a:t>
            </a:r>
          </a:p>
          <a:p>
            <a:endParaRPr lang="en-US" sz="3200" dirty="0"/>
          </a:p>
        </p:txBody>
      </p:sp>
      <p:pic>
        <p:nvPicPr>
          <p:cNvPr id="15362" name="Picture 2" descr="field cricket, Gryllus pennsylvanicus  (Orthoptera: Gryllidae) - 2154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248" y="2743200"/>
            <a:ext cx="5289152" cy="3966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52400" y="5786735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Field Cricket - </a:t>
            </a:r>
          </a:p>
          <a:p>
            <a:pPr algn="r"/>
            <a:r>
              <a:rPr lang="en-US" i="1" dirty="0" smtClean="0"/>
              <a:t>Joseph Berger, Bugwood.org 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Pests: Pacific Northwest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Insects</a:t>
            </a:r>
          </a:p>
          <a:p>
            <a:r>
              <a:rPr lang="en-US" sz="3200" dirty="0" smtClean="0"/>
              <a:t>European </a:t>
            </a:r>
            <a:r>
              <a:rPr lang="en-US" sz="3200" dirty="0" err="1" smtClean="0"/>
              <a:t>cranefly</a:t>
            </a:r>
            <a:endParaRPr lang="en-US" sz="3200" dirty="0" smtClean="0"/>
          </a:p>
          <a:p>
            <a:r>
              <a:rPr lang="en-US" sz="3200" dirty="0" smtClean="0"/>
              <a:t>White grubs</a:t>
            </a:r>
          </a:p>
          <a:p>
            <a:r>
              <a:rPr lang="en-US" sz="3200" dirty="0" smtClean="0"/>
              <a:t>Chinch bug</a:t>
            </a:r>
          </a:p>
          <a:p>
            <a:r>
              <a:rPr lang="en-US" sz="3200" dirty="0" smtClean="0"/>
              <a:t>Billbugs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6336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European </a:t>
            </a:r>
            <a:r>
              <a:rPr lang="en-US" i="1" dirty="0" err="1" smtClean="0"/>
              <a:t>cranefly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31068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Pests: Gulf Coast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652015"/>
            <a:ext cx="5232400" cy="3924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46114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Mole cricket</a:t>
            </a:r>
          </a:p>
          <a:p>
            <a:pPr algn="r"/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Insects</a:t>
            </a:r>
          </a:p>
          <a:p>
            <a:r>
              <a:rPr lang="en-US" sz="3200" dirty="0" smtClean="0"/>
              <a:t>Armyworms</a:t>
            </a:r>
          </a:p>
          <a:p>
            <a:r>
              <a:rPr lang="en-US" sz="3200" dirty="0" smtClean="0"/>
              <a:t>Red imported </a:t>
            </a:r>
            <a:br>
              <a:rPr lang="en-US" sz="3200" dirty="0" smtClean="0"/>
            </a:br>
            <a:r>
              <a:rPr lang="en-US" sz="3200" dirty="0" smtClean="0"/>
              <a:t>fire ants</a:t>
            </a:r>
          </a:p>
          <a:p>
            <a:r>
              <a:rPr lang="en-US" sz="3200" dirty="0" smtClean="0"/>
              <a:t>Grasshoppers</a:t>
            </a:r>
          </a:p>
          <a:p>
            <a:r>
              <a:rPr lang="en-US" sz="3200" dirty="0" smtClean="0"/>
              <a:t>Mole crickets</a:t>
            </a:r>
          </a:p>
          <a:p>
            <a:r>
              <a:rPr lang="en-US" sz="3200" dirty="0" smtClean="0"/>
              <a:t>Southern chinch bugs</a:t>
            </a:r>
          </a:p>
          <a:p>
            <a:r>
              <a:rPr lang="en-US" sz="3200" dirty="0" smtClean="0"/>
              <a:t>Tropical sod webworm</a:t>
            </a:r>
          </a:p>
          <a:p>
            <a:r>
              <a:rPr lang="en-US" sz="3200" dirty="0" smtClean="0"/>
              <a:t>White grubs</a:t>
            </a:r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Turfgrass Pests: South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645152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Insects</a:t>
            </a:r>
          </a:p>
          <a:p>
            <a:r>
              <a:rPr lang="en-US" sz="2800" dirty="0" smtClean="0"/>
              <a:t>Fire ants</a:t>
            </a:r>
          </a:p>
          <a:p>
            <a:r>
              <a:rPr lang="en-US" sz="2800" dirty="0" smtClean="0"/>
              <a:t>Chinch bugs</a:t>
            </a:r>
          </a:p>
          <a:p>
            <a:r>
              <a:rPr lang="en-US" sz="2800" dirty="0" smtClean="0"/>
              <a:t>Spittlebugs</a:t>
            </a:r>
          </a:p>
          <a:p>
            <a:r>
              <a:rPr lang="en-US" sz="2800" dirty="0" smtClean="0"/>
              <a:t>Sugarcane beetles</a:t>
            </a:r>
          </a:p>
          <a:p>
            <a:r>
              <a:rPr lang="en-US" sz="2800" dirty="0" smtClean="0"/>
              <a:t>Henbit</a:t>
            </a:r>
          </a:p>
          <a:p>
            <a:r>
              <a:rPr lang="en-US" sz="2800" dirty="0" smtClean="0"/>
              <a:t>Spurges</a:t>
            </a:r>
          </a:p>
          <a:p>
            <a:endParaRPr lang="en-US" sz="28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  <p:pic>
        <p:nvPicPr>
          <p:cNvPr id="12292" name="Picture 4" descr="twolined spittlebug (Prosapia bicincta ) on bermudagrass (Cynodon dactylon ) - 123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572000" cy="45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76200" y="5638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Twolined</a:t>
            </a:r>
            <a:r>
              <a:rPr lang="en-US" i="1" dirty="0" smtClean="0"/>
              <a:t> spittlebug -</a:t>
            </a:r>
          </a:p>
          <a:p>
            <a:pPr algn="r"/>
            <a:r>
              <a:rPr lang="en-US" i="1" dirty="0" smtClean="0"/>
              <a:t>Clemson University, USDA Cooperative Extension Slide Series, Bugwood.org 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50" y="457200"/>
            <a:ext cx="82296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IPM for Lawn and Turfgrass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267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IPM for lawns and turf </a:t>
            </a:r>
            <a:r>
              <a:rPr lang="en-US" sz="3200" dirty="0" smtClean="0"/>
              <a:t>includes</a:t>
            </a:r>
            <a:r>
              <a:rPr lang="en-US" sz="3200" dirty="0" smtClean="0"/>
              <a:t>: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Site assessment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Monitoring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Prevention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Management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Evaluation of</a:t>
            </a:r>
            <a:br>
              <a:rPr lang="en-US" sz="3200" dirty="0" smtClean="0"/>
            </a:br>
            <a:r>
              <a:rPr lang="en-US" sz="3200" dirty="0" smtClean="0"/>
              <a:t>practices</a:t>
            </a:r>
          </a:p>
          <a:p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61" y="3094747"/>
            <a:ext cx="5294939" cy="35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Turfgrass Insect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58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Healthy turf rarely requires insecticide </a:t>
            </a:r>
            <a:r>
              <a:rPr lang="en-US" sz="3200" dirty="0" smtClean="0"/>
              <a:t>treatment</a:t>
            </a:r>
            <a:endParaRPr lang="en-US" sz="3200" dirty="0" smtClean="0"/>
          </a:p>
          <a:p>
            <a:r>
              <a:rPr lang="en-US" sz="3200" dirty="0" smtClean="0"/>
              <a:t>Insect pest problems are often limited to small areas of turf that have cultural </a:t>
            </a:r>
            <a:r>
              <a:rPr lang="en-US" sz="3200" dirty="0" smtClean="0"/>
              <a:t>issues: </a:t>
            </a:r>
          </a:p>
          <a:p>
            <a:pPr lvl="1"/>
            <a:r>
              <a:rPr lang="en-US" dirty="0" smtClean="0"/>
              <a:t>pH</a:t>
            </a:r>
          </a:p>
          <a:p>
            <a:pPr lvl="1"/>
            <a:r>
              <a:rPr lang="en-US" dirty="0" smtClean="0"/>
              <a:t>Fertility</a:t>
            </a:r>
          </a:p>
          <a:p>
            <a:pPr lvl="1"/>
            <a:r>
              <a:rPr lang="en-US" dirty="0" smtClean="0"/>
              <a:t>Drainage</a:t>
            </a:r>
          </a:p>
          <a:p>
            <a:pPr lvl="1"/>
            <a:r>
              <a:rPr lang="en-US" dirty="0" smtClean="0"/>
              <a:t>Root growth</a:t>
            </a:r>
          </a:p>
          <a:p>
            <a:pPr lvl="1"/>
            <a:r>
              <a:rPr lang="en-US" dirty="0" smtClean="0"/>
              <a:t>Overwatering </a:t>
            </a:r>
          </a:p>
          <a:p>
            <a:pPr lvl="1"/>
            <a:r>
              <a:rPr lang="en-US" dirty="0" smtClean="0"/>
              <a:t>Mowing</a:t>
            </a:r>
            <a:endParaRPr lang="en-US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48" y="3731333"/>
            <a:ext cx="4233607" cy="28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Turfgrass Insect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regions affected by grubs, </a:t>
            </a:r>
            <a:br>
              <a:rPr lang="en-US" sz="3200" dirty="0" smtClean="0"/>
            </a:br>
            <a:r>
              <a:rPr lang="en-US" sz="3200" dirty="0" smtClean="0"/>
              <a:t>avoid planting roses, grapes </a:t>
            </a:r>
            <a:br>
              <a:rPr lang="en-US" sz="3200" dirty="0" smtClean="0"/>
            </a:br>
            <a:r>
              <a:rPr lang="en-US" sz="3200" dirty="0" smtClean="0"/>
              <a:t>or </a:t>
            </a:r>
            <a:r>
              <a:rPr lang="en-US" sz="3200" dirty="0" smtClean="0"/>
              <a:t>oaks</a:t>
            </a:r>
          </a:p>
          <a:p>
            <a:r>
              <a:rPr lang="en-US" sz="3200" dirty="0" smtClean="0"/>
              <a:t>Grub-infested </a:t>
            </a:r>
            <a:r>
              <a:rPr lang="en-US" sz="3200" dirty="0" smtClean="0"/>
              <a:t>turf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suffers </a:t>
            </a:r>
            <a:r>
              <a:rPr lang="en-US" sz="3200" dirty="0" smtClean="0"/>
              <a:t>root </a:t>
            </a:r>
            <a:r>
              <a:rPr lang="en-US" sz="3200" dirty="0" smtClean="0"/>
              <a:t>loss,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increasing irrigation </a:t>
            </a:r>
            <a:br>
              <a:rPr lang="en-US" sz="3200" dirty="0" smtClean="0"/>
            </a:br>
            <a:r>
              <a:rPr lang="en-US" sz="3200" dirty="0" smtClean="0"/>
              <a:t>needs</a:t>
            </a:r>
            <a:endParaRPr lang="en-US" sz="3200" dirty="0" smtClean="0"/>
          </a:p>
          <a:p>
            <a:r>
              <a:rPr lang="en-US" sz="3200" dirty="0" smtClean="0"/>
              <a:t>Avoid excessive night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lighting </a:t>
            </a:r>
            <a:r>
              <a:rPr lang="en-US" sz="3200" dirty="0" smtClean="0"/>
              <a:t>which can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attract beetles</a:t>
            </a: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51" y="478949"/>
            <a:ext cx="2856649" cy="191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8456"/>
            <a:ext cx="4343400" cy="33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Dethatching reduces chinch bug </a:t>
            </a:r>
            <a:r>
              <a:rPr lang="en-US" sz="3000" dirty="0" smtClean="0"/>
              <a:t>activity</a:t>
            </a:r>
          </a:p>
          <a:p>
            <a:r>
              <a:rPr lang="en-US" sz="3000" dirty="0" smtClean="0"/>
              <a:t>Consider </a:t>
            </a:r>
            <a:r>
              <a:rPr lang="en-US" sz="3000" dirty="0" smtClean="0"/>
              <a:t>grass cultivars that contain </a:t>
            </a:r>
            <a:r>
              <a:rPr lang="en-US" sz="3000" i="1" dirty="0" smtClean="0"/>
              <a:t>“endophytes</a:t>
            </a:r>
            <a:r>
              <a:rPr lang="en-US" sz="3000" dirty="0" smtClean="0"/>
              <a:t>” for areas with </a:t>
            </a:r>
            <a:r>
              <a:rPr lang="en-US" sz="3000" dirty="0" smtClean="0"/>
              <a:t>chinch </a:t>
            </a:r>
            <a:r>
              <a:rPr lang="en-US" sz="3000" dirty="0" smtClean="0"/>
              <a:t>bug, billbug, cutworm or sod </a:t>
            </a:r>
            <a:r>
              <a:rPr lang="en-US" sz="3000" dirty="0" smtClean="0"/>
              <a:t>webworm</a:t>
            </a:r>
            <a:endParaRPr lang="en-US" sz="3000" dirty="0"/>
          </a:p>
          <a:p>
            <a:r>
              <a:rPr lang="en-US" sz="3000" dirty="0" smtClean="0"/>
              <a:t>If </a:t>
            </a:r>
            <a:r>
              <a:rPr lang="en-US" sz="3000" dirty="0" smtClean="0"/>
              <a:t>insecticides are </a:t>
            </a:r>
            <a:r>
              <a:rPr lang="en-US" sz="3000" dirty="0" smtClean="0"/>
              <a:t>needed, </a:t>
            </a:r>
            <a:r>
              <a:rPr lang="en-US" sz="3000" dirty="0" smtClean="0"/>
              <a:t>irrigate </a:t>
            </a:r>
            <a:r>
              <a:rPr lang="en-US" sz="3000" dirty="0"/>
              <a:t>and remove thatch </a:t>
            </a:r>
            <a:r>
              <a:rPr lang="en-US" sz="3000" dirty="0" smtClean="0"/>
              <a:t>first to </a:t>
            </a:r>
            <a:r>
              <a:rPr lang="en-US" sz="3000" dirty="0"/>
              <a:t>draw grubs </a:t>
            </a:r>
            <a:r>
              <a:rPr lang="en-US" sz="3000" dirty="0" smtClean="0"/>
              <a:t>up</a:t>
            </a:r>
          </a:p>
          <a:p>
            <a:r>
              <a:rPr lang="en-US" sz="3000" dirty="0" smtClean="0"/>
              <a:t>Treat </a:t>
            </a:r>
            <a:r>
              <a:rPr lang="en-US" sz="3000" dirty="0" smtClean="0"/>
              <a:t>affected spots only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Turfgrass Insect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419600"/>
            <a:ext cx="3238457" cy="215924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Chinch Bugs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Reach </a:t>
            </a:r>
            <a:r>
              <a:rPr lang="en-US" dirty="0" smtClean="0"/>
              <a:t>peak populations during high heat 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Dry </a:t>
            </a:r>
            <a:r>
              <a:rPr lang="en-US" dirty="0" smtClean="0"/>
              <a:t>turf is particularly </a:t>
            </a:r>
            <a:r>
              <a:rPr lang="en-US" dirty="0" smtClean="0"/>
              <a:t>susceptible</a:t>
            </a:r>
            <a:endParaRPr lang="en-US" dirty="0" smtClean="0"/>
          </a:p>
          <a:p>
            <a:r>
              <a:rPr lang="en-US" dirty="0" smtClean="0"/>
              <a:t>Particularly susceptible </a:t>
            </a:r>
            <a:r>
              <a:rPr lang="en-US" dirty="0" smtClean="0"/>
              <a:t>turf: </a:t>
            </a:r>
            <a:endParaRPr lang="en-US" dirty="0" smtClean="0"/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Kentucky bluegrass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Perennial and annual </a:t>
            </a:r>
            <a:br>
              <a:rPr lang="en-US" sz="2900" dirty="0" smtClean="0"/>
            </a:br>
            <a:r>
              <a:rPr lang="en-US" sz="2900" dirty="0" smtClean="0"/>
              <a:t>ryegrass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Tall and fine fescue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St. Augustine grass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8629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Chinch bugs feed on grass blades and can cause damage at high densities – Ohio State University Extension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225" t="4024" r="3363" b="2490"/>
          <a:stretch/>
        </p:blipFill>
        <p:spPr>
          <a:xfrm>
            <a:off x="6045685" y="2590801"/>
            <a:ext cx="28331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6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White Grubs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5848" y="2057400"/>
            <a:ext cx="2943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Turf damage  can peak in late </a:t>
            </a:r>
            <a:r>
              <a:rPr lang="en-US" sz="3200" dirty="0" smtClean="0"/>
              <a:t>summer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33600"/>
            <a:ext cx="52832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Grubs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Use a shovel to determine the number of grubs per square foot before initiating any treatment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dirty="0" smtClean="0"/>
              <a:t>Establish </a:t>
            </a:r>
            <a:r>
              <a:rPr lang="en-US" dirty="0" smtClean="0"/>
              <a:t>action </a:t>
            </a:r>
            <a:r>
              <a:rPr lang="en-US" dirty="0" smtClean="0"/>
              <a:t>threshold </a:t>
            </a:r>
            <a:r>
              <a:rPr lang="en-US" dirty="0" smtClean="0"/>
              <a:t>levels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098" name="Picture 2" descr="E:\Photos\ABAC 2010 to\Insects and Nematodes\Scouting (Sept 2, 2011)\IMG_1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8" b="14932"/>
          <a:stretch/>
        </p:blipFill>
        <p:spPr bwMode="auto">
          <a:xfrm>
            <a:off x="533400" y="3313791"/>
            <a:ext cx="6235678" cy="32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4191000"/>
            <a:ext cx="195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Square </a:t>
            </a:r>
            <a:r>
              <a:rPr lang="en-US" i="1" dirty="0"/>
              <a:t>foot </a:t>
            </a:r>
            <a:r>
              <a:rPr lang="en-US" i="1" dirty="0" smtClean="0"/>
              <a:t>of turf removed – David </a:t>
            </a:r>
            <a:r>
              <a:rPr lang="en-US" i="1" dirty="0" err="1" smtClean="0"/>
              <a:t>Shetler</a:t>
            </a:r>
            <a:r>
              <a:rPr lang="en-US" i="1" dirty="0"/>
              <a:t>, 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309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White Grubs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531352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White grubs are typically one of the following species: </a:t>
            </a:r>
          </a:p>
          <a:p>
            <a:r>
              <a:rPr lang="en-US" sz="2800" dirty="0" smtClean="0"/>
              <a:t>Japanese beetle</a:t>
            </a:r>
          </a:p>
          <a:p>
            <a:r>
              <a:rPr lang="en-US" sz="2800" dirty="0" smtClean="0"/>
              <a:t>June beetle</a:t>
            </a:r>
          </a:p>
          <a:p>
            <a:r>
              <a:rPr lang="en-US" sz="2800" dirty="0" smtClean="0"/>
              <a:t>European chafer</a:t>
            </a:r>
          </a:p>
          <a:p>
            <a:r>
              <a:rPr lang="en-US" sz="2800" dirty="0" smtClean="0"/>
              <a:t>Asian garden beetle</a:t>
            </a:r>
          </a:p>
          <a:p>
            <a:r>
              <a:rPr lang="en-US" sz="2800" dirty="0" smtClean="0"/>
              <a:t>Oriental beetle</a:t>
            </a:r>
          </a:p>
          <a:p>
            <a:r>
              <a:rPr lang="en-US" sz="2800" dirty="0" smtClean="0"/>
              <a:t>Asiatic garden beetle</a:t>
            </a:r>
          </a:p>
          <a:p>
            <a:r>
              <a:rPr lang="en-US" sz="2800" dirty="0" smtClean="0"/>
              <a:t>Northern masked chafer</a:t>
            </a:r>
          </a:p>
          <a:p>
            <a:r>
              <a:rPr lang="en-US" sz="2800" dirty="0" smtClean="0"/>
              <a:t>Black </a:t>
            </a:r>
            <a:r>
              <a:rPr lang="en-US" sz="2800" dirty="0" err="1" smtClean="0"/>
              <a:t>turfgrass</a:t>
            </a:r>
            <a:r>
              <a:rPr lang="en-US" sz="2800" dirty="0" smtClean="0"/>
              <a:t> </a:t>
            </a:r>
            <a:r>
              <a:rPr lang="en-US" sz="2800" dirty="0" err="1" smtClean="0"/>
              <a:t>ataenius</a:t>
            </a:r>
            <a:r>
              <a:rPr lang="en-US" sz="2800" dirty="0" smtClean="0"/>
              <a:t> beetle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029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May-June beetle white grubs -</a:t>
            </a:r>
          </a:p>
          <a:p>
            <a:pPr algn="r"/>
            <a:r>
              <a:rPr lang="en-US" i="1" dirty="0"/>
              <a:t>Steven </a:t>
            </a:r>
            <a:r>
              <a:rPr lang="en-US" i="1" dirty="0" err="1"/>
              <a:t>Katovich</a:t>
            </a:r>
            <a:r>
              <a:rPr lang="en-US" i="1" dirty="0"/>
              <a:t>, USDA Forest Service, Bugwood.org </a:t>
            </a:r>
          </a:p>
          <a:p>
            <a:pPr algn="r"/>
            <a:r>
              <a:rPr lang="en-US" i="1" dirty="0"/>
              <a:t> Creative Commons </a:t>
            </a:r>
            <a:r>
              <a:rPr lang="en-US" i="1" dirty="0" smtClean="0"/>
              <a:t>License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717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Billbug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Billbug larvae tunnel through plants while feeding on the stem </a:t>
            </a:r>
          </a:p>
          <a:p>
            <a:r>
              <a:rPr lang="en-US" sz="3000" dirty="0" smtClean="0"/>
              <a:t>Late </a:t>
            </a:r>
            <a:r>
              <a:rPr lang="en-US" sz="3000" dirty="0" smtClean="0"/>
              <a:t>June through early August</a:t>
            </a:r>
          </a:p>
          <a:p>
            <a:r>
              <a:rPr lang="en-US" sz="3000" dirty="0" smtClean="0"/>
              <a:t>Signs of damage include spotty, straw-colored patches of grass scattered throughout the lawn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4572000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Billbug -</a:t>
            </a:r>
          </a:p>
          <a:p>
            <a:pPr algn="r"/>
            <a:r>
              <a:rPr lang="en-US" i="1" dirty="0" smtClean="0"/>
              <a:t>David Shetlar, Ohio State University, Bugwood.org</a:t>
            </a:r>
          </a:p>
        </p:txBody>
      </p:sp>
      <p:pic>
        <p:nvPicPr>
          <p:cNvPr id="6" name="Picture 2" descr="billbug (Sphenophorus coesifrons ) on St. Augustinegrass (Stenotaphrum secundatum ) - 5490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4072127" cy="265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450746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Pocket gophers</a:t>
            </a:r>
          </a:p>
          <a:p>
            <a:r>
              <a:rPr lang="en-US" sz="3200" dirty="0" smtClean="0"/>
              <a:t>Prairie dogs</a:t>
            </a:r>
          </a:p>
          <a:p>
            <a:r>
              <a:rPr lang="en-US" sz="3200" dirty="0" smtClean="0"/>
              <a:t>Meadow voles</a:t>
            </a:r>
          </a:p>
          <a:p>
            <a:r>
              <a:rPr lang="en-US" sz="3200" dirty="0" smtClean="0"/>
              <a:t>Moles </a:t>
            </a:r>
          </a:p>
          <a:p>
            <a:r>
              <a:rPr lang="en-US" sz="3200" dirty="0" smtClean="0"/>
              <a:t>Rabbits and hares</a:t>
            </a:r>
          </a:p>
          <a:p>
            <a:r>
              <a:rPr lang="en-US" sz="3200" dirty="0" smtClean="0"/>
              <a:t>Ground squirrels</a:t>
            </a:r>
          </a:p>
          <a:p>
            <a:r>
              <a:rPr lang="en-US" sz="3200" dirty="0" smtClean="0"/>
              <a:t>Deer</a:t>
            </a:r>
          </a:p>
          <a:p>
            <a:r>
              <a:rPr lang="en-US" sz="3200" dirty="0"/>
              <a:t>Collared </a:t>
            </a:r>
            <a:r>
              <a:rPr lang="en-US" sz="3200" dirty="0" smtClean="0"/>
              <a:t>peccary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/>
              <a:t>J</a:t>
            </a:r>
            <a:r>
              <a:rPr lang="en-US" sz="3200" dirty="0" err="1" smtClean="0"/>
              <a:t>avelina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 smtClean="0"/>
          </a:p>
          <a:p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Identifying Turfgrass Vertebrates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33040"/>
            <a:ext cx="4661916" cy="3179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3047940"/>
            <a:ext cx="93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Javelina</a:t>
            </a:r>
            <a:endParaRPr lang="en-US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Vertebrate pests can harm turfgrass </a:t>
            </a:r>
            <a:r>
              <a:rPr lang="en-US" sz="3200" dirty="0" smtClean="0"/>
              <a:t>looking for </a:t>
            </a:r>
            <a:r>
              <a:rPr lang="en-US" sz="3200" dirty="0" smtClean="0"/>
              <a:t>pests to eat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Monitor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signs </a:t>
            </a:r>
            <a:r>
              <a:rPr lang="en-US" sz="3200" dirty="0" smtClean="0"/>
              <a:t>of </a:t>
            </a:r>
            <a:br>
              <a:rPr lang="en-US" sz="3200" dirty="0" smtClean="0"/>
            </a:br>
            <a:r>
              <a:rPr lang="en-US" sz="3200" dirty="0" smtClean="0"/>
              <a:t>vertebrate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activity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Monitoring and Managing Turfgrass Vertebrate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7800"/>
            <a:ext cx="56388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33400" y="273050"/>
            <a:ext cx="80772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Components of an IPM Program on School Grounds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524000"/>
            <a:ext cx="8229600" cy="4419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Promoting </a:t>
            </a:r>
            <a:r>
              <a:rPr lang="en-US" sz="3200" dirty="0" err="1"/>
              <a:t>t</a:t>
            </a:r>
            <a:r>
              <a:rPr lang="en-US" sz="3200" dirty="0" err="1" smtClean="0"/>
              <a:t>urfgrass</a:t>
            </a:r>
            <a:r>
              <a:rPr lang="en-US" sz="3200" dirty="0" smtClean="0"/>
              <a:t> health: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Select grass species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Prepare the </a:t>
            </a:r>
            <a:r>
              <a:rPr lang="en-US" sz="3200" dirty="0" smtClean="0"/>
              <a:t>site</a:t>
            </a:r>
            <a:endParaRPr lang="en-US" sz="32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Cultural </a:t>
            </a:r>
            <a:r>
              <a:rPr lang="en-US" sz="3200" dirty="0" smtClean="0"/>
              <a:t>care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Consider the </a:t>
            </a:r>
            <a:r>
              <a:rPr lang="en-US" sz="3200" dirty="0" smtClean="0"/>
              <a:t>use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 smtClean="0"/>
              <a:t>the turf when </a:t>
            </a:r>
            <a:br>
              <a:rPr lang="en-US" sz="3200" dirty="0" smtClean="0"/>
            </a:br>
            <a:r>
              <a:rPr lang="en-US" sz="3200" dirty="0" smtClean="0"/>
              <a:t>selecting </a:t>
            </a:r>
            <a:r>
              <a:rPr lang="en-US" sz="3200" dirty="0" smtClean="0"/>
              <a:t>cultivars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429000"/>
            <a:ext cx="4686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534400" cy="4419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b="1" dirty="0" smtClean="0"/>
              <a:t>This lesson you learned: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How to identify plant species suited for a site’s environmental qualities, pest pressures and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identify and describe how to manage common turfgrass weeds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identify and describe how to manage common turfgrass insect 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identify and describe how to manage common turfgrass vertebrate pests</a:t>
            </a:r>
          </a:p>
          <a:p>
            <a:pPr marL="0" indent="0">
              <a:buNone/>
            </a:pPr>
            <a:r>
              <a:rPr lang="en-US" b="1" dirty="0" smtClean="0"/>
              <a:t>Next you will learn about common turfgrass diseases!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lvl="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533400" y="1676400"/>
            <a:ext cx="8458200" cy="472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Insect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Images. (2010). Lawn and Turf. Retrieved from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http://www.bugwood.org/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Iowa State University. (2010). Plant and Insect Diagnostic Clinic. Retrieved from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http://www.ipm.iastate.edu/ipm/info/plant-diseases/turf-grass-rust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Maine Department of Agriculture, Conservation and Forestry.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School IPM.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Retrieved from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http://www.maine.gov/dacf/php/integrated_pest_management/school/index.shtml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Rutgers Cooperative Extension.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IPM Report Card for School Grounds: General Requirements.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Retrieved from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http://entomology.osu.edu/schoolipm/IPMfiles/ReportCardGeneral.pdf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Texas A&amp;M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Agrilife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Extension. Landscape IPM Module 6. Retrieved from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6"/>
              </a:rPr>
              <a:t>http://schoolipm.tamu.edu/videodvd/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Umass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Extension Center for Agriculture.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Management Practices For Lawn and Landscape Turf.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Retrieved from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http://extension.umass.edu/turf/sites/turf/files/pdf-doc-ppt/lawn_landscape_BMP_2013_opt.pdf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University of California Agricultural and Natural Resources. (2009). How to Manage Pests. Retrieved from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8"/>
              </a:rPr>
              <a:t>http://www.ipm.ucdavis.edu/PMG/r785100411.html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Selecting Turfgrass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4495800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Select a </a:t>
            </a:r>
            <a:r>
              <a:rPr lang="en-US" sz="2800" dirty="0" smtClean="0"/>
              <a:t>suitable turfgrass </a:t>
            </a:r>
            <a:r>
              <a:rPr lang="en-US" sz="2800" dirty="0" smtClean="0"/>
              <a:t>seed mix </a:t>
            </a:r>
            <a:endParaRPr lang="en-US" sz="2800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Grasses </a:t>
            </a:r>
            <a:r>
              <a:rPr lang="en-US" sz="2800" dirty="0" smtClean="0"/>
              <a:t>with disease resistance are generally only resistant to one disease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Certain grasses containing endophytes can prevent outbreaks of above-ground insect pests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Select grass types that </a:t>
            </a:r>
            <a:r>
              <a:rPr lang="en-US" sz="2800" dirty="0" smtClean="0"/>
              <a:t>tolerate </a:t>
            </a:r>
            <a:r>
              <a:rPr lang="en-US" sz="2800" dirty="0" smtClean="0"/>
              <a:t>the level of </a:t>
            </a:r>
            <a:r>
              <a:rPr lang="en-US" sz="2800" dirty="0" smtClean="0"/>
              <a:t>play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6"/>
          <a:stretch/>
        </p:blipFill>
        <p:spPr>
          <a:xfrm>
            <a:off x="2895600" y="4806287"/>
            <a:ext cx="6248400" cy="2051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676400" y="1676400"/>
            <a:ext cx="4038600" cy="4953000"/>
            <a:chOff x="4495800" y="1752600"/>
            <a:chExt cx="4038600" cy="495300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752600"/>
              <a:ext cx="2431768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181600" y="4572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Tiller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4495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Stolon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5800" y="4038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Midrib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4191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Collar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5200" y="4572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Bud Leaf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5257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Crown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5791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Rhizome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2362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Blade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0" y="2895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Ligule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0" y="1828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Seedhead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3048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Sheath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4600" y="3657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5600" y="3276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Auricles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162800" y="4876800"/>
              <a:ext cx="304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105400" y="4800600"/>
              <a:ext cx="6096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486400" y="4876800"/>
              <a:ext cx="609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6781800" y="5791200"/>
              <a:ext cx="3048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96000" y="3124200"/>
              <a:ext cx="4572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172200" y="449580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6400800" y="5486400"/>
              <a:ext cx="11430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6096000" y="3352800"/>
              <a:ext cx="685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096000" y="3886200"/>
              <a:ext cx="304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705600" y="2514600"/>
              <a:ext cx="304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96000" y="21336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334000" y="3429000"/>
              <a:ext cx="6096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Turfgrass Identification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3600" y="2592963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Roots comprise almost half of the entire grass plant</a:t>
            </a:r>
            <a:endParaRPr lang="en-US" sz="32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81200" y="4114800"/>
            <a:ext cx="1371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32400" y="250498"/>
            <a:ext cx="37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University of Georgia College of Agricultural and Environmental </a:t>
            </a:r>
            <a:r>
              <a:rPr lang="en-US" i="1" dirty="0" smtClean="0"/>
              <a:t>Sciences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" y="1247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96148"/>
              </p:ext>
            </p:extLst>
          </p:nvPr>
        </p:nvGraphicFramePr>
        <p:xfrm>
          <a:off x="457200" y="670560"/>
          <a:ext cx="85344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58187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Kentucky</a:t>
                      </a:r>
                      <a:b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Bluegrass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Perennial</a:t>
                      </a:r>
                      <a:b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Ryegrasses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Tall Fescue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Fine Fescue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1874">
                <a:tc>
                  <a:txBody>
                    <a:bodyPr/>
                    <a:lstStyle/>
                    <a:p>
                      <a:r>
                        <a:rPr lang="en-US" dirty="0" smtClean="0"/>
                        <a:t>Growth habit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Rhizomatous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Bunch, some rhizomes</a:t>
                      </a:r>
                      <a:endParaRPr lang="en-US" dirty="0"/>
                    </a:p>
                  </a:txBody>
                  <a:tcPr/>
                </a:tc>
              </a:tr>
              <a:tr h="581874">
                <a:tc>
                  <a:txBody>
                    <a:bodyPr/>
                    <a:lstStyle/>
                    <a:p>
                      <a:r>
                        <a:rPr lang="en-US" dirty="0" smtClean="0"/>
                        <a:t>Leaf texture</a:t>
                      </a:r>
                    </a:p>
                    <a:p>
                      <a:r>
                        <a:rPr lang="en-US" dirty="0" smtClean="0"/>
                        <a:t>(blade width)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Medium-Fine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Fine</a:t>
                      </a:r>
                      <a:endParaRPr lang="en-US" dirty="0"/>
                    </a:p>
                  </a:txBody>
                  <a:tcPr/>
                </a:tc>
              </a:tr>
              <a:tr h="581874"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Establishment from seed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Medium-Fast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581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Seeding rate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to 2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9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9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to 5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581874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nitrogen</a:t>
                      </a:r>
                    </a:p>
                    <a:p>
                      <a:r>
                        <a:rPr lang="en-US" dirty="0" smtClean="0"/>
                        <a:t>fertilizer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to 4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to 4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to 4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to 2 lb./1,000 ft.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581874">
                <a:tc>
                  <a:txBody>
                    <a:bodyPr/>
                    <a:lstStyle/>
                    <a:p>
                      <a:r>
                        <a:rPr lang="en-US" dirty="0" smtClean="0"/>
                        <a:t>Drought</a:t>
                      </a:r>
                    </a:p>
                    <a:p>
                      <a:r>
                        <a:rPr lang="en-US" dirty="0" smtClean="0"/>
                        <a:t>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endParaRPr lang="en-US" dirty="0"/>
                    </a:p>
                  </a:txBody>
                  <a:tcPr/>
                </a:tc>
              </a:tr>
              <a:tr h="581874">
                <a:tc>
                  <a:txBody>
                    <a:bodyPr/>
                    <a:lstStyle/>
                    <a:p>
                      <a:r>
                        <a:rPr lang="en-US" dirty="0" smtClean="0"/>
                        <a:t>Shade tolerance (min. 4 hours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direct sun)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</a:tr>
              <a:tr h="581874">
                <a:tc>
                  <a:txBody>
                    <a:bodyPr/>
                    <a:lstStyle/>
                    <a:p>
                      <a:r>
                        <a:rPr lang="en-US" dirty="0" smtClean="0"/>
                        <a:t>Wear tolerance (traffic)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2648" y="-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Turfgrass Selection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FBFA7E-D92B-492B-B20A-03A974C3FB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ttp://upload.wikimedia.org/wikipedia/commons/thumb/f/f1/Census_Regions_and_Division_of_the_United_States.svg/800px-Census_Regions_and_Division_of_the_United_States.svg.png"/>
          <p:cNvPicPr>
            <a:picLocks noChangeAspect="1" noChangeArrowheads="1"/>
          </p:cNvPicPr>
          <p:nvPr/>
        </p:nvPicPr>
        <p:blipFill>
          <a:blip r:embed="rId2" cstate="print"/>
          <a:srcRect b="16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457200"/>
            <a:ext cx="682430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i="1" dirty="0"/>
              <a:t>Census Regions and Division of the United </a:t>
            </a:r>
            <a:r>
              <a:rPr lang="en-US" sz="2200" i="1" dirty="0" smtClean="0"/>
              <a:t>States - </a:t>
            </a:r>
            <a:r>
              <a:rPr lang="en-US" sz="2200" i="1" dirty="0" err="1" smtClean="0"/>
              <a:t>Inkscape</a:t>
            </a:r>
            <a:endParaRPr lang="en-US" sz="2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Examples of Turfgrass Species – North Central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03714"/>
              </p:ext>
            </p:extLst>
          </p:nvPr>
        </p:nvGraphicFramePr>
        <p:xfrm>
          <a:off x="612649" y="1676400"/>
          <a:ext cx="8153399" cy="5048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6085"/>
                <a:gridCol w="693316"/>
                <a:gridCol w="4893998"/>
              </a:tblGrid>
              <a:tr h="379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Grass species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Preferred environment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Kentucky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bluegrass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Well drained, sunny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areas </a:t>
                      </a:r>
                      <a:br>
                        <a:rPr lang="en-US" sz="2400" dirty="0" smtClean="0">
                          <a:effectLst/>
                          <a:latin typeface="+mj-lt"/>
                        </a:rPr>
                      </a:br>
                      <a:r>
                        <a:rPr lang="en-US" sz="2400" dirty="0" smtClean="0">
                          <a:effectLst/>
                          <a:latin typeface="+mj-lt"/>
                        </a:rPr>
                        <a:t>High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nutrient</a:t>
                      </a:r>
                      <a:r>
                        <a:rPr lang="en-US" sz="2400" baseline="0" dirty="0" smtClean="0">
                          <a:effectLst/>
                          <a:latin typeface="+mj-lt"/>
                        </a:rPr>
                        <a:t> and water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requirements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j-lt"/>
                        </a:rPr>
                        <a:t>Supina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bluegrass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Sun to dense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shade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nutrient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water 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Perennial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ryegrass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Well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drained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soils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Moderate fertility and water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requirement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Tall fescue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Well drained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soils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sunny areas. Low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fertility 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 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9" marR="3219" marT="3219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3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Fine fescue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Cool, dry, well drained, shade tolerant, well </a:t>
                      </a:r>
                      <a:r>
                        <a:rPr lang="en-US" sz="2400" dirty="0" smtClean="0">
                          <a:effectLst/>
                        </a:rPr>
                        <a:t>drained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194028"/>
            <a:ext cx="2606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Turfgrass Characteristics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5009</TotalTime>
  <Words>1640</Words>
  <Application>Microsoft Office PowerPoint</Application>
  <PresentationFormat>On-screen Show (4:3)</PresentationFormat>
  <Paragraphs>495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Times New Roman</vt:lpstr>
      <vt:lpstr>Tw Cen MT</vt:lpstr>
      <vt:lpstr>Wingdings</vt:lpstr>
      <vt:lpstr>Wingdings 2</vt:lpstr>
      <vt:lpstr>Median</vt:lpstr>
      <vt:lpstr>common turfgrass weeds and insects </vt:lpstr>
      <vt:lpstr>Learning Objectives</vt:lpstr>
      <vt:lpstr>IPM for Lawn and Turfgrass</vt:lpstr>
      <vt:lpstr>Components of an IPM Program on School Grounds</vt:lpstr>
      <vt:lpstr>Selecting Turfgrass </vt:lpstr>
      <vt:lpstr>Turfgrass Identification</vt:lpstr>
      <vt:lpstr>Turfgrass Selection</vt:lpstr>
      <vt:lpstr>PowerPoint Presentation</vt:lpstr>
      <vt:lpstr>Examples of Turfgrass Species – North Central</vt:lpstr>
      <vt:lpstr>Examples of Turfgrass Species – Northeastern</vt:lpstr>
      <vt:lpstr>Examples of Turfgrass Species – Western</vt:lpstr>
      <vt:lpstr>Examples of Turfgrass Species –  Pacific Northwest</vt:lpstr>
      <vt:lpstr>Examples of Turfgrass Species – Southern</vt:lpstr>
      <vt:lpstr>Managing Turf Weeds</vt:lpstr>
      <vt:lpstr> Weed Monitoring: The Transect Method </vt:lpstr>
      <vt:lpstr>Common Turfgrass Weeds: Northeast</vt:lpstr>
      <vt:lpstr>Common Turfgrass Weeds: Midwest</vt:lpstr>
      <vt:lpstr>Common Turfgrass Weeds: Pacific Northwest</vt:lpstr>
      <vt:lpstr>Common Turfgrass Weeds: South</vt:lpstr>
      <vt:lpstr>PowerPoint Presentation</vt:lpstr>
      <vt:lpstr>PowerPoint Presentation</vt:lpstr>
      <vt:lpstr>Site Selection and Preparation</vt:lpstr>
      <vt:lpstr>Identifying and Monitoring Turfgrass Insects</vt:lpstr>
      <vt:lpstr>Common Turfgrass Pests: Northeast</vt:lpstr>
      <vt:lpstr>Common Turfgrass Pests: Intermountain West</vt:lpstr>
      <vt:lpstr>Common Turfgrass Pests: Midwest</vt:lpstr>
      <vt:lpstr>Common Turfgrass Pests: Pacific Northwest</vt:lpstr>
      <vt:lpstr>Common Turfgrass Pests: Gulf Coast</vt:lpstr>
      <vt:lpstr>Common Turfgrass Pests: South</vt:lpstr>
      <vt:lpstr>Managing Turfgrass Insect Pests</vt:lpstr>
      <vt:lpstr>Managing Turfgrass Insect Pests</vt:lpstr>
      <vt:lpstr>Managing Turfgrass Insect Pests</vt:lpstr>
      <vt:lpstr>Chinch Bugs</vt:lpstr>
      <vt:lpstr>White Grubs</vt:lpstr>
      <vt:lpstr>Managing Grubs</vt:lpstr>
      <vt:lpstr>White Grubs</vt:lpstr>
      <vt:lpstr>Billbug</vt:lpstr>
      <vt:lpstr>PowerPoint Presentation</vt:lpstr>
      <vt:lpstr>Monitoring and Managing Turfgrass Vertebrate Pests</vt:lpstr>
      <vt:lpstr>Check In!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Standardized Certification Training Module</dc:title>
  <dc:creator>Employee</dc:creator>
  <cp:lastModifiedBy>Anon</cp:lastModifiedBy>
  <cp:revision>502</cp:revision>
  <cp:lastPrinted>2014-04-12T21:31:01Z</cp:lastPrinted>
  <dcterms:created xsi:type="dcterms:W3CDTF">2013-07-29T18:28:38Z</dcterms:created>
  <dcterms:modified xsi:type="dcterms:W3CDTF">2016-10-28T23:34:07Z</dcterms:modified>
</cp:coreProperties>
</file>