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52"/>
  </p:notesMasterIdLst>
  <p:handoutMasterIdLst>
    <p:handoutMasterId r:id="rId53"/>
  </p:handoutMasterIdLst>
  <p:sldIdLst>
    <p:sldId id="256" r:id="rId2"/>
    <p:sldId id="598" r:id="rId3"/>
    <p:sldId id="752" r:id="rId4"/>
    <p:sldId id="637" r:id="rId5"/>
    <p:sldId id="812" r:id="rId6"/>
    <p:sldId id="634" r:id="rId7"/>
    <p:sldId id="755" r:id="rId8"/>
    <p:sldId id="819" r:id="rId9"/>
    <p:sldId id="638" r:id="rId10"/>
    <p:sldId id="809" r:id="rId11"/>
    <p:sldId id="753" r:id="rId12"/>
    <p:sldId id="758" r:id="rId13"/>
    <p:sldId id="774" r:id="rId14"/>
    <p:sldId id="831" r:id="rId15"/>
    <p:sldId id="776" r:id="rId16"/>
    <p:sldId id="775" r:id="rId17"/>
    <p:sldId id="756" r:id="rId18"/>
    <p:sldId id="829" r:id="rId19"/>
    <p:sldId id="832" r:id="rId20"/>
    <p:sldId id="828" r:id="rId21"/>
    <p:sldId id="821" r:id="rId22"/>
    <p:sldId id="827" r:id="rId23"/>
    <p:sldId id="777" r:id="rId24"/>
    <p:sldId id="820" r:id="rId25"/>
    <p:sldId id="793" r:id="rId26"/>
    <p:sldId id="797" r:id="rId27"/>
    <p:sldId id="778" r:id="rId28"/>
    <p:sldId id="780" r:id="rId29"/>
    <p:sldId id="794" r:id="rId30"/>
    <p:sldId id="801" r:id="rId31"/>
    <p:sldId id="817" r:id="rId32"/>
    <p:sldId id="813" r:id="rId33"/>
    <p:sldId id="814" r:id="rId34"/>
    <p:sldId id="815" r:id="rId35"/>
    <p:sldId id="816" r:id="rId36"/>
    <p:sldId id="784" r:id="rId37"/>
    <p:sldId id="799" r:id="rId38"/>
    <p:sldId id="800" r:id="rId39"/>
    <p:sldId id="785" r:id="rId40"/>
    <p:sldId id="788" r:id="rId41"/>
    <p:sldId id="808" r:id="rId42"/>
    <p:sldId id="790" r:id="rId43"/>
    <p:sldId id="807" r:id="rId44"/>
    <p:sldId id="791" r:id="rId45"/>
    <p:sldId id="640" r:id="rId46"/>
    <p:sldId id="771" r:id="rId47"/>
    <p:sldId id="772" r:id="rId48"/>
    <p:sldId id="773" r:id="rId49"/>
    <p:sldId id="747" r:id="rId50"/>
    <p:sldId id="292" r:id="rId5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889C497-089B-4E93-8B4F-2CFC29A5D2E7}">
          <p14:sldIdLst>
            <p14:sldId id="256"/>
            <p14:sldId id="598"/>
            <p14:sldId id="752"/>
          </p14:sldIdLst>
        </p14:section>
        <p14:section name="Untitled Section" id="{0F508498-59AA-49E6-B9BF-E78AB69D0357}">
          <p14:sldIdLst>
            <p14:sldId id="637"/>
            <p14:sldId id="812"/>
            <p14:sldId id="634"/>
            <p14:sldId id="755"/>
            <p14:sldId id="819"/>
            <p14:sldId id="638"/>
            <p14:sldId id="809"/>
            <p14:sldId id="753"/>
            <p14:sldId id="758"/>
            <p14:sldId id="774"/>
            <p14:sldId id="831"/>
            <p14:sldId id="776"/>
            <p14:sldId id="775"/>
            <p14:sldId id="756"/>
            <p14:sldId id="829"/>
            <p14:sldId id="832"/>
            <p14:sldId id="828"/>
            <p14:sldId id="821"/>
            <p14:sldId id="827"/>
            <p14:sldId id="777"/>
            <p14:sldId id="820"/>
            <p14:sldId id="793"/>
            <p14:sldId id="797"/>
            <p14:sldId id="778"/>
            <p14:sldId id="780"/>
            <p14:sldId id="794"/>
            <p14:sldId id="801"/>
            <p14:sldId id="817"/>
            <p14:sldId id="813"/>
            <p14:sldId id="814"/>
            <p14:sldId id="815"/>
            <p14:sldId id="816"/>
            <p14:sldId id="784"/>
            <p14:sldId id="799"/>
            <p14:sldId id="800"/>
            <p14:sldId id="785"/>
            <p14:sldId id="788"/>
            <p14:sldId id="808"/>
            <p14:sldId id="790"/>
            <p14:sldId id="807"/>
            <p14:sldId id="791"/>
            <p14:sldId id="640"/>
            <p14:sldId id="771"/>
            <p14:sldId id="772"/>
            <p14:sldId id="773"/>
            <p14:sldId id="747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e" initials="J" lastIdx="3" clrIdx="0"/>
  <p:cmAuthor id="1" name="Lucy" initials="" lastIdx="9" clrIdx="1"/>
  <p:cmAuthor id="2" name="Shaku Nair" initials="SN" lastIdx="4" clrIdx="2">
    <p:extLst/>
  </p:cmAuthor>
  <p:cmAuthor id="3" name="lenovo-win8" initials="l" lastIdx="23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0" autoAdjust="0"/>
    <p:restoredTop sz="94660"/>
  </p:normalViewPr>
  <p:slideViewPr>
    <p:cSldViewPr>
      <p:cViewPr varScale="1">
        <p:scale>
          <a:sx n="74" d="100"/>
          <a:sy n="74" d="100"/>
        </p:scale>
        <p:origin x="126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BA216E3A-D321-482D-BC77-35CF7D016144}" type="datetimeFigureOut">
              <a:rPr lang="en-US" smtClean="0"/>
              <a:pPr/>
              <a:t>10/23/2016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EB0EDB40-C866-476F-A8FF-1BD298E3B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05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DF698628-5BAC-41A6-8A68-21E968C14C92}" type="datetimeFigureOut">
              <a:rPr lang="en-US" smtClean="0"/>
              <a:pPr/>
              <a:t>10/23/2016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2" tIns="46582" rIns="93162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2" tIns="46582" rIns="93162" bIns="465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685F026E-2291-4651-9A24-27A43F526B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7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57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58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57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19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76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86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67386-1E71-47CA-B552-4283191F5D1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921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Objective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974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80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95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00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275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427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884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80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94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824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99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091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32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738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9659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1566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83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56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39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05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23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7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28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microsoft.com/office/2007/relationships/hdphoto" Target="../media/hdphoto4.wdp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144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IPM FOR Maintenance staff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484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Lesson 1 of 1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In-Person Education Module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250" y="6009175"/>
            <a:ext cx="2371550" cy="7986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320"/>
            <a:ext cx="7467600" cy="49789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Maintenance Staff </a:t>
            </a:r>
            <a:r>
              <a:rPr lang="en-US" sz="3200" dirty="0">
                <a:solidFill>
                  <a:schemeClr val="tx1"/>
                </a:solidFill>
              </a:rPr>
              <a:t>and </a:t>
            </a:r>
            <a:r>
              <a:rPr lang="en-US" sz="3200" dirty="0" smtClean="0">
                <a:solidFill>
                  <a:schemeClr val="tx1"/>
                </a:solidFill>
              </a:rPr>
              <a:t>IPM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17215" y="1752600"/>
            <a:ext cx="373673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Maintenance staff actually implement IPM as they go about their regular daily duties</a:t>
            </a:r>
            <a:br>
              <a:rPr lang="en-US" sz="2800" dirty="0" smtClean="0"/>
            </a:b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81000" y="5867400"/>
            <a:ext cx="498006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Maintenance staff installing a rain gutter on a building  - </a:t>
            </a:r>
            <a:r>
              <a:rPr lang="en-US" sz="1800" i="1" dirty="0" err="1" smtClean="0"/>
              <a:t>Ethoseo</a:t>
            </a:r>
            <a:r>
              <a:rPr lang="en-US" sz="1800" i="1" dirty="0" smtClean="0"/>
              <a:t> from Wikimedia commons</a:t>
            </a:r>
            <a:endParaRPr lang="en-US" sz="1800" i="1" dirty="0"/>
          </a:p>
        </p:txBody>
      </p:sp>
      <p:pic>
        <p:nvPicPr>
          <p:cNvPr id="6146" name="Picture 2" descr="http://upload.wikimedia.org/wikipedia/commons/thumb/2/23/Commercial_Box_Gutter.jpeg/1280px-Commercial_Box_Gutter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6" y="2362200"/>
            <a:ext cx="4379996" cy="328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92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tx1"/>
                </a:solidFill>
              </a:rPr>
              <a:t>Maintenance Staff and IPM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528320" y="1676400"/>
            <a:ext cx="4272280" cy="4999576"/>
          </a:xfrm>
        </p:spPr>
        <p:txBody>
          <a:bodyPr>
            <a:noAutofit/>
          </a:bodyPr>
          <a:lstStyle/>
          <a:p>
            <a:pPr marL="284163" lvl="0" indent="-284163">
              <a:buFont typeface="Wingdings" panose="05000000000000000000" pitchFamily="2" charset="2"/>
              <a:buChar char="¨"/>
            </a:pPr>
            <a:r>
              <a:rPr lang="en-US" sz="3200" dirty="0"/>
              <a:t>Routine, proactive maintenance </a:t>
            </a:r>
            <a:r>
              <a:rPr lang="en-US" sz="3200" dirty="0" smtClean="0"/>
              <a:t> </a:t>
            </a:r>
            <a:endParaRPr lang="en-US" sz="3200" dirty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Maintain </a:t>
            </a:r>
            <a:r>
              <a:rPr lang="en-US" sz="3200" dirty="0"/>
              <a:t>structural </a:t>
            </a:r>
            <a:r>
              <a:rPr lang="en-US" sz="3200" dirty="0" smtClean="0"/>
              <a:t>integrity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Prevent </a:t>
            </a:r>
            <a:r>
              <a:rPr lang="en-US" sz="3200" dirty="0"/>
              <a:t>pest entry and pest conducive </a:t>
            </a:r>
            <a:r>
              <a:rPr lang="en-US" sz="3200" dirty="0" smtClean="0"/>
              <a:t>conditions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</p:txBody>
      </p:sp>
      <p:pic>
        <p:nvPicPr>
          <p:cNvPr id="8" name="Picture 7" descr="C:\Users\shaku.BIGMAC\AppData\Local\Microsoft\Windows\Temporary Internet Files\Content.Word\brown-entry point-bldg DHG IMG_148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43200"/>
            <a:ext cx="4343400" cy="302797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316506" y="5848565"/>
            <a:ext cx="4598894" cy="476035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Gaps in foundation provide access to pests such as rodents - Dawn H. Gouge, University of Arizona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90822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2163224"/>
            <a:ext cx="8077200" cy="4237576"/>
          </a:xfrm>
        </p:spPr>
        <p:txBody>
          <a:bodyPr>
            <a:noAutofit/>
          </a:bodyPr>
          <a:lstStyle/>
          <a:p>
            <a:r>
              <a:rPr lang="en-US" sz="2800" dirty="0" smtClean="0">
                <a:ea typeface="굴림" panose="020B0600000101010101" pitchFamily="34" charset="-127"/>
              </a:rPr>
              <a:t>Structural integrity</a:t>
            </a:r>
          </a:p>
          <a:p>
            <a:r>
              <a:rPr lang="en-US" sz="2800" dirty="0" smtClean="0">
                <a:ea typeface="굴림" panose="020B0600000101010101" pitchFamily="34" charset="-127"/>
              </a:rPr>
              <a:t>Regular monitoring of buildings</a:t>
            </a:r>
          </a:p>
          <a:p>
            <a:r>
              <a:rPr lang="en-US" sz="2800" dirty="0">
                <a:ea typeface="굴림" panose="020B0600000101010101" pitchFamily="34" charset="-127"/>
              </a:rPr>
              <a:t>Perform structural repairs </a:t>
            </a:r>
            <a:r>
              <a:rPr lang="en-US" sz="2800" dirty="0" smtClean="0">
                <a:ea typeface="굴림" panose="020B0600000101010101" pitchFamily="34" charset="-127"/>
              </a:rPr>
              <a:t/>
            </a:r>
            <a:br>
              <a:rPr lang="en-US" sz="2800" dirty="0" smtClean="0">
                <a:ea typeface="굴림" panose="020B0600000101010101" pitchFamily="34" charset="-127"/>
              </a:rPr>
            </a:br>
            <a:r>
              <a:rPr lang="en-US" sz="2800" dirty="0" smtClean="0">
                <a:ea typeface="굴림" panose="020B0600000101010101" pitchFamily="34" charset="-127"/>
              </a:rPr>
              <a:t>as soon as possible  </a:t>
            </a:r>
            <a:endParaRPr lang="en-US" sz="2800" dirty="0">
              <a:ea typeface="굴림" panose="020B0600000101010101" pitchFamily="34" charset="-127"/>
            </a:endParaRPr>
          </a:p>
          <a:p>
            <a:pPr marL="0" indent="0">
              <a:buNone/>
            </a:pPr>
            <a:endParaRPr lang="en-US" sz="2800" dirty="0">
              <a:ea typeface="굴림" panose="020B0600000101010101" pitchFamily="34" charset="-127"/>
            </a:endParaRPr>
          </a:p>
          <a:p>
            <a:endParaRPr lang="en-US" sz="2700" dirty="0"/>
          </a:p>
        </p:txBody>
      </p:sp>
      <p:sp>
        <p:nvSpPr>
          <p:cNvPr id="3" name="Rectangle 2"/>
          <p:cNvSpPr/>
          <p:nvPr/>
        </p:nvSpPr>
        <p:spPr>
          <a:xfrm>
            <a:off x="533400" y="153418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Maintain structural integrity of buildings</a:t>
            </a:r>
            <a:endParaRPr lang="en-US" sz="2800" u="sng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372247" y="6189454"/>
            <a:ext cx="3541151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Gaps in wall plaster can lead to moisture retention and weakening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378057"/>
            <a:ext cx="4073093" cy="270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3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2010824"/>
            <a:ext cx="8077200" cy="4237576"/>
          </a:xfrm>
        </p:spPr>
        <p:txBody>
          <a:bodyPr>
            <a:noAutofit/>
          </a:bodyPr>
          <a:lstStyle/>
          <a:p>
            <a:r>
              <a:rPr lang="en-US" sz="3200" dirty="0">
                <a:ea typeface="굴림" panose="020B0600000101010101" pitchFamily="34" charset="-127"/>
              </a:rPr>
              <a:t>Moisture </a:t>
            </a:r>
            <a:r>
              <a:rPr lang="en-US" sz="3200" dirty="0" smtClean="0">
                <a:ea typeface="굴림" panose="020B0600000101010101" pitchFamily="34" charset="-127"/>
              </a:rPr>
              <a:t>management</a:t>
            </a:r>
            <a:endParaRPr lang="en-US" sz="3200" dirty="0">
              <a:ea typeface="굴림" panose="020B0600000101010101" pitchFamily="34" charset="-127"/>
            </a:endParaRPr>
          </a:p>
          <a:p>
            <a:r>
              <a:rPr lang="en-US" sz="3200" dirty="0" smtClean="0">
                <a:ea typeface="굴림" panose="020B0600000101010101" pitchFamily="34" charset="-127"/>
              </a:rPr>
              <a:t>Avoid moisture accumulation in and around the buildings</a:t>
            </a:r>
          </a:p>
          <a:p>
            <a:r>
              <a:rPr lang="en-US" sz="3200" dirty="0" smtClean="0">
                <a:ea typeface="굴림" panose="020B0600000101010101" pitchFamily="34" charset="-127"/>
              </a:rPr>
              <a:t>Waterproofing using </a:t>
            </a:r>
            <a:br>
              <a:rPr lang="en-US" sz="3200" dirty="0" smtClean="0">
                <a:ea typeface="굴림" panose="020B0600000101010101" pitchFamily="34" charset="-127"/>
              </a:rPr>
            </a:br>
            <a:r>
              <a:rPr lang="en-US" sz="3200" dirty="0" smtClean="0">
                <a:ea typeface="굴림" panose="020B0600000101010101" pitchFamily="34" charset="-127"/>
              </a:rPr>
              <a:t>quality materials</a:t>
            </a:r>
          </a:p>
          <a:p>
            <a:pPr marL="0" indent="0">
              <a:buNone/>
            </a:pPr>
            <a:endParaRPr lang="en-US" sz="3200" dirty="0" smtClean="0">
              <a:ea typeface="굴림" panose="020B0600000101010101" pitchFamily="34" charset="-127"/>
            </a:endParaRPr>
          </a:p>
          <a:p>
            <a:endParaRPr lang="en-US" sz="3200" dirty="0">
              <a:ea typeface="굴림" panose="020B0600000101010101" pitchFamily="34" charset="-127"/>
            </a:endParaRPr>
          </a:p>
          <a:p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533400" y="153418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Maintain structural integrity of buildings</a:t>
            </a:r>
            <a:endParaRPr lang="en-US" sz="2800" u="sn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18539"/>
            <a:ext cx="4343512" cy="288436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720080" y="6130508"/>
            <a:ext cx="327152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Avoid water accumulation around building foundation – Shaku Nair, University of Arizona 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46210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914400" y="5501444"/>
            <a:ext cx="7508774" cy="365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Incorrect placement of splash-guards (left) leads to puddling of water near building foundation and soil erosion</a:t>
            </a:r>
            <a:br>
              <a:rPr lang="en-US" sz="2400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</a:br>
            <a:r>
              <a:rPr lang="en-US" sz="2400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– Shaku Nair, University of Arizona</a:t>
            </a:r>
            <a:endParaRPr lang="en-US" sz="2400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  <p:pic>
        <p:nvPicPr>
          <p:cNvPr id="17" name="Picture 16" descr="C:\Users\SHAKU\AppData\Local\Microsoft\Windows\Temporary Internet Files\Content.Word\2013-12-11 10.45.2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583" y="2362200"/>
            <a:ext cx="3839417" cy="29718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533400" y="153418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Maintain structural integrity of buildings </a:t>
            </a:r>
            <a:endParaRPr lang="en-US" sz="2800" u="sn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" t="16129"/>
          <a:stretch/>
        </p:blipFill>
        <p:spPr>
          <a:xfrm>
            <a:off x="381000" y="2362200"/>
            <a:ext cx="4404361" cy="29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0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33399" y="1676400"/>
            <a:ext cx="4975587" cy="5105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b="1" dirty="0" smtClean="0"/>
              <a:t>Water leaks </a:t>
            </a:r>
          </a:p>
          <a:p>
            <a:pPr>
              <a:buFont typeface="Wingdings" panose="05000000000000000000" pitchFamily="2" charset="2"/>
              <a:buChar char="¨"/>
              <a:defRPr/>
            </a:pPr>
            <a:r>
              <a:rPr lang="en-US" sz="2500" dirty="0" smtClean="0"/>
              <a:t>Indicate faulty plumbing, damaged roofs, etc.</a:t>
            </a:r>
          </a:p>
          <a:p>
            <a:pPr>
              <a:buFont typeface="Wingdings" panose="05000000000000000000" pitchFamily="2" charset="2"/>
              <a:buChar char="¨"/>
              <a:defRPr/>
            </a:pPr>
            <a:r>
              <a:rPr lang="en-US" sz="2500" dirty="0" smtClean="0"/>
              <a:t>Attract mold, carpenter ants, termites, flies, and rodents</a:t>
            </a:r>
          </a:p>
          <a:p>
            <a:pPr>
              <a:buFont typeface="Wingdings" panose="05000000000000000000" pitchFamily="2" charset="2"/>
              <a:buChar char="¨"/>
              <a:defRPr/>
            </a:pPr>
            <a:r>
              <a:rPr lang="en-US" sz="2500" dirty="0" smtClean="0"/>
              <a:t>Weaken structures and lead to other problems  </a:t>
            </a:r>
          </a:p>
          <a:p>
            <a:pPr marL="0" indent="0">
              <a:buNone/>
              <a:defRPr/>
            </a:pPr>
            <a:endParaRPr lang="en-US" sz="25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84" b="6227"/>
          <a:stretch/>
        </p:blipFill>
        <p:spPr bwMode="auto">
          <a:xfrm>
            <a:off x="5763079" y="436213"/>
            <a:ext cx="3012528" cy="2519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24979" y="3048000"/>
            <a:ext cx="3086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Repair water leaks promptly – Dawn H. Gouge, University of Arizona</a:t>
            </a:r>
            <a:endParaRPr lang="en-US" i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34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Maintenance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148" name="Picture 4" descr="http://upload.wikimedia.org/wikipedia/commons/thumb/5/56/Drywall_splotch.jpg/1280px-Drywall_splotc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4"/>
          <a:stretch/>
        </p:blipFill>
        <p:spPr bwMode="auto">
          <a:xfrm>
            <a:off x="5771100" y="4183462"/>
            <a:ext cx="31242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38300" y="6130255"/>
            <a:ext cx="400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Drywall water damage </a:t>
            </a:r>
          </a:p>
          <a:p>
            <a:pPr algn="r"/>
            <a:r>
              <a:rPr lang="en-US" i="1" dirty="0" smtClean="0"/>
              <a:t>- Herbert Bernstein, </a:t>
            </a:r>
            <a:r>
              <a:rPr lang="en-US" i="1" dirty="0" err="1" smtClean="0"/>
              <a:t>WikiMedia</a:t>
            </a:r>
            <a:r>
              <a:rPr lang="en-US" i="1" dirty="0" smtClean="0"/>
              <a:t> Commons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6705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544286" y="1934624"/>
            <a:ext cx="8077200" cy="4237576"/>
          </a:xfrm>
        </p:spPr>
        <p:txBody>
          <a:bodyPr>
            <a:noAutofit/>
          </a:bodyPr>
          <a:lstStyle/>
          <a:p>
            <a:r>
              <a:rPr lang="en-US" sz="2500" dirty="0" smtClean="0">
                <a:ea typeface="굴림" panose="020B0600000101010101" pitchFamily="34" charset="-127"/>
              </a:rPr>
              <a:t>Structural pests attracted to water damaged wood include: termites, wood-destroying beetles, and mold  </a:t>
            </a:r>
          </a:p>
          <a:p>
            <a:r>
              <a:rPr lang="en-US" sz="2500" dirty="0" smtClean="0">
                <a:ea typeface="굴림" panose="020B0600000101010101" pitchFamily="34" charset="-127"/>
              </a:rPr>
              <a:t>Monitor for pest activity</a:t>
            </a:r>
          </a:p>
          <a:p>
            <a:pPr marL="0" indent="0">
              <a:buNone/>
            </a:pPr>
            <a:endParaRPr lang="en-US" sz="2500" dirty="0" smtClean="0">
              <a:ea typeface="굴림" panose="020B0600000101010101" pitchFamily="34" charset="-127"/>
            </a:endParaRPr>
          </a:p>
          <a:p>
            <a:endParaRPr lang="en-US" sz="2500" dirty="0">
              <a:ea typeface="굴림" panose="020B0600000101010101" pitchFamily="34" charset="-127"/>
            </a:endParaRPr>
          </a:p>
          <a:p>
            <a:endParaRPr lang="en-US" sz="2500" dirty="0"/>
          </a:p>
        </p:txBody>
      </p:sp>
      <p:sp>
        <p:nvSpPr>
          <p:cNvPr id="3" name="Rectangle 2"/>
          <p:cNvSpPr/>
          <p:nvPr/>
        </p:nvSpPr>
        <p:spPr>
          <a:xfrm>
            <a:off x="533400" y="139446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Maintain structural integrity of buildings</a:t>
            </a:r>
            <a:endParaRPr lang="en-US" sz="2800" u="sng" dirty="0"/>
          </a:p>
        </p:txBody>
      </p:sp>
      <p:pic>
        <p:nvPicPr>
          <p:cNvPr id="8" name="Picture 7" descr="Get Rid Of Wood Termite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3505200"/>
            <a:ext cx="3374572" cy="243831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00278" y="6117590"/>
            <a:ext cx="3962400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effectLst/>
                <a:ea typeface="Times New Roman" panose="02020603050405020304" pitchFamily="18" charset="0"/>
              </a:rPr>
              <a:t>Sign of western </a:t>
            </a:r>
            <a:r>
              <a:rPr lang="en-US" i="1" dirty="0" err="1">
                <a:effectLst/>
                <a:ea typeface="Times New Roman" panose="02020603050405020304" pitchFamily="18" charset="0"/>
              </a:rPr>
              <a:t>drywood</a:t>
            </a:r>
            <a:r>
              <a:rPr lang="en-US" i="1" dirty="0">
                <a:effectLst/>
                <a:ea typeface="Times New Roman" panose="02020603050405020304" pitchFamily="18" charset="0"/>
              </a:rPr>
              <a:t> termite </a:t>
            </a:r>
            <a:r>
              <a:rPr lang="en-US" i="1" dirty="0" smtClean="0">
                <a:effectLst/>
                <a:ea typeface="Times New Roman" panose="02020603050405020304" pitchFamily="18" charset="0"/>
              </a:rPr>
              <a:t>damage - </a:t>
            </a:r>
            <a:r>
              <a:rPr lang="en-US" i="1" dirty="0">
                <a:effectLst/>
                <a:ea typeface="Times New Roman" panose="02020603050405020304" pitchFamily="18" charset="0"/>
              </a:rPr>
              <a:t>Kevin (ibkev2002</a:t>
            </a:r>
            <a:r>
              <a:rPr lang="en-US" i="1" dirty="0" smtClean="0">
                <a:effectLst/>
                <a:ea typeface="Times New Roman" panose="02020603050405020304" pitchFamily="18" charset="0"/>
              </a:rPr>
              <a:t>), Flickr </a:t>
            </a:r>
            <a:endParaRPr lang="en-US" i="1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0" name="Picture 9" descr="C:\Users\shaku.BIGMAC\AppData\Local\Microsoft\Windows\Temporary Internet Files\Content.Word\Subterranean termite tubes-AmericanBasementSolutions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1"/>
          <a:stretch/>
        </p:blipFill>
        <p:spPr bwMode="auto">
          <a:xfrm>
            <a:off x="4173564" y="2971800"/>
            <a:ext cx="4626427" cy="304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Box 257"/>
          <p:cNvSpPr txBox="1">
            <a:spLocks noChangeArrowheads="1"/>
          </p:cNvSpPr>
          <p:nvPr/>
        </p:nvSpPr>
        <p:spPr bwMode="auto">
          <a:xfrm>
            <a:off x="4173564" y="6117590"/>
            <a:ext cx="4883350" cy="405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effectLst/>
                <a:ea typeface="Times New Roman" panose="02020603050405020304" pitchFamily="18" charset="0"/>
              </a:rPr>
              <a:t>Subterranean </a:t>
            </a:r>
            <a:r>
              <a:rPr lang="en-US" i="1" dirty="0" smtClean="0">
                <a:effectLst/>
                <a:ea typeface="Times New Roman" panose="02020603050405020304" pitchFamily="18" charset="0"/>
              </a:rPr>
              <a:t>termite </a:t>
            </a:r>
            <a:r>
              <a:rPr lang="en-US" i="1" dirty="0">
                <a:effectLst/>
                <a:ea typeface="Times New Roman" panose="02020603050405020304" pitchFamily="18" charset="0"/>
              </a:rPr>
              <a:t>shelter tubes in a basement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effectLst/>
                <a:ea typeface="Times New Roman" panose="02020603050405020304" pitchFamily="18" charset="0"/>
              </a:rPr>
              <a:t>- </a:t>
            </a:r>
            <a:r>
              <a:rPr lang="en-US" i="1" dirty="0">
                <a:effectLst/>
                <a:ea typeface="Times New Roman" panose="02020603050405020304" pitchFamily="18" charset="0"/>
              </a:rPr>
              <a:t>Larry Ralph Jr., </a:t>
            </a:r>
            <a:r>
              <a:rPr lang="en-US" i="1" dirty="0" smtClean="0">
                <a:effectLst/>
                <a:ea typeface="Times New Roman" panose="02020603050405020304" pitchFamily="18" charset="0"/>
              </a:rPr>
              <a:t>Indiancrawlspacerepair </a:t>
            </a:r>
            <a:endParaRPr lang="en-US" i="1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89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506186" y="2118345"/>
            <a:ext cx="7190013" cy="3977655"/>
          </a:xfrm>
        </p:spPr>
        <p:txBody>
          <a:bodyPr>
            <a:noAutofit/>
          </a:bodyPr>
          <a:lstStyle/>
          <a:p>
            <a:r>
              <a:rPr lang="en-US" altLang="en-US" sz="2800" dirty="0">
                <a:ea typeface="굴림" panose="020B0600000101010101" pitchFamily="34" charset="-127"/>
              </a:rPr>
              <a:t>Seal your </a:t>
            </a:r>
            <a:r>
              <a:rPr lang="en-US" altLang="en-US" sz="2800" dirty="0" smtClean="0">
                <a:ea typeface="굴림" panose="020B0600000101010101" pitchFamily="34" charset="-127"/>
              </a:rPr>
              <a:t>buildings</a:t>
            </a:r>
          </a:p>
          <a:p>
            <a:r>
              <a:rPr lang="en-US" sz="2800" dirty="0" smtClean="0"/>
              <a:t>Vertical and horizontal gaps  </a:t>
            </a:r>
          </a:p>
          <a:p>
            <a:r>
              <a:rPr lang="en-US" sz="2800" dirty="0" smtClean="0"/>
              <a:t>Avoid propping doors open</a:t>
            </a:r>
          </a:p>
          <a:p>
            <a:pPr lvl="1"/>
            <a:r>
              <a:rPr lang="en-US" sz="2500" dirty="0" smtClean="0"/>
              <a:t>Door </a:t>
            </a:r>
            <a:r>
              <a:rPr lang="en-US" sz="2500" dirty="0"/>
              <a:t>sweeps can cut </a:t>
            </a:r>
            <a:r>
              <a:rPr lang="en-US" sz="2500" dirty="0" smtClean="0"/>
              <a:t>pest </a:t>
            </a:r>
            <a:r>
              <a:rPr lang="en-US" sz="2500" dirty="0"/>
              <a:t>complaints by 65</a:t>
            </a:r>
            <a:r>
              <a:rPr lang="en-US" sz="2500" dirty="0" smtClean="0"/>
              <a:t>%</a:t>
            </a:r>
            <a:endParaRPr lang="en-US" sz="2500" dirty="0"/>
          </a:p>
          <a:p>
            <a:endParaRPr lang="en-US" altLang="en-US" sz="2800" dirty="0" smtClean="0">
              <a:ea typeface="굴림" panose="020B0600000101010101" pitchFamily="34" charset="-127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161038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Prevent pest entry</a:t>
            </a:r>
            <a:endParaRPr lang="en-US" sz="2800" u="sng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07" r="12225" b="12444"/>
          <a:stretch>
            <a:fillRect/>
          </a:stretch>
        </p:blipFill>
        <p:spPr bwMode="auto">
          <a:xfrm>
            <a:off x="2667000" y="4160299"/>
            <a:ext cx="3094759" cy="252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t="7720" r="17143" b="10836"/>
          <a:stretch>
            <a:fillRect/>
          </a:stretch>
        </p:blipFill>
        <p:spPr bwMode="auto">
          <a:xfrm>
            <a:off x="6400800" y="254376"/>
            <a:ext cx="2286000" cy="334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943600" y="4953000"/>
            <a:ext cx="2948355" cy="446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Even if this door is not propped open, the vertical gap gives easy entry to flying and crawling pests – Dawn H. Gouge, University of Arizona</a:t>
            </a:r>
            <a:endParaRPr lang="en-US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49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2268518"/>
            <a:ext cx="4038600" cy="2608282"/>
          </a:xfrm>
        </p:spPr>
        <p:txBody>
          <a:bodyPr>
            <a:noAutofit/>
          </a:bodyPr>
          <a:lstStyle/>
          <a:p>
            <a:r>
              <a:rPr lang="en-US" altLang="en-US" sz="3200" dirty="0" smtClean="0">
                <a:ea typeface="굴림" panose="020B0600000101010101" pitchFamily="34" charset="-127"/>
              </a:rPr>
              <a:t>Check escutcheon </a:t>
            </a:r>
            <a:r>
              <a:rPr lang="en-US" altLang="en-US" sz="3200" dirty="0">
                <a:ea typeface="굴림" panose="020B0600000101010101" pitchFamily="34" charset="-127"/>
              </a:rPr>
              <a:t>plates </a:t>
            </a:r>
            <a:r>
              <a:rPr lang="en-US" altLang="en-US" sz="3200" dirty="0" smtClean="0">
                <a:ea typeface="굴림" panose="020B0600000101010101" pitchFamily="34" charset="-127"/>
              </a:rPr>
              <a:t>(pipe collars)</a:t>
            </a:r>
          </a:p>
          <a:p>
            <a:r>
              <a:rPr lang="en-US" altLang="en-US" sz="3200" dirty="0" smtClean="0">
                <a:ea typeface="굴림" panose="020B0600000101010101" pitchFamily="34" charset="-127"/>
              </a:rPr>
              <a:t>Seal </a:t>
            </a:r>
            <a:r>
              <a:rPr lang="en-US" altLang="en-US" sz="3200" dirty="0">
                <a:ea typeface="굴림" panose="020B0600000101010101" pitchFamily="34" charset="-127"/>
              </a:rPr>
              <a:t>around pipe-chases and </a:t>
            </a:r>
            <a:r>
              <a:rPr lang="en-US" altLang="en-US" sz="3200" dirty="0" smtClean="0">
                <a:ea typeface="굴림" panose="020B0600000101010101" pitchFamily="34" charset="-127"/>
              </a:rPr>
              <a:t>conduits</a:t>
            </a:r>
          </a:p>
          <a:p>
            <a:endParaRPr lang="en-US" sz="28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486401" y="3137650"/>
            <a:ext cx="3371648" cy="67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Loose </a:t>
            </a:r>
            <a:r>
              <a:rPr lang="en-US" i="1" dirty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escutcheon </a:t>
            </a: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plates – Dawn H. Gouge, University of Arizona</a:t>
            </a:r>
            <a:endParaRPr lang="en-US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003299"/>
            <a:ext cx="3143048" cy="208280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533400" y="1625025"/>
            <a:ext cx="77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u="sng" dirty="0" smtClean="0"/>
              <a:t>Prevent pest entry</a:t>
            </a:r>
            <a:endParaRPr lang="en-US" sz="3200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lum bright="20000"/>
          </a:blip>
          <a:stretch>
            <a:fillRect/>
          </a:stretch>
        </p:blipFill>
        <p:spPr>
          <a:xfrm>
            <a:off x="5181600" y="3933899"/>
            <a:ext cx="3739040" cy="2699621"/>
          </a:xfrm>
          <a:prstGeom prst="rect">
            <a:avLst/>
          </a:prstGeom>
        </p:spPr>
      </p:pic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371600" y="5791200"/>
            <a:ext cx="3695700" cy="14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Gap in drop ceiling </a:t>
            </a:r>
            <a:r>
              <a:rPr lang="en-US" i="1" dirty="0" smtClean="0">
                <a:ea typeface="Calibri" panose="020F0502020204030204" pitchFamily="34" charset="0"/>
                <a:cs typeface="Kartika" panose="02020503030404060203" pitchFamily="18" charset="0"/>
              </a:rPr>
              <a:t>- Janet Hurley, Texas AgriLife Extension</a:t>
            </a:r>
            <a:endParaRPr lang="en-US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00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519785" y="1630585"/>
            <a:ext cx="5271415" cy="17222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2800" b="1" dirty="0" smtClean="0">
                <a:ea typeface="굴림" panose="020B0600000101010101" pitchFamily="34" charset="-127"/>
              </a:rPr>
              <a:t>Sealing gaps</a:t>
            </a:r>
          </a:p>
          <a:p>
            <a:pPr marL="0" indent="0">
              <a:buNone/>
            </a:pPr>
            <a:r>
              <a:rPr lang="en-US" altLang="en-US" sz="2800" dirty="0" smtClean="0">
                <a:ea typeface="굴림" panose="020B0600000101010101" pitchFamily="34" charset="-127"/>
              </a:rPr>
              <a:t>Use </a:t>
            </a:r>
            <a:r>
              <a:rPr lang="en-US" altLang="en-US" sz="2800" dirty="0">
                <a:ea typeface="굴림" panose="020B0600000101010101" pitchFamily="34" charset="-127"/>
              </a:rPr>
              <a:t>high quality silicon based (elastomeric) </a:t>
            </a:r>
            <a:r>
              <a:rPr lang="en-US" altLang="en-US" sz="2800" dirty="0" smtClean="0">
                <a:ea typeface="굴림" panose="020B0600000101010101" pitchFamily="34" charset="-127"/>
              </a:rPr>
              <a:t>sealants</a:t>
            </a:r>
            <a:endParaRPr lang="en-US" altLang="en-US" sz="2800" dirty="0">
              <a:ea typeface="굴림" panose="020B0600000101010101" pitchFamily="34" charset="-127"/>
            </a:endParaRPr>
          </a:p>
          <a:p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5791200" y="2743200"/>
            <a:ext cx="3314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i="1" dirty="0" smtClean="0"/>
              <a:t>Sealing gaps around window frames keeps pests out and reduces heating/cooling </a:t>
            </a:r>
            <a:r>
              <a:rPr lang="en-US" i="1" dirty="0"/>
              <a:t>expenses -</a:t>
            </a:r>
            <a:r>
              <a:rPr lang="en-US" i="1" dirty="0" err="1"/>
              <a:t>WikiMedia</a:t>
            </a:r>
            <a:r>
              <a:rPr lang="en-US" i="1" dirty="0"/>
              <a:t> Commons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09600" y="3735021"/>
            <a:ext cx="8077200" cy="3046779"/>
            <a:chOff x="762000" y="3251958"/>
            <a:chExt cx="6326358" cy="304677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1755" y="3251958"/>
              <a:ext cx="3016798" cy="2334428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63826" y="3251959"/>
              <a:ext cx="3024532" cy="233442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62000" y="5652406"/>
              <a:ext cx="63263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/>
                <a:t>Gaps in wall at pipe entry points                           Gaps have been sealed         </a:t>
              </a:r>
            </a:p>
            <a:p>
              <a:pPr algn="ctr"/>
              <a:r>
                <a:rPr lang="en-US" i="1" dirty="0" smtClean="0"/>
                <a:t>- J. G. </a:t>
              </a:r>
              <a:r>
                <a:rPr lang="en-US" i="1" dirty="0"/>
                <a:t>Kaufmann, </a:t>
              </a:r>
              <a:r>
                <a:rPr lang="en-US" i="1" dirty="0" err="1"/>
                <a:t>WikiMedia</a:t>
              </a:r>
              <a:r>
                <a:rPr lang="en-US" i="1" dirty="0"/>
                <a:t> Commons</a:t>
              </a:r>
            </a:p>
          </p:txBody>
        </p:sp>
      </p:grpSp>
      <p:pic>
        <p:nvPicPr>
          <p:cNvPr id="15" name="Picture 2" descr="File:USMC-100519-M-4597F-0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8" t="14973" r="7618" b="6732"/>
          <a:stretch/>
        </p:blipFill>
        <p:spPr bwMode="auto">
          <a:xfrm>
            <a:off x="6629400" y="381000"/>
            <a:ext cx="2408652" cy="226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23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02752" cy="49530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3200" dirty="0"/>
              <a:t>Explain the importance of routine, proactive </a:t>
            </a:r>
            <a:r>
              <a:rPr lang="en-US" sz="3200" dirty="0" smtClean="0"/>
              <a:t>building and facilities</a:t>
            </a:r>
            <a:r>
              <a:rPr lang="en-US" sz="3200" dirty="0" smtClean="0">
                <a:solidFill>
                  <a:srgbClr val="000099"/>
                </a:solidFill>
              </a:rPr>
              <a:t> </a:t>
            </a:r>
            <a:r>
              <a:rPr lang="en-US" sz="3200" dirty="0" smtClean="0"/>
              <a:t>maintenance </a:t>
            </a:r>
            <a:r>
              <a:rPr lang="en-US" sz="3200" dirty="0"/>
              <a:t>to maintain structural integrity and prevent pest entry and pest conducive </a:t>
            </a:r>
            <a:r>
              <a:rPr lang="en-US" sz="3200" dirty="0" smtClean="0"/>
              <a:t>conditions</a:t>
            </a:r>
            <a:endParaRPr lang="en-US" sz="3200" dirty="0"/>
          </a:p>
          <a:p>
            <a:pPr marL="514350" lvl="0" indent="-514350">
              <a:buFont typeface="+mj-lt"/>
              <a:buAutoNum type="arabicPeriod"/>
            </a:pPr>
            <a:r>
              <a:rPr lang="en-US" sz="3200" dirty="0"/>
              <a:t>Explain the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importance </a:t>
            </a:r>
            <a:r>
              <a:rPr lang="en-US" sz="3200" dirty="0"/>
              <a:t>of </a:t>
            </a:r>
            <a:r>
              <a:rPr lang="en-US" sz="3200" dirty="0" smtClean="0"/>
              <a:t>                       timely </a:t>
            </a:r>
            <a:r>
              <a:rPr lang="en-US" sz="3200" dirty="0"/>
              <a:t>work order </a:t>
            </a:r>
            <a:r>
              <a:rPr lang="en-US" sz="3200" dirty="0" smtClean="0"/>
              <a:t>follow-up  </a:t>
            </a:r>
            <a:endParaRPr lang="en-US" sz="3200" dirty="0"/>
          </a:p>
          <a:p>
            <a:pPr marL="365760" lvl="1" indent="0">
              <a:buClr>
                <a:schemeClr val="accent2"/>
              </a:buClr>
              <a:buSzPct val="60000"/>
              <a:buNone/>
            </a:pPr>
            <a:endParaRPr lang="en-US" sz="3200" dirty="0" smtClean="0"/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810000"/>
            <a:ext cx="4313663" cy="287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4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496029" y="2192318"/>
            <a:ext cx="5523771" cy="3294082"/>
          </a:xfrm>
        </p:spPr>
        <p:txBody>
          <a:bodyPr>
            <a:noAutofit/>
          </a:bodyPr>
          <a:lstStyle/>
          <a:p>
            <a:r>
              <a:rPr lang="en-US" altLang="en-US" sz="3000" dirty="0" smtClean="0">
                <a:ea typeface="굴림" panose="020B0600000101010101" pitchFamily="34" charset="-127"/>
              </a:rPr>
              <a:t>Seal </a:t>
            </a:r>
            <a:r>
              <a:rPr lang="en-US" altLang="en-US" sz="3000" dirty="0">
                <a:ea typeface="굴림" panose="020B0600000101010101" pitchFamily="34" charset="-127"/>
              </a:rPr>
              <a:t>around </a:t>
            </a:r>
            <a:r>
              <a:rPr lang="en-US" altLang="en-US" sz="3000" dirty="0" smtClean="0">
                <a:ea typeface="굴림" panose="020B0600000101010101" pitchFamily="34" charset="-127"/>
              </a:rPr>
              <a:t>windows</a:t>
            </a:r>
            <a:r>
              <a:rPr lang="en-US" altLang="en-US" sz="3000" dirty="0">
                <a:ea typeface="굴림" panose="020B0600000101010101" pitchFamily="34" charset="-127"/>
              </a:rPr>
              <a:t>, </a:t>
            </a:r>
            <a:r>
              <a:rPr lang="en-US" altLang="en-US" sz="3000" dirty="0" smtClean="0">
                <a:ea typeface="굴림" panose="020B0600000101010101" pitchFamily="34" charset="-127"/>
              </a:rPr>
              <a:t>doors, gaps, wall penetrations  </a:t>
            </a:r>
          </a:p>
          <a:p>
            <a:r>
              <a:rPr lang="en-US" altLang="en-US" sz="3000" dirty="0" smtClean="0">
                <a:ea typeface="굴림" panose="020B0600000101010101" pitchFamily="34" charset="-127"/>
              </a:rPr>
              <a:t>Eliminate unscreened </a:t>
            </a:r>
            <a:r>
              <a:rPr lang="en-US" altLang="en-US" sz="3000" dirty="0">
                <a:ea typeface="굴림" panose="020B0600000101010101" pitchFamily="34" charset="-127"/>
              </a:rPr>
              <a:t>access </a:t>
            </a:r>
          </a:p>
          <a:p>
            <a:r>
              <a:rPr lang="en-US" altLang="en-US" sz="3000" dirty="0" smtClean="0">
                <a:ea typeface="굴림" panose="020B0600000101010101" pitchFamily="34" charset="-127"/>
              </a:rPr>
              <a:t>Ensure </a:t>
            </a:r>
            <a:r>
              <a:rPr lang="en-US" altLang="en-US" sz="3000" dirty="0">
                <a:ea typeface="굴림" panose="020B0600000101010101" pitchFamily="34" charset="-127"/>
              </a:rPr>
              <a:t>air doors are </a:t>
            </a:r>
            <a:r>
              <a:rPr lang="en-US" altLang="en-US" sz="3000" dirty="0" smtClean="0">
                <a:ea typeface="굴림" panose="020B0600000101010101" pitchFamily="34" charset="-127"/>
              </a:rPr>
              <a:t>set</a:t>
            </a:r>
            <a:endParaRPr lang="en-US" altLang="en-US" sz="3000" dirty="0">
              <a:ea typeface="굴림" panose="020B0600000101010101" pitchFamily="34" charset="-127"/>
            </a:endParaRPr>
          </a:p>
          <a:p>
            <a:r>
              <a:rPr lang="en-US" altLang="en-US" sz="3000" dirty="0" smtClean="0">
                <a:ea typeface="굴림" panose="020B0600000101010101" pitchFamily="34" charset="-127"/>
              </a:rPr>
              <a:t>Create </a:t>
            </a:r>
            <a:r>
              <a:rPr lang="en-US" altLang="en-US" sz="3000" dirty="0">
                <a:ea typeface="굴림" panose="020B0600000101010101" pitchFamily="34" charset="-127"/>
              </a:rPr>
              <a:t>space around your </a:t>
            </a:r>
            <a:r>
              <a:rPr lang="en-US" altLang="en-US" sz="3000" dirty="0" smtClean="0">
                <a:ea typeface="굴림" panose="020B0600000101010101" pitchFamily="34" charset="-127"/>
              </a:rPr>
              <a:t>buildings</a:t>
            </a:r>
            <a:endParaRPr lang="en-US" sz="3000" dirty="0"/>
          </a:p>
        </p:txBody>
      </p:sp>
      <p:sp>
        <p:nvSpPr>
          <p:cNvPr id="3" name="Rectangle 2"/>
          <p:cNvSpPr/>
          <p:nvPr/>
        </p:nvSpPr>
        <p:spPr>
          <a:xfrm>
            <a:off x="516082" y="167640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Prevent pest entry</a:t>
            </a:r>
            <a:endParaRPr lang="en-US" sz="2800" u="sng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43" b="10453"/>
          <a:stretch/>
        </p:blipFill>
        <p:spPr bwMode="auto">
          <a:xfrm>
            <a:off x="5927403" y="366207"/>
            <a:ext cx="2919462" cy="19378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5737542" y="2375793"/>
            <a:ext cx="3191510" cy="349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r">
              <a:lnSpc>
                <a:spcPts val="1800"/>
              </a:lnSpc>
            </a:pP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Ensure </a:t>
            </a:r>
            <a:r>
              <a:rPr lang="en-US" i="1" dirty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that access panels are not left </a:t>
            </a: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open </a:t>
            </a:r>
            <a:r>
              <a:rPr lang="en-US" i="1" dirty="0">
                <a:ea typeface="Calibri" panose="020F0502020204030204" pitchFamily="34" charset="0"/>
                <a:cs typeface="Kartika" panose="02020503030404060203" pitchFamily="18" charset="0"/>
              </a:rPr>
              <a:t>– Jerry Jochim, Monroe County Community School Corporation </a:t>
            </a:r>
            <a:endParaRPr lang="en-US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7" t="41534" b="5133"/>
          <a:stretch/>
        </p:blipFill>
        <p:spPr>
          <a:xfrm>
            <a:off x="5741728" y="3733800"/>
            <a:ext cx="3012740" cy="2931810"/>
          </a:xfrm>
          <a:prstGeom prst="rect">
            <a:avLst/>
          </a:prstGeom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324100" y="5791200"/>
            <a:ext cx="3352800" cy="983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Ensure space between vegetation and building – Dawn H. Gouge, University of Arizona</a:t>
            </a:r>
            <a:endParaRPr lang="en-US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93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76200"/>
            <a:ext cx="533400" cy="381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chemeClr val="bg1"/>
                </a:solidFill>
              </a:rPr>
              <a:t>4.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609600" y="1690255"/>
            <a:ext cx="5029200" cy="4191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Prune away from buildings</a:t>
            </a:r>
          </a:p>
          <a:p>
            <a:r>
              <a:rPr lang="en-US" sz="3200" dirty="0" smtClean="0"/>
              <a:t>Tree limbs pruned at least six feet away</a:t>
            </a:r>
          </a:p>
          <a:p>
            <a:r>
              <a:rPr lang="en-US" sz="3200" dirty="0" smtClean="0"/>
              <a:t>Remove vines climbing on buildings </a:t>
            </a:r>
          </a:p>
          <a:p>
            <a:r>
              <a:rPr lang="en-US" sz="3200" dirty="0" smtClean="0"/>
              <a:t>Remove groundcover next to buildings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" name="Picture 7" descr="C:\Users\SHAKU\AppData\Local\Microsoft\Windows\Temporary Internet Files\Content.Word\IMAG017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5500" y="838200"/>
            <a:ext cx="3009900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5905500" y="5943600"/>
            <a:ext cx="3048000" cy="78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r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These shrubs need trimming </a:t>
            </a:r>
            <a:b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</a:b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and pruning – Dawn H. Gouge, University of Arizona</a:t>
            </a:r>
            <a:endParaRPr lang="en-US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24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r="11407"/>
          <a:stretch>
            <a:fillRect/>
          </a:stretch>
        </p:blipFill>
        <p:spPr bwMode="auto">
          <a:xfrm>
            <a:off x="6477000" y="533400"/>
            <a:ext cx="2133600" cy="1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5715000" y="2514600"/>
            <a:ext cx="3048000" cy="78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r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Grate </a:t>
            </a:r>
            <a:r>
              <a:rPr lang="en-US" i="1" dirty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and drain covers should be removed and cleaned out </a:t>
            </a: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periodically – Dawn H. Gouge, University of Arizona</a:t>
            </a:r>
            <a:endParaRPr lang="en-US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3400" y="160020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Avoid pest conducive conditions</a:t>
            </a:r>
            <a:endParaRPr lang="en-US" sz="2800" u="sng" dirty="0"/>
          </a:p>
        </p:txBody>
      </p:sp>
      <p:sp>
        <p:nvSpPr>
          <p:cNvPr id="16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2192318"/>
            <a:ext cx="5029200" cy="2760682"/>
          </a:xfrm>
        </p:spPr>
        <p:txBody>
          <a:bodyPr>
            <a:noAutofit/>
          </a:bodyPr>
          <a:lstStyle/>
          <a:p>
            <a:r>
              <a:rPr lang="en-US" altLang="en-US" sz="3200" dirty="0" smtClean="0">
                <a:ea typeface="굴림" panose="020B0600000101010101" pitchFamily="34" charset="-127"/>
              </a:rPr>
              <a:t>Clean </a:t>
            </a:r>
            <a:r>
              <a:rPr lang="en-US" altLang="en-US" sz="3200" dirty="0">
                <a:ea typeface="굴림" panose="020B0600000101010101" pitchFamily="34" charset="-127"/>
              </a:rPr>
              <a:t>debris out of external drainage catch </a:t>
            </a:r>
            <a:r>
              <a:rPr lang="en-US" altLang="en-US" sz="3200" dirty="0" smtClean="0">
                <a:ea typeface="굴림" panose="020B0600000101010101" pitchFamily="34" charset="-127"/>
              </a:rPr>
              <a:t>areas</a:t>
            </a:r>
          </a:p>
          <a:p>
            <a:r>
              <a:rPr lang="en-US" altLang="en-US" sz="3200" dirty="0" smtClean="0">
                <a:ea typeface="굴림" panose="020B0600000101010101" pitchFamily="34" charset="-127"/>
              </a:rPr>
              <a:t>Prevent debris and moisture from accumulating near building walls and foundations</a:t>
            </a:r>
          </a:p>
          <a:p>
            <a:endParaRPr lang="en-US" sz="28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3" b="27973"/>
          <a:stretch/>
        </p:blipFill>
        <p:spPr>
          <a:xfrm>
            <a:off x="6172200" y="3581400"/>
            <a:ext cx="2622267" cy="2438400"/>
          </a:xfrm>
          <a:prstGeom prst="rect">
            <a:avLst/>
          </a:prstGeom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089762" y="6019800"/>
            <a:ext cx="4876800" cy="23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r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endParaRPr lang="en-US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4800600" y="6096000"/>
            <a:ext cx="4083333" cy="67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r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Pests such as rodents and flies are attracted to moist organic matter – Marc Lame, Indiana University</a:t>
            </a:r>
            <a:endParaRPr lang="en-US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89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199634"/>
            <a:ext cx="4410185" cy="3515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Maintenance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153418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Avoid pest conducive conditions</a:t>
            </a:r>
            <a:endParaRPr lang="en-US" sz="2800" u="sng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087024"/>
            <a:ext cx="4267200" cy="4618576"/>
          </a:xfrm>
        </p:spPr>
        <p:txBody>
          <a:bodyPr>
            <a:noAutofit/>
          </a:bodyPr>
          <a:lstStyle/>
          <a:p>
            <a:r>
              <a:rPr lang="en-US" sz="3200" dirty="0" smtClean="0"/>
              <a:t>Pests </a:t>
            </a:r>
            <a:r>
              <a:rPr lang="en-US" sz="3200" dirty="0"/>
              <a:t>such as </a:t>
            </a:r>
            <a:r>
              <a:rPr lang="en-US" sz="3200" dirty="0" smtClean="0"/>
              <a:t>cockroaches spend </a:t>
            </a:r>
            <a:r>
              <a:rPr lang="en-US" sz="3200" dirty="0"/>
              <a:t>daytime hours harboring </a:t>
            </a:r>
            <a:r>
              <a:rPr lang="en-US" sz="3200" dirty="0" smtClean="0"/>
              <a:t>in </a:t>
            </a:r>
            <a:r>
              <a:rPr lang="en-US" sz="3200" dirty="0"/>
              <a:t>cracks and </a:t>
            </a:r>
            <a:r>
              <a:rPr lang="en-US" sz="3200" dirty="0" smtClean="0"/>
              <a:t>crevices</a:t>
            </a:r>
          </a:p>
          <a:p>
            <a:r>
              <a:rPr lang="en-US" sz="3200" dirty="0" smtClean="0"/>
              <a:t>Reduce harborage sites, </a:t>
            </a:r>
            <a:r>
              <a:rPr lang="en-US" sz="3200" dirty="0"/>
              <a:t>especially </a:t>
            </a:r>
            <a:r>
              <a:rPr lang="en-US" sz="3200" dirty="0" smtClean="0"/>
              <a:t>in areas with food</a:t>
            </a:r>
            <a:endParaRPr lang="en-US" sz="32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715000" y="5715000"/>
            <a:ext cx="3018894" cy="6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r">
              <a:lnSpc>
                <a:spcPts val="1800"/>
              </a:lnSpc>
            </a:pP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Sealing around escutcheon plates </a:t>
            </a:r>
            <a:r>
              <a:rPr lang="en-US" i="1" dirty="0" smtClean="0">
                <a:ea typeface="Calibri" panose="020F0502020204030204" pitchFamily="34" charset="0"/>
                <a:cs typeface="Kartika" panose="02020503030404060203" pitchFamily="18" charset="0"/>
              </a:rPr>
              <a:t>– </a:t>
            </a:r>
            <a:r>
              <a:rPr lang="en-US" i="1" dirty="0">
                <a:ea typeface="Calibri" panose="020F0502020204030204" pitchFamily="34" charset="0"/>
                <a:cs typeface="Kartika" panose="02020503030404060203" pitchFamily="18" charset="0"/>
              </a:rPr>
              <a:t>Jerry Jochim, Monroe County Community School Corporation </a:t>
            </a:r>
            <a:endParaRPr lang="en-US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89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9600" y="2286000"/>
            <a:ext cx="8229600" cy="44958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¨"/>
            </a:pPr>
            <a:r>
              <a:rPr lang="en-US" sz="3200" dirty="0" smtClean="0"/>
              <a:t>A pesticide applicator license may be required for applicators on school property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¨"/>
            </a:pPr>
            <a:r>
              <a:rPr lang="en-US" sz="3200" dirty="0" smtClean="0"/>
              <a:t>Consider local, state, and federal laws</a:t>
            </a:r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¨"/>
            </a:pPr>
            <a:r>
              <a:rPr lang="en-US" sz="3200" dirty="0"/>
              <a:t>Be aware of </a:t>
            </a:r>
            <a:r>
              <a:rPr lang="en-US" sz="3200" dirty="0" smtClean="0"/>
              <a:t>allowable products and proper notifications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609600" y="1371600"/>
            <a:ext cx="8153400" cy="9906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When </a:t>
            </a:r>
            <a:r>
              <a:rPr lang="en-US" sz="2800" u="sng" dirty="0" smtClean="0">
                <a:latin typeface="+mj-lt"/>
                <a:ea typeface="+mj-ea"/>
                <a:cs typeface="Times New Roman" pitchFamily="18" charset="0"/>
              </a:rPr>
              <a:t>Using Pesticides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6"/>
          <a:stretch/>
        </p:blipFill>
        <p:spPr>
          <a:xfrm>
            <a:off x="3581400" y="4427435"/>
            <a:ext cx="5257800" cy="227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6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Timely Work Order Follow-Up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308848" cy="50292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Enforce timely responses to pest problems related to building repairs 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A small fix can avoid a big problem 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Repeated reporting is a waste of staff time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Centralize reports and track </a:t>
            </a:r>
            <a:br>
              <a:rPr lang="en-US" sz="2800" dirty="0" smtClean="0"/>
            </a:br>
            <a:r>
              <a:rPr lang="en-US" sz="2800" dirty="0" smtClean="0"/>
              <a:t>resolution times and costs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Use work-order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766" y="3504837"/>
            <a:ext cx="3530600" cy="264795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0" y="6135469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Ensure doors close completely to keep pests out – Dawn H. Gouge, University of Arizona</a:t>
            </a:r>
            <a:endParaRPr lang="en-US" i="1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027214" y="5029200"/>
            <a:ext cx="1068786" cy="1123265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85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001000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/>
              <a:t>Sanitation</a:t>
            </a:r>
            <a:r>
              <a:rPr lang="en-US" dirty="0" smtClean="0"/>
              <a:t> and </a:t>
            </a:r>
            <a:r>
              <a:rPr lang="en-US" b="1" dirty="0" smtClean="0"/>
              <a:t>exclusion</a:t>
            </a:r>
            <a:r>
              <a:rPr lang="en-US" dirty="0" smtClean="0"/>
              <a:t> are basic steps in IPM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b="1" dirty="0" smtClean="0"/>
              <a:t>Sanitation</a:t>
            </a:r>
            <a:r>
              <a:rPr lang="en-US" dirty="0" smtClean="0"/>
              <a:t> involves cleaning, including the removal of hazardous wastes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dirty="0" smtClean="0"/>
              <a:t>Proper disposal of </a:t>
            </a:r>
            <a:br>
              <a:rPr lang="en-US" dirty="0" smtClean="0"/>
            </a:br>
            <a:r>
              <a:rPr lang="en-US" dirty="0" smtClean="0"/>
              <a:t>garbage and other </a:t>
            </a:r>
            <a:br>
              <a:rPr lang="en-US" dirty="0" smtClean="0"/>
            </a:br>
            <a:r>
              <a:rPr lang="en-US" dirty="0" smtClean="0"/>
              <a:t>wastes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52599" y="6019800"/>
            <a:ext cx="1981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Joseph </a:t>
            </a:r>
            <a:r>
              <a:rPr lang="en-US" i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Sohm</a:t>
            </a:r>
            <a:r>
              <a:rPr lang="en-US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Shutterstock.com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434" y="3276600"/>
            <a:ext cx="493135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9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t="8855" r="10655" b="19339"/>
          <a:stretch/>
        </p:blipFill>
        <p:spPr bwMode="auto">
          <a:xfrm>
            <a:off x="759726" y="3886200"/>
            <a:ext cx="3278874" cy="238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32678" y="6267698"/>
            <a:ext cx="3279361" cy="533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i="1" dirty="0" smtClean="0"/>
              <a:t>This dumpster is too close </a:t>
            </a:r>
            <a:br>
              <a:rPr lang="en-US" i="1" dirty="0" smtClean="0"/>
            </a:br>
            <a:r>
              <a:rPr lang="en-US" i="1" dirty="0" smtClean="0"/>
              <a:t>to the kitchen entryway</a:t>
            </a:r>
            <a:endParaRPr lang="en-US" i="1" dirty="0"/>
          </a:p>
        </p:txBody>
      </p:sp>
      <p:pic>
        <p:nvPicPr>
          <p:cNvPr id="12" name="Picture 2" descr="Diskin's dumpsters"/>
          <p:cNvPicPr>
            <a:picLocks noChangeAspect="1" noChangeArrowheads="1"/>
          </p:cNvPicPr>
          <p:nvPr/>
        </p:nvPicPr>
        <p:blipFill>
          <a:blip r:embed="rId4" cstate="screen"/>
          <a:srcRect t="10256"/>
          <a:stretch>
            <a:fillRect/>
          </a:stretch>
        </p:blipFill>
        <p:spPr bwMode="auto">
          <a:xfrm>
            <a:off x="4687389" y="3886200"/>
            <a:ext cx="3538225" cy="238149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514835" y="6272443"/>
            <a:ext cx="4050376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i="1" dirty="0" smtClean="0"/>
              <a:t>Good placement of dumpsters, in separate enclosed area, but lids should be closed</a:t>
            </a:r>
            <a:endParaRPr lang="en-US" i="1" dirty="0"/>
          </a:p>
        </p:txBody>
      </p:sp>
      <p:sp>
        <p:nvSpPr>
          <p:cNvPr id="14" name="Rectangle 13"/>
          <p:cNvSpPr/>
          <p:nvPr/>
        </p:nvSpPr>
        <p:spPr>
          <a:xfrm>
            <a:off x="523009" y="1534180"/>
            <a:ext cx="8042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Waste management is an important part of sanitation </a:t>
            </a:r>
            <a:endParaRPr lang="en-US" sz="2800" u="sng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76235" y="2087024"/>
            <a:ext cx="8077200" cy="4237576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-395288">
              <a:spcBef>
                <a:spcPts val="0"/>
              </a:spcBef>
              <a:buFont typeface="Wingdings" panose="05000000000000000000" pitchFamily="2" charset="2"/>
              <a:buChar char="¨"/>
            </a:pPr>
            <a:r>
              <a:rPr lang="en-US" sz="2500" dirty="0" smtClean="0"/>
              <a:t>Ensure dumpsters are: </a:t>
            </a:r>
          </a:p>
          <a:p>
            <a:pPr marL="914400" lvl="3" indent="-395288">
              <a:spcBef>
                <a:spcPts val="0"/>
              </a:spcBef>
              <a:buFont typeface="Wingdings" panose="05000000000000000000" pitchFamily="2" charset="2"/>
              <a:buChar char="¨"/>
            </a:pPr>
            <a:r>
              <a:rPr lang="en-US" sz="2200" dirty="0" smtClean="0"/>
              <a:t>clean</a:t>
            </a:r>
            <a:r>
              <a:rPr lang="en-US" sz="2200" dirty="0"/>
              <a:t>, </a:t>
            </a:r>
            <a:r>
              <a:rPr lang="en-US" sz="2200" dirty="0" smtClean="0"/>
              <a:t>covered, </a:t>
            </a:r>
            <a:r>
              <a:rPr lang="en-US" sz="2200" dirty="0"/>
              <a:t>and well </a:t>
            </a:r>
            <a:r>
              <a:rPr lang="en-US" sz="2200" dirty="0" smtClean="0"/>
              <a:t>maintained </a:t>
            </a:r>
            <a:endParaRPr lang="en-US" sz="2200" dirty="0"/>
          </a:p>
          <a:p>
            <a:pPr marL="914400" lvl="3" indent="-395288">
              <a:spcBef>
                <a:spcPts val="0"/>
              </a:spcBef>
              <a:buFont typeface="Wingdings" panose="05000000000000000000" pitchFamily="2" charset="2"/>
              <a:buChar char="¨"/>
            </a:pPr>
            <a:r>
              <a:rPr lang="en-US" sz="2200" dirty="0" smtClean="0"/>
              <a:t>placed on </a:t>
            </a:r>
            <a:r>
              <a:rPr lang="en-US" sz="2200" dirty="0"/>
              <a:t>a concrete or asphalt surface </a:t>
            </a:r>
            <a:endParaRPr lang="en-US" sz="2200" dirty="0" smtClean="0"/>
          </a:p>
          <a:p>
            <a:pPr marL="914400" lvl="3" indent="-395288">
              <a:spcBef>
                <a:spcPts val="0"/>
              </a:spcBef>
              <a:buFont typeface="Wingdings" panose="05000000000000000000" pitchFamily="2" charset="2"/>
              <a:buChar char="¨"/>
            </a:pPr>
            <a:r>
              <a:rPr lang="en-US" sz="2200" dirty="0"/>
              <a:t>p</a:t>
            </a:r>
            <a:r>
              <a:rPr lang="en-US" sz="2200" dirty="0" smtClean="0"/>
              <a:t>laced 20-30 </a:t>
            </a:r>
            <a:r>
              <a:rPr lang="en-US" sz="2200" dirty="0"/>
              <a:t>feet </a:t>
            </a:r>
            <a:r>
              <a:rPr lang="en-US" sz="2200" dirty="0" smtClean="0"/>
              <a:t>from </a:t>
            </a:r>
            <a:r>
              <a:rPr lang="en-US" sz="2200" dirty="0"/>
              <a:t>building </a:t>
            </a:r>
            <a:r>
              <a:rPr lang="en-US" sz="2200" dirty="0" smtClean="0"/>
              <a:t>entryways </a:t>
            </a:r>
          </a:p>
          <a:p>
            <a:pPr marL="457200" lvl="2" indent="-395288">
              <a:spcBef>
                <a:spcPts val="0"/>
              </a:spcBef>
              <a:buFont typeface="Wingdings" panose="05000000000000000000" pitchFamily="2" charset="2"/>
              <a:buChar char="¨"/>
            </a:pPr>
            <a:r>
              <a:rPr lang="en-US" sz="2500" dirty="0" smtClean="0"/>
              <a:t>Areas </a:t>
            </a:r>
            <a:r>
              <a:rPr lang="en-US" sz="2500" dirty="0"/>
              <a:t>around the dumpster </a:t>
            </a:r>
            <a:r>
              <a:rPr lang="en-US" sz="2500" dirty="0" smtClean="0"/>
              <a:t>should be kept free </a:t>
            </a:r>
            <a:r>
              <a:rPr lang="en-US" sz="2500" dirty="0"/>
              <a:t>of </a:t>
            </a:r>
            <a:r>
              <a:rPr lang="en-US" sz="2500" dirty="0" smtClean="0"/>
              <a:t>debris</a:t>
            </a:r>
            <a:endParaRPr lang="en-US" sz="2500" dirty="0"/>
          </a:p>
        </p:txBody>
      </p:sp>
      <p:sp>
        <p:nvSpPr>
          <p:cNvPr id="16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6420244" y="4712813"/>
            <a:ext cx="4859166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i="1" dirty="0" smtClean="0"/>
              <a:t>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3334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460248" y="2133600"/>
            <a:ext cx="8305800" cy="45720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Your dumpster capacity should be sufficient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Emptied weekly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Monitor for resident </a:t>
            </a:r>
            <a:br>
              <a:rPr lang="en-US" sz="2800" dirty="0" smtClean="0"/>
            </a:br>
            <a:r>
              <a:rPr lang="en-US" sz="2800" dirty="0" smtClean="0"/>
              <a:t>dumpster pests</a:t>
            </a:r>
          </a:p>
          <a:p>
            <a:pPr marL="0" indent="0">
              <a:buNone/>
            </a:pPr>
            <a:endParaRPr lang="en-US" sz="28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714717"/>
            <a:ext cx="4571584" cy="342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52800" y="6253450"/>
            <a:ext cx="5409783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Poorly managed dumpsters</a:t>
            </a:r>
            <a:br>
              <a:rPr lang="en-US" i="1" dirty="0" smtClean="0"/>
            </a:br>
            <a:r>
              <a:rPr lang="en-US" i="1" dirty="0" smtClean="0"/>
              <a:t>and dumpster area – Marc Lame, Indiana University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523009" y="161038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Waste management </a:t>
            </a:r>
            <a:endParaRPr lang="en-US" sz="2800" u="sng" dirty="0"/>
          </a:p>
        </p:txBody>
      </p:sp>
      <p:sp>
        <p:nvSpPr>
          <p:cNvPr id="13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511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591866" y="2201647"/>
            <a:ext cx="4361134" cy="336095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Rotate out dirty dumpsters for clean ones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/>
              <a:t>Dumpsters should be emptied at least </a:t>
            </a:r>
            <a:r>
              <a:rPr lang="en-US" sz="3200" dirty="0" smtClean="0"/>
              <a:t>weekly</a:t>
            </a: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868" y="3873713"/>
            <a:ext cx="3166663" cy="16888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3000" y="570607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Consider sealed</a:t>
            </a:r>
            <a:r>
              <a:rPr lang="en-US" i="1" dirty="0" smtClean="0"/>
              <a:t>, leak-proof</a:t>
            </a:r>
            <a:r>
              <a:rPr lang="en-US" i="1" dirty="0"/>
              <a:t>, self-contained compactors, </a:t>
            </a:r>
            <a:r>
              <a:rPr lang="en-US" i="1" dirty="0" smtClean="0"/>
              <a:t>available in many sizes – Shaku Nair, University of Arizona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523009" y="161038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Waste management </a:t>
            </a:r>
            <a:endParaRPr lang="en-US" sz="2800" u="sng" dirty="0"/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523009" y="3048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5595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2602" y="1676400"/>
            <a:ext cx="8302752" cy="49530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 startAt="3"/>
            </a:pPr>
            <a:r>
              <a:rPr lang="en-US" sz="2800" dirty="0"/>
              <a:t>Describe the key elements of </a:t>
            </a:r>
            <a:r>
              <a:rPr lang="en-US" sz="2800" dirty="0" smtClean="0"/>
              <a:t>sanitation (clean environment) </a:t>
            </a:r>
            <a:r>
              <a:rPr lang="en-US" sz="2800" dirty="0"/>
              <a:t>and exclusion</a:t>
            </a:r>
            <a:r>
              <a:rPr lang="en-US" sz="2800" dirty="0" smtClean="0"/>
              <a:t>, (habitat prevention) </a:t>
            </a:r>
            <a:r>
              <a:rPr lang="en-US" sz="2800" dirty="0"/>
              <a:t>including:	</a:t>
            </a:r>
            <a:r>
              <a:rPr lang="en-US" sz="2800" dirty="0" smtClean="0"/>
              <a:t> strategies, tactics, and tools </a:t>
            </a:r>
            <a:endParaRPr lang="en-US" sz="2800" dirty="0"/>
          </a:p>
          <a:p>
            <a:pPr marL="514350" lvl="0" indent="-514350">
              <a:buFont typeface="+mj-lt"/>
              <a:buAutoNum type="arabicPeriod" startAt="3"/>
            </a:pPr>
            <a:r>
              <a:rPr lang="en-US" sz="2800" dirty="0"/>
              <a:t>Describe the key elements of inspection and monitoring, </a:t>
            </a:r>
            <a:r>
              <a:rPr lang="en-US" sz="2800" dirty="0" smtClean="0"/>
              <a:t>including what </a:t>
            </a:r>
            <a:r>
              <a:rPr lang="en-US" sz="2800" dirty="0"/>
              <a:t>to look </a:t>
            </a:r>
            <a:r>
              <a:rPr lang="en-US" sz="2800" dirty="0" smtClean="0"/>
              <a:t>for, where </a:t>
            </a:r>
            <a:r>
              <a:rPr lang="en-US" sz="2800" dirty="0"/>
              <a:t>to </a:t>
            </a:r>
            <a:r>
              <a:rPr lang="en-US" sz="2800" dirty="0" smtClean="0"/>
              <a:t>look, tools used, and frequency</a:t>
            </a:r>
            <a:endParaRPr lang="en-US" sz="2800" dirty="0"/>
          </a:p>
          <a:p>
            <a:pPr marL="514350" indent="-514350">
              <a:buFont typeface="+mj-lt"/>
              <a:buAutoNum type="arabicPeriod" startAt="3"/>
            </a:pPr>
            <a:r>
              <a:rPr lang="en-US" sz="2800" dirty="0"/>
              <a:t>Explain the importance of </a:t>
            </a:r>
            <a:r>
              <a:rPr lang="en-US" sz="2800" dirty="0" smtClean="0"/>
              <a:t>                            effective </a:t>
            </a:r>
            <a:r>
              <a:rPr lang="en-US" sz="2800" dirty="0"/>
              <a:t>communication, </a:t>
            </a:r>
            <a:r>
              <a:rPr lang="en-US" sz="2800" dirty="0" smtClean="0"/>
              <a:t>                              education, </a:t>
            </a:r>
            <a:r>
              <a:rPr lang="en-US" sz="2800" dirty="0"/>
              <a:t>and cooperation </a:t>
            </a:r>
            <a:r>
              <a:rPr lang="en-US" sz="2800" dirty="0" smtClean="0"/>
              <a:t>                                     between </a:t>
            </a:r>
            <a:r>
              <a:rPr lang="en-US" sz="2800" dirty="0"/>
              <a:t>school </a:t>
            </a:r>
            <a:r>
              <a:rPr lang="en-US" sz="2800" dirty="0" smtClean="0"/>
              <a:t>staff </a:t>
            </a:r>
            <a:r>
              <a:rPr lang="en-US" sz="2800" dirty="0"/>
              <a:t>		</a:t>
            </a:r>
            <a:endParaRPr lang="en-US" sz="2800" dirty="0" smtClean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140200"/>
            <a:ext cx="37338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3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534400" cy="1981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/>
              <a:t>Proper </a:t>
            </a:r>
            <a:r>
              <a:rPr lang="en-US" sz="2800" b="1" dirty="0"/>
              <a:t>storage </a:t>
            </a:r>
            <a:r>
              <a:rPr lang="en-US" sz="2800" dirty="0"/>
              <a:t>of </a:t>
            </a:r>
            <a:r>
              <a:rPr lang="en-US" sz="2800" dirty="0" smtClean="0"/>
              <a:t>supplies and materials helps to: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/>
              <a:t>p</a:t>
            </a:r>
            <a:r>
              <a:rPr lang="en-US" sz="2800" dirty="0" smtClean="0"/>
              <a:t>revent </a:t>
            </a:r>
            <a:r>
              <a:rPr lang="en-US" sz="2800" dirty="0"/>
              <a:t>pest-conducive </a:t>
            </a:r>
            <a:r>
              <a:rPr lang="en-US" sz="2800" dirty="0" smtClean="0"/>
              <a:t>conditions</a:t>
            </a:r>
            <a:endParaRPr lang="en-US" sz="2800" dirty="0"/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/>
              <a:t>p</a:t>
            </a:r>
            <a:r>
              <a:rPr lang="en-US" sz="2800" dirty="0" smtClean="0"/>
              <a:t>ermit proper cleaning and inspection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endParaRPr lang="en-US" sz="2800" dirty="0" smtClean="0"/>
          </a:p>
          <a:p>
            <a:pPr lvl="1">
              <a:buClr>
                <a:schemeClr val="accent2"/>
              </a:buClr>
              <a:buSzPct val="60000"/>
              <a:buNone/>
            </a:pP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6329650"/>
            <a:ext cx="4724400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Cardboard covered wooden pallets are pest prone</a:t>
            </a:r>
          </a:p>
          <a:p>
            <a:pPr algn="r">
              <a:lnSpc>
                <a:spcPts val="1700"/>
              </a:lnSpc>
            </a:pPr>
            <a:r>
              <a:rPr lang="en-US" i="1" dirty="0" smtClean="0"/>
              <a:t>- Dawn H. Gouge, University of Arizona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2392" y="3510792"/>
            <a:ext cx="2737608" cy="27376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7991" y="6019800"/>
            <a:ext cx="2966208" cy="75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i="1" dirty="0" smtClean="0"/>
              <a:t>Aluminum dunnage racks are ideal, as you can see and clean beneath them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3619500"/>
            <a:ext cx="3505517" cy="262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2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17482" y="1524000"/>
            <a:ext cx="8526517" cy="838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accent6"/>
              </a:buClr>
              <a:buNone/>
              <a:defRPr/>
            </a:pPr>
            <a:endParaRPr lang="en-US" sz="32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85800" y="1600200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Cardboard boxes provide excellent pest harborage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3048000"/>
            <a:ext cx="3810000" cy="285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97" y="2438400"/>
            <a:ext cx="3968103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 Exclusion Strategies/Tactics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13509" y="5870833"/>
            <a:ext cx="79163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</a:rPr>
              <a:t>Kitchen pantry, before and after </a:t>
            </a:r>
            <a:br>
              <a:rPr lang="en-US" i="1" dirty="0" smtClean="0">
                <a:solidFill>
                  <a:prstClr val="black"/>
                </a:solidFill>
              </a:rPr>
            </a:br>
            <a:r>
              <a:rPr lang="en-US" i="1" dirty="0">
                <a:solidFill>
                  <a:prstClr val="black"/>
                </a:solidFill>
              </a:rPr>
              <a:t>cardboard removal </a:t>
            </a:r>
            <a:r>
              <a:rPr lang="en-US" i="1" dirty="0" smtClean="0">
                <a:solidFill>
                  <a:prstClr val="black"/>
                </a:solidFill>
              </a:rPr>
              <a:t>(inspect</a:t>
            </a:r>
            <a:r>
              <a:rPr lang="en-US" i="1" dirty="0">
                <a:solidFill>
                  <a:prstClr val="black"/>
                </a:solidFill>
              </a:rPr>
              <a:t>, date and organize supplies as they </a:t>
            </a:r>
            <a:r>
              <a:rPr lang="en-US" i="1" dirty="0" smtClean="0">
                <a:solidFill>
                  <a:prstClr val="black"/>
                </a:solidFill>
              </a:rPr>
              <a:t>arrive) - Marc Lame, Indiana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39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3400" y="457200"/>
            <a:ext cx="8610600" cy="990600"/>
          </a:xfrm>
          <a:prstGeom prst="rect">
            <a:avLst/>
          </a:prstGeom>
        </p:spPr>
        <p:txBody>
          <a:bodyPr vert="horz" anchor="ctr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Equipment cleaning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607" y="2769800"/>
            <a:ext cx="3110993" cy="4003849"/>
          </a:xfrm>
          <a:prstGeom prst="rect">
            <a:avLst/>
          </a:prstGeom>
        </p:spPr>
      </p:pic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546410" y="1600200"/>
            <a:ext cx="8153400" cy="50292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Keep cleaning equipment in good and clean working condition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Hang brooms 6 inches off the vertical wall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Food can accumulate in:</a:t>
            </a:r>
          </a:p>
          <a:p>
            <a:pPr marL="630238" lvl="1" indent="-357188">
              <a:buClr>
                <a:schemeClr val="accent2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800" dirty="0"/>
              <a:t>g</a:t>
            </a:r>
            <a:r>
              <a:rPr lang="en-US" sz="2800" dirty="0" smtClean="0"/>
              <a:t>arbage </a:t>
            </a:r>
            <a:r>
              <a:rPr lang="en-US" sz="2800" dirty="0"/>
              <a:t>receptacles</a:t>
            </a:r>
          </a:p>
          <a:p>
            <a:pPr marL="630238" lvl="1" indent="-357188">
              <a:buClr>
                <a:schemeClr val="accent2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800" dirty="0"/>
              <a:t>b</a:t>
            </a:r>
            <a:r>
              <a:rPr lang="en-US" sz="2800" dirty="0" smtClean="0"/>
              <a:t>rooms</a:t>
            </a:r>
            <a:r>
              <a:rPr lang="en-US" sz="2800" dirty="0"/>
              <a:t>, </a:t>
            </a:r>
            <a:r>
              <a:rPr lang="en-US" sz="2800" dirty="0" smtClean="0"/>
              <a:t>dusters, </a:t>
            </a:r>
            <a:r>
              <a:rPr lang="en-US" sz="2800" dirty="0"/>
              <a:t>and brushes</a:t>
            </a:r>
          </a:p>
          <a:p>
            <a:pPr marL="630238" lvl="1" indent="-357188">
              <a:buClr>
                <a:schemeClr val="accent2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800" dirty="0"/>
              <a:t>m</a:t>
            </a:r>
            <a:r>
              <a:rPr lang="en-US" sz="2800" dirty="0" smtClean="0"/>
              <a:t>ops </a:t>
            </a:r>
            <a:r>
              <a:rPr lang="en-US" sz="2800" dirty="0"/>
              <a:t>and buckets</a:t>
            </a:r>
          </a:p>
          <a:p>
            <a:pPr marL="630238" lvl="2" indent="-357188">
              <a:buSzPct val="60000"/>
              <a:buFont typeface="Wingdings" panose="05000000000000000000" pitchFamily="2" charset="2"/>
              <a:buChar char="Ø"/>
            </a:pPr>
            <a:r>
              <a:rPr lang="en-US" sz="2800" dirty="0"/>
              <a:t>v</a:t>
            </a:r>
            <a:r>
              <a:rPr lang="en-US" sz="2800" dirty="0" smtClean="0"/>
              <a:t>acuum </a:t>
            </a:r>
            <a:r>
              <a:rPr lang="en-US" sz="2800" dirty="0"/>
              <a:t>cleaners,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polishers</a:t>
            </a:r>
            <a:r>
              <a:rPr lang="en-US" sz="2800" dirty="0"/>
              <a:t>, </a:t>
            </a:r>
            <a:r>
              <a:rPr lang="en-US" sz="2800" dirty="0" smtClean="0"/>
              <a:t>scrubbers</a:t>
            </a: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0" y="5402661"/>
            <a:ext cx="1981200" cy="1451875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Natural fiber brooms are difficult to clean,</a:t>
            </a:r>
            <a:br>
              <a:rPr lang="en-US" sz="1800" i="1" dirty="0" smtClean="0"/>
            </a:br>
            <a:r>
              <a:rPr lang="en-US" sz="1800" i="1" dirty="0" smtClean="0"/>
              <a:t>select cleaning tools that are easy to maintain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97560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2438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/>
              <a:t>Empty </a:t>
            </a:r>
            <a:endParaRPr lang="en-US" sz="3200" b="1" dirty="0"/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Vacuum cleaners, floor scrubbers, and other equipment before storing</a:t>
            </a:r>
          </a:p>
          <a:p>
            <a:pPr marL="0" indent="0">
              <a:buNone/>
            </a:pPr>
            <a:r>
              <a:rPr lang="en-US" sz="3200" b="1" dirty="0" smtClean="0"/>
              <a:t>Wipe Down, Wash, and Rinse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Cleaning Equipment Maintenance and Storage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916862"/>
            <a:ext cx="4419600" cy="29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2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153400" cy="4267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/>
              <a:t>Storage</a:t>
            </a:r>
            <a:endParaRPr lang="en-US" sz="2800" b="1" dirty="0"/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Store items on off-the-floor racks, and away from the vertical wall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Store in transparent plastic </a:t>
            </a:r>
            <a:br>
              <a:rPr lang="en-US" sz="2800" dirty="0" smtClean="0"/>
            </a:br>
            <a:r>
              <a:rPr lang="en-US" sz="2800" dirty="0" smtClean="0"/>
              <a:t>totes or on wire shelving 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5760487"/>
            <a:ext cx="4036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Store equipment off the floor and in a </a:t>
            </a:r>
            <a:br>
              <a:rPr lang="en-US" i="1" dirty="0"/>
            </a:br>
            <a:r>
              <a:rPr lang="en-US" i="1" dirty="0"/>
              <a:t>manner that will allow it to dry </a:t>
            </a:r>
            <a:r>
              <a:rPr lang="en-US" i="1" dirty="0" smtClean="0"/>
              <a:t>rapidly – Dawn H. Gouge, University of Arizona</a:t>
            </a:r>
            <a:endParaRPr lang="en-US" i="1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Cleaning Equipment Maintenance and Storage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r="13333" b="1112"/>
          <a:stretch/>
        </p:blipFill>
        <p:spPr>
          <a:xfrm rot="5400000">
            <a:off x="5037574" y="2823013"/>
            <a:ext cx="3950413" cy="366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2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2192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Keep yourself safe, clean, and hygienic!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b="1" dirty="0" smtClean="0"/>
              <a:t>Wash hands</a:t>
            </a:r>
            <a:endParaRPr lang="en-US" sz="3200" b="1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743320"/>
            <a:ext cx="5867400" cy="391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7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2598102"/>
            <a:ext cx="8229600" cy="4114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Find a pest - search for points of entry </a:t>
            </a:r>
          </a:p>
          <a:p>
            <a:r>
              <a:rPr lang="en-US" sz="3200" dirty="0" smtClean="0"/>
              <a:t>Door-sweeps and weather </a:t>
            </a:r>
            <a:br>
              <a:rPr lang="en-US" sz="3200" dirty="0" smtClean="0"/>
            </a:br>
            <a:r>
              <a:rPr lang="en-US" sz="3200" dirty="0" smtClean="0"/>
              <a:t>stripping</a:t>
            </a:r>
          </a:p>
          <a:p>
            <a:pPr lvl="0"/>
            <a:r>
              <a:rPr lang="en-US" sz="3200" dirty="0" smtClean="0"/>
              <a:t>Hitchhikers in deliveries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1695609"/>
            <a:ext cx="8153400" cy="723582"/>
          </a:xfrm>
        </p:spPr>
        <p:txBody>
          <a:bodyPr>
            <a:noAutofit/>
          </a:bodyPr>
          <a:lstStyle/>
          <a:p>
            <a:pPr lvl="0"/>
            <a:r>
              <a:rPr lang="en-US" sz="2500" b="1" dirty="0">
                <a:solidFill>
                  <a:schemeClr val="tx1"/>
                </a:solidFill>
              </a:rPr>
              <a:t>Pest exclusion </a:t>
            </a:r>
            <a:r>
              <a:rPr lang="en-US" sz="2500" dirty="0" smtClean="0">
                <a:solidFill>
                  <a:schemeClr val="tx1"/>
                </a:solidFill>
              </a:rPr>
              <a:t>- denying pests access to food, water and shelter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810000"/>
            <a:ext cx="36576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5802097"/>
            <a:ext cx="3581400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This door needs new door-sweeps, vertical and horizontal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7084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752600"/>
            <a:ext cx="4038600" cy="495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Replace worn door-sweeps</a:t>
            </a:r>
          </a:p>
          <a:p>
            <a:r>
              <a:rPr lang="en-US" sz="3200" dirty="0" smtClean="0"/>
              <a:t>Seal gaps, cracks, and crevices</a:t>
            </a:r>
          </a:p>
          <a:p>
            <a:r>
              <a:rPr lang="en-US" sz="3200" dirty="0" smtClean="0"/>
              <a:t>Cover windows and vents with wire mesh</a:t>
            </a:r>
          </a:p>
          <a:p>
            <a:endParaRPr lang="en-US" sz="3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33600"/>
            <a:ext cx="42926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 Exclusion Strategies/Tactics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2027" y="5638800"/>
            <a:ext cx="3581400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Torn wire mesh on a vent </a:t>
            </a:r>
            <a:r>
              <a:rPr lang="en-US" i="1" dirty="0"/>
              <a:t>– Jerry Jochim, Monroe County Community School Corporation </a:t>
            </a:r>
          </a:p>
        </p:txBody>
      </p:sp>
    </p:spTree>
    <p:extLst>
      <p:ext uri="{BB962C8B-B14F-4D97-AF65-F5344CB8AC3E}">
        <p14:creationId xmlns:p14="http://schemas.microsoft.com/office/powerpoint/2010/main" val="337756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7083552" cy="4953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P-traps in drains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Dry P-traps create access to buildings from the sewer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626677" y="5943600"/>
            <a:ext cx="2864495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Inspect drains periodically to prevent P-traps from drying out</a:t>
            </a:r>
            <a:endParaRPr lang="en-US" i="1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 Exclusion Strategies/Tactics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169982"/>
            <a:ext cx="5334000" cy="355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2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533399" y="1828799"/>
            <a:ext cx="4764935" cy="5029201"/>
          </a:xfrm>
        </p:spPr>
        <p:txBody>
          <a:bodyPr>
            <a:noAutofit/>
          </a:bodyPr>
          <a:lstStyle/>
          <a:p>
            <a:r>
              <a:rPr lang="en-US" sz="3200" dirty="0" smtClean="0"/>
              <a:t>Avoid propping doors</a:t>
            </a:r>
          </a:p>
          <a:p>
            <a:r>
              <a:rPr lang="en-US" sz="3200" dirty="0" smtClean="0"/>
              <a:t>Close gaps </a:t>
            </a:r>
          </a:p>
          <a:p>
            <a:r>
              <a:rPr lang="en-US" sz="3200" dirty="0" smtClean="0"/>
              <a:t>Avoid clutter, both inside and outside, especially near external doorways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l="12066" b="27021"/>
          <a:stretch>
            <a:fillRect/>
          </a:stretch>
        </p:blipFill>
        <p:spPr>
          <a:xfrm>
            <a:off x="5636392" y="1043425"/>
            <a:ext cx="2974208" cy="1852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 l="11089"/>
          <a:stretch>
            <a:fillRect/>
          </a:stretch>
        </p:blipFill>
        <p:spPr>
          <a:xfrm>
            <a:off x="5486401" y="3810001"/>
            <a:ext cx="2708668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12505" y="6248274"/>
            <a:ext cx="3501812" cy="315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This space needs de-cluttering!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953000" y="3048000"/>
            <a:ext cx="3403600" cy="315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This door should be closed</a:t>
            </a:r>
            <a:endParaRPr lang="en-US" i="1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 Exclusion Strategies/Tactics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5742458" y="3409398"/>
            <a:ext cx="6214739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i="1" dirty="0"/>
              <a:t>Jerry Jochim, Monroe County Community School Corporation </a:t>
            </a:r>
          </a:p>
        </p:txBody>
      </p:sp>
    </p:spTree>
    <p:extLst>
      <p:ext uri="{BB962C8B-B14F-4D97-AF65-F5344CB8AC3E}">
        <p14:creationId xmlns:p14="http://schemas.microsoft.com/office/powerpoint/2010/main" val="209167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11111"/>
          <a:stretch/>
        </p:blipFill>
        <p:spPr>
          <a:xfrm>
            <a:off x="3962400" y="3488294"/>
            <a:ext cx="5029200" cy="37507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What is IPM?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752600"/>
            <a:ext cx="8226552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+mj-lt"/>
              </a:rPr>
              <a:t>IPM = Integrated (Intelligent) Pest Management</a:t>
            </a:r>
          </a:p>
          <a:p>
            <a:pPr marL="0" indent="0" algn="ctr">
              <a:buNone/>
            </a:pPr>
            <a:r>
              <a:rPr lang="en-US" sz="3200" dirty="0" smtClean="0">
                <a:latin typeface="+mj-lt"/>
              </a:rPr>
              <a:t>A </a:t>
            </a:r>
            <a:r>
              <a:rPr lang="en-US" sz="3200" dirty="0">
                <a:latin typeface="+mj-lt"/>
              </a:rPr>
              <a:t>sensible, </a:t>
            </a:r>
            <a:r>
              <a:rPr lang="en-US" sz="3200" dirty="0" smtClean="0">
                <a:latin typeface="+mj-lt"/>
              </a:rPr>
              <a:t>environmentally friendly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smtClean="0">
                <a:latin typeface="+mj-lt"/>
              </a:rPr>
              <a:t>and effective </a:t>
            </a:r>
            <a:r>
              <a:rPr lang="en-US" sz="3200" dirty="0">
                <a:latin typeface="+mj-lt"/>
              </a:rPr>
              <a:t>way to solve pest </a:t>
            </a:r>
            <a:r>
              <a:rPr lang="en-US" sz="3200" dirty="0" smtClean="0">
                <a:latin typeface="+mj-lt"/>
              </a:rPr>
              <a:t>problems </a:t>
            </a:r>
            <a:endParaRPr lang="en-US" sz="32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54"/>
          <a:stretch/>
        </p:blipFill>
        <p:spPr>
          <a:xfrm>
            <a:off x="0" y="3360656"/>
            <a:ext cx="3962400" cy="348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2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33400" y="2461478"/>
            <a:ext cx="4876800" cy="341342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What to look for: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Signs of 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Pest conducive </a:t>
            </a:r>
            <a:br>
              <a:rPr lang="en-US" sz="3200" dirty="0" smtClean="0"/>
            </a:br>
            <a:r>
              <a:rPr lang="en-US" sz="3200" dirty="0" smtClean="0"/>
              <a:t>conditions</a:t>
            </a:r>
          </a:p>
          <a:p>
            <a:pPr marL="0" indent="0">
              <a:buNone/>
            </a:pPr>
            <a:endParaRPr lang="en-US" sz="3200" dirty="0" smtClean="0"/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8" t="22767" b="38370"/>
          <a:stretch/>
        </p:blipFill>
        <p:spPr bwMode="auto">
          <a:xfrm>
            <a:off x="4009123" y="2362200"/>
            <a:ext cx="4151291" cy="1336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89348" y="37338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Mouse poop on a spoon</a:t>
            </a:r>
            <a:endParaRPr lang="en-US" i="1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33400" y="1589008"/>
            <a:ext cx="8153400" cy="5445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n-US" sz="3200" dirty="0" smtClean="0"/>
              <a:t>Regular </a:t>
            </a:r>
            <a:r>
              <a:rPr lang="en-US" sz="3200" b="1" dirty="0" smtClean="0"/>
              <a:t>inspection and monitoring</a:t>
            </a:r>
            <a:endParaRPr lang="en-US" sz="3200" dirty="0" smtClean="0"/>
          </a:p>
          <a:p>
            <a:endParaRPr lang="en-US" sz="2800" dirty="0" smtClean="0"/>
          </a:p>
        </p:txBody>
      </p:sp>
      <p:pic>
        <p:nvPicPr>
          <p:cNvPr id="15" name="Picture 14" descr="IMG_1525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5410200" y="4227927"/>
            <a:ext cx="2376229" cy="209667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4953000" y="6390389"/>
            <a:ext cx="3096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Cockroaches feeding on crumbs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6412388" y="4777820"/>
            <a:ext cx="4859166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i="1" dirty="0" smtClean="0"/>
              <a:t>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7866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5559552" cy="5105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700" dirty="0" smtClean="0"/>
              <a:t>Where to look: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Dark corners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Hard-to-reach 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Undisturbed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Warm and/or wet places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Food storage and/or </a:t>
            </a:r>
            <a:br>
              <a:rPr lang="en-US" sz="2700" dirty="0" smtClean="0"/>
            </a:br>
            <a:r>
              <a:rPr lang="en-US" sz="2700" dirty="0" smtClean="0"/>
              <a:t>preparation 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Waste collection containers/</a:t>
            </a:r>
            <a:br>
              <a:rPr lang="en-US" sz="2700" dirty="0" smtClean="0"/>
            </a:br>
            <a:r>
              <a:rPr lang="en-US" sz="2700" dirty="0" smtClean="0"/>
              <a:t>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Suspended ceilings</a:t>
            </a:r>
          </a:p>
          <a:p>
            <a:pPr marL="514350" indent="-514350">
              <a:buFont typeface="+mj-lt"/>
              <a:buAutoNum type="arabicPeriod"/>
            </a:pPr>
            <a:endParaRPr lang="en-US" sz="2700" dirty="0" smtClean="0"/>
          </a:p>
          <a:p>
            <a:pPr marL="514350" indent="-514350">
              <a:buFont typeface="+mj-lt"/>
              <a:buAutoNum type="arabicPeriod"/>
            </a:pPr>
            <a:endParaRPr lang="en-US" sz="2700" dirty="0"/>
          </a:p>
        </p:txBody>
      </p:sp>
      <p:sp>
        <p:nvSpPr>
          <p:cNvPr id="6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081" y="1031356"/>
            <a:ext cx="2932421" cy="208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724400"/>
            <a:ext cx="3568043" cy="20136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715000" y="3200400"/>
            <a:ext cx="30935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Regular, careful inspection helps to keep pests and pest-conducive conditions under control rapidly and efficiently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7585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05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Where to look: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Warm </a:t>
            </a:r>
            <a:r>
              <a:rPr lang="en-US" sz="3200" dirty="0"/>
              <a:t>walls with </a:t>
            </a:r>
            <a:r>
              <a:rPr lang="en-US" sz="3200" dirty="0" smtClean="0"/>
              <a:t>penetrations</a:t>
            </a:r>
            <a:endParaRPr lang="en-US" sz="3200" dirty="0"/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/>
              <a:t>Compressor motor voids </a:t>
            </a:r>
            <a:r>
              <a:rPr lang="en-US" sz="3200" dirty="0" smtClean="0"/>
              <a:t>in equipment</a:t>
            </a:r>
            <a:endParaRPr lang="en-US" sz="3200" dirty="0"/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Unsealed floors and </a:t>
            </a:r>
            <a:br>
              <a:rPr lang="en-US" sz="3200" dirty="0" smtClean="0"/>
            </a:br>
            <a:r>
              <a:rPr lang="en-US" sz="3200" dirty="0" smtClean="0"/>
              <a:t>floor to wall junctures</a:t>
            </a:r>
            <a:endParaRPr lang="en-US" sz="3200" dirty="0"/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/>
              <a:t>Undisturbed </a:t>
            </a:r>
            <a:r>
              <a:rPr lang="en-US" sz="3200" dirty="0" smtClean="0"/>
              <a:t>containers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Cardboard boxes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Clutter</a:t>
            </a:r>
          </a:p>
          <a:p>
            <a:pPr marL="514350" indent="-514350">
              <a:buFont typeface="+mj-lt"/>
              <a:buAutoNum type="arabicPeriod" startAt="8"/>
            </a:pPr>
            <a:endParaRPr lang="en-US" sz="3200" dirty="0" smtClean="0"/>
          </a:p>
          <a:p>
            <a:pPr marL="514350" indent="-514350">
              <a:buFont typeface="+mj-lt"/>
              <a:buAutoNum type="arabicPeriod" startAt="8"/>
            </a:pPr>
            <a:endParaRPr lang="en-US" sz="3200" dirty="0"/>
          </a:p>
        </p:txBody>
      </p:sp>
      <p:sp>
        <p:nvSpPr>
          <p:cNvPr id="7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800" y="578227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German cockroaches in telephone in heavily infested teachers lounge – Dawn H. Gouge, University of Arizona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961" y="3378253"/>
            <a:ext cx="3200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6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Communicate in writing to IPM Coordinators and others about pest issues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Record date, time, location and: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 smtClean="0"/>
              <a:t>If actual pests have been spotted</a:t>
            </a:r>
            <a:r>
              <a:rPr lang="en-US" sz="3200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Signs (evidence) </a:t>
            </a:r>
            <a:r>
              <a:rPr lang="en-US" sz="3200" dirty="0"/>
              <a:t>of 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Pest-conducive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conditions</a:t>
            </a:r>
          </a:p>
          <a:p>
            <a:pPr>
              <a:buNone/>
            </a:pPr>
            <a:endParaRPr lang="en-US" sz="2800" dirty="0"/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341327"/>
            <a:ext cx="3508248" cy="233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5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sz="3200" dirty="0" smtClean="0"/>
              <a:t>Tools: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Monitoring traps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Bright flashlight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Hand lens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748" y="1105597"/>
            <a:ext cx="3429000" cy="25717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33361" y="3780496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Turkestan cockroaches on monitoring trap in teachers lounge – Dawn H. Gouge, University of Arizona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46" b="21253"/>
          <a:stretch/>
        </p:blipFill>
        <p:spPr>
          <a:xfrm>
            <a:off x="4343400" y="4876800"/>
            <a:ext cx="4572000" cy="175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7"/>
          <a:stretch/>
        </p:blipFill>
        <p:spPr>
          <a:xfrm>
            <a:off x="1095969" y="4142790"/>
            <a:ext cx="2614759" cy="179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5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Maintenance Staff 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6019800"/>
            <a:ext cx="7924800" cy="60960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1800" i="1" dirty="0" smtClean="0"/>
              <a:t>Clean and well-maintained school premises are essential for the health and well-being of all people who learn, play or work in the area – Dawn H. Gouge, University of Arizona</a:t>
            </a:r>
          </a:p>
          <a:p>
            <a:pPr algn="ctr"/>
            <a:endParaRPr lang="en-US" sz="1800" i="1" dirty="0" smtClean="0"/>
          </a:p>
          <a:p>
            <a:pPr algn="ctr"/>
            <a:endParaRPr lang="en-US" sz="1800" i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884" y="1589246"/>
            <a:ext cx="6560232" cy="435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0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ricardo in uniform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19600" y="3181350"/>
            <a:ext cx="4191000" cy="314325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3400" y="1524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Effective Communication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11628" y="1669098"/>
            <a:ext cx="8327571" cy="534130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Maintenance staff know more about the school premises than </a:t>
            </a:r>
            <a:r>
              <a:rPr lang="en-US" dirty="0" smtClean="0"/>
              <a:t>most other staff </a:t>
            </a:r>
          </a:p>
          <a:p>
            <a:r>
              <a:rPr lang="en-US" dirty="0" smtClean="0"/>
              <a:t>Get to know lead front-line staff, contractors, etc.</a:t>
            </a:r>
          </a:p>
          <a:p>
            <a:r>
              <a:rPr lang="en-US" dirty="0" smtClean="0"/>
              <a:t>Communicate and </a:t>
            </a:r>
            <a:br>
              <a:rPr lang="en-US" dirty="0" smtClean="0"/>
            </a:br>
            <a:r>
              <a:rPr lang="en-US" dirty="0" smtClean="0"/>
              <a:t>educate your peers</a:t>
            </a:r>
            <a:endParaRPr lang="en-US" sz="2600" dirty="0" smtClean="0"/>
          </a:p>
          <a:p>
            <a:pPr marL="0" indent="0">
              <a:buFont typeface="Wingdings"/>
              <a:buNone/>
            </a:pPr>
            <a:endParaRPr lang="en-US" sz="2600" dirty="0" smtClean="0"/>
          </a:p>
          <a:p>
            <a:pPr marL="0" indent="0">
              <a:buFont typeface="Wingdings"/>
              <a:buNone/>
            </a:pPr>
            <a:endParaRPr lang="en-US" sz="2600" dirty="0" smtClean="0"/>
          </a:p>
          <a:p>
            <a:endParaRPr lang="en-US" sz="2600" dirty="0"/>
          </a:p>
        </p:txBody>
      </p:sp>
      <p:sp>
        <p:nvSpPr>
          <p:cNvPr id="9" name="Rectangle 8"/>
          <p:cNvSpPr/>
          <p:nvPr/>
        </p:nvSpPr>
        <p:spPr>
          <a:xfrm>
            <a:off x="359226" y="6412468"/>
            <a:ext cx="8632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>
                <a:solidFill>
                  <a:prstClr val="black"/>
                </a:solidFill>
              </a:rPr>
              <a:t>Ricardo </a:t>
            </a:r>
            <a:r>
              <a:rPr lang="en-US" i="1" dirty="0" err="1" smtClean="0">
                <a:solidFill>
                  <a:prstClr val="black"/>
                </a:solidFill>
              </a:rPr>
              <a:t>Zubiate</a:t>
            </a:r>
            <a:r>
              <a:rPr lang="en-US" i="1" dirty="0" smtClean="0">
                <a:solidFill>
                  <a:prstClr val="black"/>
                </a:solidFill>
              </a:rPr>
              <a:t> teaching Salt Lake City School District Staff - Marc Lame, Indiana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72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251982" cy="51054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Learn more about IPM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Ask questions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Discuss IPM and its advantages with your colleagues</a:t>
            </a:r>
            <a:endParaRPr lang="en-US" sz="28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Implementing IPM is easier with group support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Set an </a:t>
            </a:r>
            <a:r>
              <a:rPr lang="en-US" sz="2800" dirty="0" smtClean="0"/>
              <a:t>example</a:t>
            </a: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6" t="22529" r="11034" b="5517"/>
          <a:stretch/>
        </p:blipFill>
        <p:spPr>
          <a:xfrm>
            <a:off x="4572000" y="3702026"/>
            <a:ext cx="3962401" cy="269615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1524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Effective Communication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9226" y="6412468"/>
            <a:ext cx="8632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prstClr val="black"/>
                </a:solidFill>
              </a:rPr>
              <a:t>Dr. Robert Corrigan</a:t>
            </a:r>
            <a:r>
              <a:rPr lang="en-US" i="1" dirty="0">
                <a:solidFill>
                  <a:prstClr val="black"/>
                </a:solidFill>
              </a:rPr>
              <a:t>, RMC Pest Management </a:t>
            </a:r>
            <a:r>
              <a:rPr lang="en-US" i="1" dirty="0" smtClean="0">
                <a:solidFill>
                  <a:prstClr val="black"/>
                </a:solidFill>
              </a:rPr>
              <a:t>Consulting teaching - </a:t>
            </a:r>
            <a:r>
              <a:rPr lang="en-US" i="1" dirty="0">
                <a:solidFill>
                  <a:prstClr val="black"/>
                </a:solidFill>
              </a:rPr>
              <a:t>Mary </a:t>
            </a:r>
            <a:r>
              <a:rPr lang="en-US" i="1" dirty="0" err="1">
                <a:solidFill>
                  <a:prstClr val="black"/>
                </a:solidFill>
              </a:rPr>
              <a:t>Grisier</a:t>
            </a:r>
            <a:r>
              <a:rPr lang="en-US" i="1" dirty="0" smtClean="0">
                <a:solidFill>
                  <a:prstClr val="black"/>
                </a:solidFill>
              </a:rPr>
              <a:t>, EPA Region 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1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6700" y="1828800"/>
            <a:ext cx="44577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i="1" dirty="0" smtClean="0"/>
              <a:t> “I am proud of</a:t>
            </a:r>
          </a:p>
          <a:p>
            <a:pPr algn="ctr"/>
            <a:r>
              <a:rPr lang="en-US" sz="3400" i="1" dirty="0" smtClean="0"/>
              <a:t>what I do to make my</a:t>
            </a:r>
          </a:p>
          <a:p>
            <a:pPr algn="ctr"/>
            <a:r>
              <a:rPr lang="en-US" sz="3400" i="1" dirty="0" smtClean="0"/>
              <a:t>school a better place</a:t>
            </a:r>
          </a:p>
          <a:p>
            <a:pPr algn="ctr"/>
            <a:r>
              <a:rPr lang="en-US" sz="3400" i="1" dirty="0" smtClean="0"/>
              <a:t>to learn and work”  </a:t>
            </a:r>
          </a:p>
          <a:p>
            <a:pPr algn="ctr"/>
            <a:r>
              <a:rPr lang="en-US" sz="3400" i="1" dirty="0"/>
              <a:t>Dan Vezie, Maricopa Unified School </a:t>
            </a:r>
            <a:r>
              <a:rPr lang="en-US" sz="3400" i="1" dirty="0" smtClean="0"/>
              <a:t>District, AZ </a:t>
            </a:r>
            <a:br>
              <a:rPr lang="en-US" sz="3400" i="1" dirty="0" smtClean="0"/>
            </a:br>
            <a:endParaRPr lang="en-US" sz="3400" i="1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Maintenance Staff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481947"/>
            <a:ext cx="3962400" cy="2971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5800" y="553030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Dan Vezie, Maricopa Unified School </a:t>
            </a:r>
            <a:r>
              <a:rPr lang="en-US" dirty="0" smtClean="0"/>
              <a:t>District receiving a recognition award – Shujuan Li, University of Arizona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21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Check In!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465261"/>
            <a:ext cx="8610600" cy="463073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500" dirty="0" smtClean="0"/>
              <a:t>In this lesson you learned: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500" dirty="0" smtClean="0"/>
              <a:t>The </a:t>
            </a:r>
            <a:r>
              <a:rPr lang="en-US" sz="2500" dirty="0"/>
              <a:t>importance of routine, proactive maintenance to maintain structural integrity and prevent pest entry and pest conducive </a:t>
            </a:r>
            <a:r>
              <a:rPr lang="en-US" sz="2500" dirty="0" smtClean="0"/>
              <a:t>conditions</a:t>
            </a:r>
            <a:endParaRPr lang="en-US" sz="2500" dirty="0"/>
          </a:p>
          <a:p>
            <a:pPr marL="514350" lvl="0" indent="-514350">
              <a:buFont typeface="+mj-lt"/>
              <a:buAutoNum type="arabicPeriod"/>
            </a:pPr>
            <a:r>
              <a:rPr lang="en-US" sz="2500" dirty="0"/>
              <a:t>T</a:t>
            </a:r>
            <a:r>
              <a:rPr lang="en-US" sz="2500" dirty="0" smtClean="0"/>
              <a:t>he </a:t>
            </a:r>
            <a:r>
              <a:rPr lang="en-US" sz="2500" dirty="0"/>
              <a:t>importance of timely work order </a:t>
            </a:r>
            <a:r>
              <a:rPr lang="en-US" sz="2500" dirty="0" smtClean="0"/>
              <a:t>follow-up  </a:t>
            </a:r>
          </a:p>
          <a:p>
            <a:pPr marL="514350" lvl="0" indent="-514350">
              <a:buFont typeface="+mj-lt"/>
              <a:buAutoNum type="arabicPeriod" startAt="3"/>
            </a:pPr>
            <a:r>
              <a:rPr lang="en-US" sz="2500" dirty="0" smtClean="0"/>
              <a:t>Key </a:t>
            </a:r>
            <a:r>
              <a:rPr lang="en-US" sz="2500" dirty="0"/>
              <a:t>elements of sanitation and exclusion, including:	 strategies, tactics and </a:t>
            </a:r>
            <a:r>
              <a:rPr lang="en-US" sz="2500" dirty="0" smtClean="0"/>
              <a:t>tools </a:t>
            </a:r>
            <a:endParaRPr lang="en-US" sz="2500" dirty="0"/>
          </a:p>
          <a:p>
            <a:pPr marL="514350" lvl="0" indent="-514350">
              <a:buFont typeface="+mj-lt"/>
              <a:buAutoNum type="arabicPeriod" startAt="3"/>
            </a:pPr>
            <a:r>
              <a:rPr lang="en-US" sz="2500" dirty="0"/>
              <a:t>K</a:t>
            </a:r>
            <a:r>
              <a:rPr lang="en-US" sz="2500" dirty="0" smtClean="0"/>
              <a:t>ey </a:t>
            </a:r>
            <a:r>
              <a:rPr lang="en-US" sz="2500" dirty="0"/>
              <a:t>elements of inspection and monitoring, including: what to look for, where to look, tools used and </a:t>
            </a:r>
            <a:r>
              <a:rPr lang="en-US" sz="2500" dirty="0" smtClean="0"/>
              <a:t>frequency</a:t>
            </a:r>
            <a:endParaRPr lang="en-US" sz="2500" dirty="0"/>
          </a:p>
          <a:p>
            <a:pPr marL="514350" indent="-514350">
              <a:buFont typeface="+mj-lt"/>
              <a:buAutoNum type="arabicPeriod" startAt="3"/>
            </a:pPr>
            <a:r>
              <a:rPr lang="en-US" sz="2500" dirty="0"/>
              <a:t>T</a:t>
            </a:r>
            <a:r>
              <a:rPr lang="en-US" sz="2500" dirty="0" smtClean="0"/>
              <a:t>he </a:t>
            </a:r>
            <a:r>
              <a:rPr lang="en-US" sz="2500" dirty="0"/>
              <a:t>importance of effective communication, </a:t>
            </a:r>
            <a:r>
              <a:rPr lang="en-US" sz="2500" dirty="0" smtClean="0"/>
              <a:t>education, </a:t>
            </a:r>
            <a:r>
              <a:rPr lang="en-US" sz="2500" dirty="0"/>
              <a:t>and cooperation between school </a:t>
            </a:r>
            <a:r>
              <a:rPr lang="en-US" sz="2500" dirty="0" smtClean="0"/>
              <a:t>staff </a:t>
            </a:r>
            <a:r>
              <a:rPr lang="en-US" sz="2500" dirty="0"/>
              <a:t>		</a:t>
            </a:r>
          </a:p>
          <a:p>
            <a:pPr marL="0" lvl="1" indent="0">
              <a:buClr>
                <a:schemeClr val="accent2"/>
              </a:buClr>
              <a:buSzPct val="60000"/>
              <a:buNone/>
            </a:pPr>
            <a:r>
              <a:rPr lang="en-US" sz="2000" b="1" dirty="0" smtClean="0"/>
              <a:t>Congratulations</a:t>
            </a:r>
            <a:r>
              <a:rPr lang="en-US" sz="2000" b="1" dirty="0"/>
              <a:t>,</a:t>
            </a:r>
            <a:r>
              <a:rPr lang="en-US" sz="2000" dirty="0"/>
              <a:t> you have completed the School IPM for </a:t>
            </a:r>
            <a:r>
              <a:rPr lang="en-US" sz="2000" dirty="0" smtClean="0"/>
              <a:t>Maintenance Staff Module! </a:t>
            </a:r>
            <a:endParaRPr lang="en-US" sz="2000" dirty="0"/>
          </a:p>
          <a:p>
            <a:pPr marL="365760" lvl="1" indent="0">
              <a:buClr>
                <a:schemeClr val="accent2"/>
              </a:buClr>
              <a:buSzPct val="60000"/>
              <a:buNone/>
            </a:pPr>
            <a:endParaRPr lang="en-US" sz="2500" dirty="0" smtClean="0"/>
          </a:p>
          <a:p>
            <a:endParaRPr lang="en-US" sz="2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0830"/>
            <a:ext cx="4419600" cy="124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8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58682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Maintenance Staff </a:t>
            </a:r>
            <a:r>
              <a:rPr lang="en-US" sz="3200" dirty="0">
                <a:solidFill>
                  <a:schemeClr val="tx1"/>
                </a:solidFill>
              </a:rPr>
              <a:t>and </a:t>
            </a:r>
            <a:r>
              <a:rPr lang="en-US" sz="3200" dirty="0" smtClean="0">
                <a:solidFill>
                  <a:schemeClr val="tx1"/>
                </a:solidFill>
              </a:rPr>
              <a:t>IPM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2616" y="3470970"/>
            <a:ext cx="837332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3200" dirty="0">
                <a:solidFill>
                  <a:srgbClr val="212528"/>
                </a:solidFill>
              </a:rPr>
              <a:t>Maintenance </a:t>
            </a:r>
            <a:r>
              <a:rPr lang="en-US" sz="3200" dirty="0" smtClean="0">
                <a:solidFill>
                  <a:srgbClr val="212528"/>
                </a:solidFill>
              </a:rPr>
              <a:t/>
            </a:r>
            <a:br>
              <a:rPr lang="en-US" sz="3200" dirty="0" smtClean="0">
                <a:solidFill>
                  <a:srgbClr val="212528"/>
                </a:solidFill>
              </a:rPr>
            </a:br>
            <a:r>
              <a:rPr lang="en-US" sz="3200" dirty="0" smtClean="0">
                <a:solidFill>
                  <a:srgbClr val="212528"/>
                </a:solidFill>
              </a:rPr>
              <a:t>responsibilities</a:t>
            </a:r>
            <a:endParaRPr lang="en-US" sz="3200" dirty="0" smtClean="0"/>
          </a:p>
          <a:p>
            <a:pPr marL="457200" indent="-45720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3200" dirty="0" smtClean="0">
                <a:solidFill>
                  <a:srgbClr val="212528"/>
                </a:solidFill>
              </a:rPr>
              <a:t>Emergency </a:t>
            </a:r>
            <a:br>
              <a:rPr lang="en-US" sz="3200" dirty="0" smtClean="0">
                <a:solidFill>
                  <a:srgbClr val="212528"/>
                </a:solidFill>
              </a:rPr>
            </a:br>
            <a:r>
              <a:rPr lang="en-US" sz="3200" dirty="0" smtClean="0">
                <a:solidFill>
                  <a:srgbClr val="212528"/>
                </a:solidFill>
              </a:rPr>
              <a:t>responses daily</a:t>
            </a:r>
            <a:endParaRPr lang="en-US" sz="3200" dirty="0"/>
          </a:p>
          <a:p>
            <a:pPr marL="457200" indent="-45720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3200" dirty="0" smtClean="0"/>
              <a:t>Landscaping </a:t>
            </a:r>
            <a:r>
              <a:rPr lang="en-US" sz="3200" dirty="0"/>
              <a:t>and </a:t>
            </a:r>
            <a:r>
              <a:rPr lang="en-US" sz="3200" dirty="0" smtClean="0"/>
              <a:t>grounds </a:t>
            </a:r>
          </a:p>
          <a:p>
            <a:pPr>
              <a:buClr>
                <a:schemeClr val="accent2"/>
              </a:buClr>
              <a:buSzPct val="60000"/>
            </a:pP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1219200"/>
            <a:ext cx="5372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2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399" y="1624310"/>
            <a:ext cx="827699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/>
              <a:t>Picture tour: IPM in Action – Safer Pest Control Project  </a:t>
            </a:r>
            <a:r>
              <a:rPr lang="en-US" sz="2000" dirty="0" smtClean="0">
                <a:solidFill>
                  <a:srgbClr val="000099"/>
                </a:solidFill>
              </a:rPr>
              <a:t>http</a:t>
            </a:r>
            <a:r>
              <a:rPr lang="en-US" sz="2000" dirty="0">
                <a:solidFill>
                  <a:srgbClr val="000099"/>
                </a:solidFill>
              </a:rPr>
              <a:t>://</a:t>
            </a:r>
            <a:r>
              <a:rPr lang="en-US" sz="2000" dirty="0" smtClean="0">
                <a:solidFill>
                  <a:srgbClr val="000099"/>
                </a:solidFill>
              </a:rPr>
              <a:t>www.spcpweb.org/factsheets/IPM_Picture_Tour_w_cover.pdf  </a:t>
            </a:r>
            <a:br>
              <a:rPr lang="en-US" sz="2000" dirty="0" smtClean="0">
                <a:solidFill>
                  <a:srgbClr val="000099"/>
                </a:solidFill>
              </a:rPr>
            </a:br>
            <a:endParaRPr lang="en-US" sz="1400" dirty="0" smtClean="0">
              <a:solidFill>
                <a:srgbClr val="000099"/>
              </a:solidFill>
            </a:endParaRP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/>
              <a:t>Get tough on pests in school facilities – NC State Cooperative Extension </a:t>
            </a:r>
            <a:r>
              <a:rPr lang="en-US" sz="2000" dirty="0" smtClean="0">
                <a:solidFill>
                  <a:srgbClr val="000099"/>
                </a:solidFill>
              </a:rPr>
              <a:t>http</a:t>
            </a:r>
            <a:r>
              <a:rPr lang="en-US" sz="2000" dirty="0">
                <a:solidFill>
                  <a:srgbClr val="000099"/>
                </a:solidFill>
              </a:rPr>
              <a:t>://</a:t>
            </a:r>
            <a:r>
              <a:rPr lang="en-US" sz="2000" dirty="0" smtClean="0">
                <a:solidFill>
                  <a:srgbClr val="000099"/>
                </a:solidFill>
              </a:rPr>
              <a:t>schoolipm.ncsu.edu/documents/Custodial_and_Maintenance_staff.pdf </a:t>
            </a:r>
            <a:br>
              <a:rPr lang="en-US" sz="2000" dirty="0" smtClean="0">
                <a:solidFill>
                  <a:srgbClr val="000099"/>
                </a:solidFill>
              </a:rPr>
            </a:br>
            <a:endParaRPr lang="en-US" sz="1400" dirty="0" smtClean="0">
              <a:solidFill>
                <a:srgbClr val="000099"/>
              </a:solidFill>
            </a:endParaRP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/>
              <a:t>School IPM for maintenance and grounds staff – IPM Institute </a:t>
            </a:r>
            <a:r>
              <a:rPr lang="en-US" sz="2000" dirty="0" smtClean="0">
                <a:solidFill>
                  <a:srgbClr val="000099"/>
                </a:solidFill>
              </a:rPr>
              <a:t>http</a:t>
            </a:r>
            <a:r>
              <a:rPr lang="en-US" sz="2000" dirty="0">
                <a:solidFill>
                  <a:srgbClr val="000099"/>
                </a:solidFill>
              </a:rPr>
              <a:t>://</a:t>
            </a:r>
            <a:r>
              <a:rPr lang="en-US" sz="2000" dirty="0" smtClean="0">
                <a:solidFill>
                  <a:srgbClr val="000099"/>
                </a:solidFill>
              </a:rPr>
              <a:t>schoolipm.ncsu.edu/documents/Custodial_and_Maintenance_staff.pdf </a:t>
            </a:r>
            <a:br>
              <a:rPr lang="en-US" sz="2000" dirty="0" smtClean="0">
                <a:solidFill>
                  <a:srgbClr val="000099"/>
                </a:solidFill>
              </a:rPr>
            </a:br>
            <a:endParaRPr lang="en-US" sz="1400" dirty="0" smtClean="0">
              <a:solidFill>
                <a:srgbClr val="000099"/>
              </a:solidFill>
            </a:endParaRP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/>
              <a:t>CA Dept. of Pesticide Regulation – IPM for Maintenance and Operations staff </a:t>
            </a:r>
            <a:r>
              <a:rPr lang="en-US" sz="2000" dirty="0" smtClean="0">
                <a:solidFill>
                  <a:srgbClr val="000099"/>
                </a:solidFill>
              </a:rPr>
              <a:t>http</a:t>
            </a:r>
            <a:r>
              <a:rPr lang="en-US" sz="2000" dirty="0">
                <a:solidFill>
                  <a:srgbClr val="000099"/>
                </a:solidFill>
              </a:rPr>
              <a:t>://</a:t>
            </a:r>
            <a:r>
              <a:rPr lang="en-US" sz="2000" dirty="0" smtClean="0">
                <a:solidFill>
                  <a:srgbClr val="000099"/>
                </a:solidFill>
              </a:rPr>
              <a:t>apps.cdpr.ca.gov/schoolipm/mo_staff/main.cfm </a:t>
            </a:r>
            <a:br>
              <a:rPr lang="en-US" sz="2000" dirty="0" smtClean="0">
                <a:solidFill>
                  <a:srgbClr val="000099"/>
                </a:solidFill>
              </a:rPr>
            </a:br>
            <a:endParaRPr lang="en-US" sz="1400" dirty="0" smtClean="0">
              <a:solidFill>
                <a:srgbClr val="000099"/>
              </a:solidFill>
            </a:endParaRP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/>
              <a:t>Implementing and IPM Program for Schools and Child care facilities – NC </a:t>
            </a:r>
            <a:r>
              <a:rPr lang="en-US" sz="2000" dirty="0"/>
              <a:t>State University </a:t>
            </a:r>
            <a:r>
              <a:rPr lang="en-US" sz="2000" dirty="0">
                <a:solidFill>
                  <a:srgbClr val="000099"/>
                </a:solidFill>
              </a:rPr>
              <a:t>http://</a:t>
            </a:r>
            <a:r>
              <a:rPr lang="en-US" sz="2000" dirty="0" smtClean="0">
                <a:solidFill>
                  <a:srgbClr val="000099"/>
                </a:solidFill>
              </a:rPr>
              <a:t>schoolipm.ncsu.edu/documents/Manual-Chapter2.pdf </a:t>
            </a:r>
            <a:br>
              <a:rPr lang="en-US" sz="2000" dirty="0" smtClean="0">
                <a:solidFill>
                  <a:srgbClr val="000099"/>
                </a:solidFill>
              </a:rPr>
            </a:br>
            <a:r>
              <a:rPr lang="en-US" sz="2000" dirty="0" smtClean="0">
                <a:solidFill>
                  <a:srgbClr val="000099"/>
                </a:solidFill>
              </a:rPr>
              <a:t> </a:t>
            </a:r>
            <a:endParaRPr lang="en-US" sz="1400" dirty="0" smtClean="0">
              <a:solidFill>
                <a:srgbClr val="000099"/>
              </a:solidFill>
            </a:endParaRP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/>
              <a:t>Indoor and outdoor school IPM strategies </a:t>
            </a:r>
            <a:r>
              <a:rPr lang="en-US" sz="2000" dirty="0" smtClean="0">
                <a:solidFill>
                  <a:srgbClr val="000099"/>
                </a:solidFill>
              </a:rPr>
              <a:t>http</a:t>
            </a:r>
            <a:r>
              <a:rPr lang="en-US" sz="2000" dirty="0">
                <a:solidFill>
                  <a:srgbClr val="000099"/>
                </a:solidFill>
              </a:rPr>
              <a:t>://www.extension.org/pages/20416/indoor-and-outdoor-school-ipm-strategies#.</a:t>
            </a:r>
            <a:r>
              <a:rPr lang="en-US" sz="2000" dirty="0" smtClean="0">
                <a:solidFill>
                  <a:srgbClr val="000099"/>
                </a:solidFill>
              </a:rPr>
              <a:t>VNLCCy5kSpc  </a:t>
            </a:r>
            <a:endParaRPr lang="en-US" sz="20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58682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Maintenance Staff </a:t>
            </a:r>
            <a:r>
              <a:rPr lang="en-US" sz="3200" dirty="0">
                <a:solidFill>
                  <a:schemeClr val="tx1"/>
                </a:solidFill>
              </a:rPr>
              <a:t>and </a:t>
            </a:r>
            <a:r>
              <a:rPr lang="en-US" sz="3200" dirty="0" smtClean="0">
                <a:solidFill>
                  <a:schemeClr val="tx1"/>
                </a:solidFill>
              </a:rPr>
              <a:t>IPM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486813" y="2692380"/>
            <a:ext cx="8437880" cy="386082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Maintenance staff are among the </a:t>
            </a:r>
            <a:br>
              <a:rPr lang="en-US" sz="3200" dirty="0" smtClean="0"/>
            </a:br>
            <a:r>
              <a:rPr lang="en-US" sz="3200" b="1" dirty="0" smtClean="0"/>
              <a:t>most important </a:t>
            </a:r>
            <a:r>
              <a:rPr lang="en-US" sz="3200" dirty="0" smtClean="0"/>
              <a:t>people in a school IPM program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staff members regularly see </a:t>
            </a:r>
            <a:r>
              <a:rPr lang="en-US" sz="2800" b="1" dirty="0" smtClean="0"/>
              <a:t>every part of the school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p</a:t>
            </a:r>
            <a:r>
              <a:rPr lang="en-US" sz="2800" dirty="0" smtClean="0"/>
              <a:t>erform tasks to maintain a healthy </a:t>
            </a:r>
            <a:r>
              <a:rPr lang="en-US" sz="2800" dirty="0"/>
              <a:t>learning </a:t>
            </a:r>
            <a:r>
              <a:rPr lang="en-US" sz="2800" dirty="0" smtClean="0"/>
              <a:t>environment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maintain the school to help keep pests out and reduce pest and pest </a:t>
            </a:r>
            <a:r>
              <a:rPr lang="en-US" sz="2800" dirty="0"/>
              <a:t>management associated </a:t>
            </a:r>
            <a:r>
              <a:rPr lang="en-US" sz="2800" dirty="0" smtClean="0"/>
              <a:t>risks</a:t>
            </a:r>
          </a:p>
        </p:txBody>
      </p:sp>
      <p:sp>
        <p:nvSpPr>
          <p:cNvPr id="3" name="Rectangle 2"/>
          <p:cNvSpPr/>
          <p:nvPr/>
        </p:nvSpPr>
        <p:spPr>
          <a:xfrm>
            <a:off x="486813" y="1748683"/>
            <a:ext cx="8308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Why </a:t>
            </a:r>
            <a:r>
              <a:rPr lang="en-US" sz="3200" dirty="0" smtClean="0"/>
              <a:t>be involved in school IPM?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32" y="202248"/>
            <a:ext cx="1947968" cy="292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9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828800"/>
            <a:ext cx="8153400" cy="40386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Schools are great places for certain pests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Some find                                            everything they </a:t>
            </a:r>
            <a:br>
              <a:rPr lang="en-US" sz="3200" dirty="0" smtClean="0"/>
            </a:br>
            <a:r>
              <a:rPr lang="en-US" sz="3200" dirty="0" smtClean="0"/>
              <a:t>need to survive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dirty="0" smtClean="0"/>
              <a:t>Food 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dirty="0" smtClean="0"/>
              <a:t>Water 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dirty="0"/>
              <a:t>S</a:t>
            </a:r>
            <a:r>
              <a:rPr lang="en-US" dirty="0" smtClean="0"/>
              <a:t>helter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Pests Love To Go To School!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124200"/>
            <a:ext cx="51816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9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Pests in schools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9" t="11975" r="27479" b="20919"/>
          <a:stretch/>
        </p:blipFill>
        <p:spPr>
          <a:xfrm>
            <a:off x="6597060" y="1752600"/>
            <a:ext cx="1825624" cy="1905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855528"/>
            <a:ext cx="2912569" cy="25764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243" y="4114800"/>
            <a:ext cx="3674441" cy="243372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Awareness of </a:t>
            </a:r>
            <a:r>
              <a:rPr lang="en-US" sz="3600" b="1" dirty="0" smtClean="0"/>
              <a:t>common </a:t>
            </a:r>
            <a:r>
              <a:rPr lang="en-US" sz="3600" b="1" dirty="0"/>
              <a:t>pests </a:t>
            </a:r>
            <a:endParaRPr lang="en-US" sz="3600" b="1" dirty="0" smtClean="0"/>
          </a:p>
          <a:p>
            <a:r>
              <a:rPr lang="en-US" sz="3600" dirty="0" smtClean="0"/>
              <a:t>Problematic </a:t>
            </a:r>
            <a:r>
              <a:rPr lang="en-US" sz="3600" dirty="0"/>
              <a:t>pests in </a:t>
            </a:r>
            <a:r>
              <a:rPr lang="en-US" sz="3600" dirty="0" smtClean="0"/>
              <a:t>schools:</a:t>
            </a:r>
            <a:endParaRPr lang="en-US" sz="3600" dirty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b="1" dirty="0" smtClean="0"/>
              <a:t>Animal pests</a:t>
            </a:r>
            <a:endParaRPr lang="en-US" sz="2800" dirty="0" smtClean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b="1" dirty="0" smtClean="0"/>
              <a:t>Plant pests</a:t>
            </a:r>
            <a:endParaRPr lang="en-US" sz="2800" dirty="0" smtClean="0"/>
          </a:p>
          <a:p>
            <a:pPr marL="365760" lvl="1" indent="0">
              <a:buNone/>
            </a:pP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52230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IPM is Not an Additional Item on Your to-do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29824"/>
            <a:ext cx="8077200" cy="5075776"/>
          </a:xfrm>
        </p:spPr>
        <p:txBody>
          <a:bodyPr>
            <a:noAutofit/>
          </a:bodyPr>
          <a:lstStyle/>
          <a:p>
            <a:r>
              <a:rPr lang="en-US" sz="2700" dirty="0" smtClean="0"/>
              <a:t>Maintenance is a demanding job</a:t>
            </a:r>
          </a:p>
          <a:p>
            <a:r>
              <a:rPr lang="en-US" sz="2700" dirty="0"/>
              <a:t>IPM </a:t>
            </a:r>
            <a:r>
              <a:rPr lang="en-US" sz="2700" b="1" dirty="0"/>
              <a:t>does not add </a:t>
            </a:r>
            <a:r>
              <a:rPr lang="en-US" sz="2700" dirty="0"/>
              <a:t>to your </a:t>
            </a:r>
            <a:r>
              <a:rPr lang="en-US" sz="2700" dirty="0" smtClean="0"/>
              <a:t>responsibilities!</a:t>
            </a:r>
          </a:p>
          <a:p>
            <a:r>
              <a:rPr lang="en-US" sz="2700" dirty="0" smtClean="0"/>
              <a:t>IPM</a:t>
            </a:r>
          </a:p>
          <a:p>
            <a:r>
              <a:rPr lang="en-US" sz="2700" dirty="0" smtClean="0"/>
              <a:t>IPM is everyone’s job</a:t>
            </a:r>
          </a:p>
          <a:p>
            <a:pPr marL="0" indent="0">
              <a:buNone/>
            </a:pPr>
            <a:endParaRPr lang="en-US" sz="2700" dirty="0"/>
          </a:p>
          <a:p>
            <a:endParaRPr lang="en-US" sz="2700" dirty="0"/>
          </a:p>
          <a:p>
            <a:endParaRPr lang="en-US" sz="2700" dirty="0"/>
          </a:p>
          <a:p>
            <a:pPr marL="0" indent="0">
              <a:buNone/>
            </a:pPr>
            <a:endParaRPr lang="en-US" sz="2700" dirty="0"/>
          </a:p>
          <a:p>
            <a:endParaRPr lang="en-US" sz="2700" dirty="0"/>
          </a:p>
        </p:txBody>
      </p:sp>
      <p:pic>
        <p:nvPicPr>
          <p:cNvPr id="5122" name="Picture 2" descr="http://www.beatrice.ne.gov/images/dept/bpw/street/Men_Working_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123" y="2789776"/>
            <a:ext cx="4526316" cy="33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133600" y="6259199"/>
            <a:ext cx="6731814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Maintenance staff with young helper, moving debris from fallen tree -  Jason Moore, Street Superintendent, City of Beatrice, Nebraska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4522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40759</TotalTime>
  <Words>1916</Words>
  <Application>Microsoft Office PowerPoint</Application>
  <PresentationFormat>On-screen Show (4:3)</PresentationFormat>
  <Paragraphs>398</Paragraphs>
  <Slides>50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굴림</vt:lpstr>
      <vt:lpstr>Arial</vt:lpstr>
      <vt:lpstr>Calibri</vt:lpstr>
      <vt:lpstr>Kartika</vt:lpstr>
      <vt:lpstr>Times New Roman</vt:lpstr>
      <vt:lpstr>Tw Cen MT</vt:lpstr>
      <vt:lpstr>Wingdings</vt:lpstr>
      <vt:lpstr>Wingdings 2</vt:lpstr>
      <vt:lpstr>Median</vt:lpstr>
      <vt:lpstr>IPM FOR Maintenance staff</vt:lpstr>
      <vt:lpstr>Learning Objectives</vt:lpstr>
      <vt:lpstr>Learning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Timely Work Order Follow-Up</vt:lpstr>
      <vt:lpstr>PowerPoint Presentation</vt:lpstr>
      <vt:lpstr>PowerPoint Presentation</vt:lpstr>
      <vt:lpstr>1. </vt:lpstr>
      <vt:lpstr>1. </vt:lpstr>
      <vt:lpstr>PowerPoint Presentation</vt:lpstr>
      <vt:lpstr>PowerPoint Presentation</vt:lpstr>
      <vt:lpstr>PowerPoint Presentation</vt:lpstr>
      <vt:lpstr>Cleaning Equipment Maintenance and Storage</vt:lpstr>
      <vt:lpstr>Cleaning Equipment Maintenance and Storage</vt:lpstr>
      <vt:lpstr>Thorough cleaning procedures  </vt:lpstr>
      <vt:lpstr>Pest exclusion - denying pests access to food, water and shelter</vt:lpstr>
      <vt:lpstr>PowerPoint Presentation</vt:lpstr>
      <vt:lpstr>PowerPoint Presentation</vt:lpstr>
      <vt:lpstr>PowerPoint Presentation</vt:lpstr>
      <vt:lpstr>2.  </vt:lpstr>
      <vt:lpstr>2.  </vt:lpstr>
      <vt:lpstr>2.  </vt:lpstr>
      <vt:lpstr>PowerPoint Presentation</vt:lpstr>
      <vt:lpstr>2.  </vt:lpstr>
      <vt:lpstr>PowerPoint Presentation</vt:lpstr>
      <vt:lpstr>PowerPoint Presentation</vt:lpstr>
      <vt:lpstr>PowerPoint Presentation</vt:lpstr>
      <vt:lpstr>PowerPoint Presentation</vt:lpstr>
      <vt:lpstr>Check In!</vt:lpstr>
      <vt:lpstr>Resources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Employee</dc:creator>
  <cp:lastModifiedBy>Anon</cp:lastModifiedBy>
  <cp:revision>1089</cp:revision>
  <cp:lastPrinted>2014-01-15T16:13:01Z</cp:lastPrinted>
  <dcterms:created xsi:type="dcterms:W3CDTF">2013-08-21T12:48:22Z</dcterms:created>
  <dcterms:modified xsi:type="dcterms:W3CDTF">2016-10-23T21:19:16Z</dcterms:modified>
</cp:coreProperties>
</file>