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2" r:id="rId2"/>
  </p:sldMasterIdLst>
  <p:notesMasterIdLst>
    <p:notesMasterId r:id="rId69"/>
  </p:notesMasterIdLst>
  <p:handoutMasterIdLst>
    <p:handoutMasterId r:id="rId70"/>
  </p:handoutMasterIdLst>
  <p:sldIdLst>
    <p:sldId id="589" r:id="rId3"/>
    <p:sldId id="257" r:id="rId4"/>
    <p:sldId id="485" r:id="rId5"/>
    <p:sldId id="484" r:id="rId6"/>
    <p:sldId id="321" r:id="rId7"/>
    <p:sldId id="590" r:id="rId8"/>
    <p:sldId id="629" r:id="rId9"/>
    <p:sldId id="628" r:id="rId10"/>
    <p:sldId id="630" r:id="rId11"/>
    <p:sldId id="631" r:id="rId12"/>
    <p:sldId id="632" r:id="rId13"/>
    <p:sldId id="634" r:id="rId14"/>
    <p:sldId id="644" r:id="rId15"/>
    <p:sldId id="635" r:id="rId16"/>
    <p:sldId id="645" r:id="rId17"/>
    <p:sldId id="621" r:id="rId18"/>
    <p:sldId id="643" r:id="rId19"/>
    <p:sldId id="669" r:id="rId20"/>
    <p:sldId id="670" r:id="rId21"/>
    <p:sldId id="647" r:id="rId22"/>
    <p:sldId id="637" r:id="rId23"/>
    <p:sldId id="638" r:id="rId24"/>
    <p:sldId id="639" r:id="rId25"/>
    <p:sldId id="640" r:id="rId26"/>
    <p:sldId id="641" r:id="rId27"/>
    <p:sldId id="668" r:id="rId28"/>
    <p:sldId id="671" r:id="rId29"/>
    <p:sldId id="642" r:id="rId30"/>
    <p:sldId id="701" r:id="rId31"/>
    <p:sldId id="650" r:id="rId32"/>
    <p:sldId id="622" r:id="rId33"/>
    <p:sldId id="652" r:id="rId34"/>
    <p:sldId id="651" r:id="rId35"/>
    <p:sldId id="653" r:id="rId36"/>
    <p:sldId id="654" r:id="rId37"/>
    <p:sldId id="656" r:id="rId38"/>
    <p:sldId id="657" r:id="rId39"/>
    <p:sldId id="655" r:id="rId40"/>
    <p:sldId id="659" r:id="rId41"/>
    <p:sldId id="658" r:id="rId42"/>
    <p:sldId id="623" r:id="rId43"/>
    <p:sldId id="666" r:id="rId44"/>
    <p:sldId id="661" r:id="rId45"/>
    <p:sldId id="665" r:id="rId46"/>
    <p:sldId id="624" r:id="rId47"/>
    <p:sldId id="625" r:id="rId48"/>
    <p:sldId id="672" r:id="rId49"/>
    <p:sldId id="626" r:id="rId50"/>
    <p:sldId id="697" r:id="rId51"/>
    <p:sldId id="695" r:id="rId52"/>
    <p:sldId id="696" r:id="rId53"/>
    <p:sldId id="700" r:id="rId54"/>
    <p:sldId id="627" r:id="rId55"/>
    <p:sldId id="678" r:id="rId56"/>
    <p:sldId id="676" r:id="rId57"/>
    <p:sldId id="675" r:id="rId58"/>
    <p:sldId id="677" r:id="rId59"/>
    <p:sldId id="703" r:id="rId60"/>
    <p:sldId id="679" r:id="rId61"/>
    <p:sldId id="680" r:id="rId62"/>
    <p:sldId id="681" r:id="rId63"/>
    <p:sldId id="682" r:id="rId64"/>
    <p:sldId id="702" r:id="rId65"/>
    <p:sldId id="699" r:id="rId66"/>
    <p:sldId id="667" r:id="rId67"/>
    <p:sldId id="674" r:id="rId6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2815" autoAdjust="0"/>
  </p:normalViewPr>
  <p:slideViewPr>
    <p:cSldViewPr>
      <p:cViewPr varScale="1">
        <p:scale>
          <a:sx n="45" d="100"/>
          <a:sy n="45" d="100"/>
        </p:scale>
        <p:origin x="11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8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1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10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54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8567" indent="-30329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3181" indent="-2426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8453" indent="-2426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3724" indent="-2426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8999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4271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9542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4815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150E84-D58E-486A-9885-CFC88C3EEA67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2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1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54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8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9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0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6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3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72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56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3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1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accessnewage.com</a:t>
            </a:r>
            <a:r>
              <a:rPr lang="en-US" dirty="0" smtClean="0"/>
              <a:t>/articles/health/</a:t>
            </a:r>
            <a:r>
              <a:rPr lang="en-US" dirty="0" err="1" smtClean="0"/>
              <a:t>chemical.htm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8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7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785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9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32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2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41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523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4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13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009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31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0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3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21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501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3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744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65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16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9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30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0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EBDDC3"/>
                </a:solidFill>
              </a:rPr>
              <a:t>Dr. Marc Lame, Indiana University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974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6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52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3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4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80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6468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3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accessnewage.com/articles/health/chemical.htm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FOR Nurses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Lesson 2 of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Self-Guided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4491" b="19147"/>
          <a:stretch/>
        </p:blipFill>
        <p:spPr>
          <a:xfrm>
            <a:off x="152400" y="926432"/>
            <a:ext cx="8857130" cy="5019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9231" y="1018964"/>
            <a:ext cx="1378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Nurse Gloria </a:t>
            </a:r>
            <a:b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</a:rPr>
              <a:t>Dielshneider</a:t>
            </a:r>
            <a:endParaRPr lang="en-US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40" y="6019800"/>
            <a:ext cx="235326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44134"/>
            <a:ext cx="8849308" cy="4985266"/>
          </a:xfrm>
        </p:spPr>
        <p:txBody>
          <a:bodyPr>
            <a:noAutofit/>
          </a:bodyPr>
          <a:lstStyle/>
          <a:p>
            <a:r>
              <a:rPr lang="en-US" sz="2700" dirty="0" smtClean="0"/>
              <a:t>Scabies 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700" dirty="0" smtClean="0"/>
              <a:t>Students with suspected scabies should be referred to a doctor, only a skin scrape can confirm scabies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700" dirty="0" smtClean="0"/>
              <a:t>Scabies is contracted as a result of direct </a:t>
            </a:r>
            <a:r>
              <a:rPr lang="en-US" sz="2700" dirty="0"/>
              <a:t>skin-to-skin </a:t>
            </a:r>
            <a:r>
              <a:rPr lang="en-US" sz="2700" dirty="0" smtClean="0"/>
              <a:t>contact, prolonged physical contact increases the chances of mite transfer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700" dirty="0" smtClean="0"/>
              <a:t>After the initial treatment, students can return to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700" dirty="0" smtClean="0"/>
              <a:t>Scabies mites die rapidly off the host, and all life stages will be dead within 72 hours at normal room temperatures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700" dirty="0" smtClean="0"/>
              <a:t>If a room is left unoccupied, but unheated in the winter, mites can remain viable for longer</a:t>
            </a:r>
          </a:p>
          <a:p>
            <a:pPr marL="365760" lvl="1" indent="0">
              <a:buNone/>
            </a:pPr>
            <a:endParaRPr lang="en-US" sz="2700" dirty="0" smtClean="0"/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2222" r="25800" b="20000"/>
          <a:stretch/>
        </p:blipFill>
        <p:spPr>
          <a:xfrm>
            <a:off x="6781800" y="33999"/>
            <a:ext cx="2209799" cy="2159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15744" y="304800"/>
            <a:ext cx="1283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Scabies mite</a:t>
            </a:r>
            <a:br>
              <a:rPr lang="en-US" i="1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69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567934"/>
            <a:ext cx="8544508" cy="4985266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Clothes drying will kill mites on clothing or bedding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err="1"/>
              <a:t>I</a:t>
            </a:r>
            <a:r>
              <a:rPr lang="en-US" sz="2800" dirty="0" err="1" smtClean="0"/>
              <a:t>mmunocompromised</a:t>
            </a:r>
            <a:r>
              <a:rPr lang="en-US" sz="2800" dirty="0" smtClean="0"/>
              <a:t> individuals should </a:t>
            </a:r>
            <a:r>
              <a:rPr lang="en-US" sz="2800" u="sng" dirty="0" smtClean="0"/>
              <a:t>not</a:t>
            </a:r>
            <a:r>
              <a:rPr lang="en-US" sz="2800" dirty="0" smtClean="0"/>
              <a:t> be around anyone with scabies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A </a:t>
            </a:r>
            <a:r>
              <a:rPr lang="en-US" sz="2800" dirty="0"/>
              <a:t>person with crusted (Norwegian) scabies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should not be in school as they can </a:t>
            </a:r>
            <a:r>
              <a:rPr lang="en-US" sz="2800" dirty="0"/>
              <a:t>spread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infestation by brief skin-to-skin contact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or </a:t>
            </a:r>
            <a:r>
              <a:rPr lang="en-US" sz="2800" dirty="0"/>
              <a:t>by exposure to bedding, clothing, 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even </a:t>
            </a:r>
            <a:r>
              <a:rPr lang="en-US" sz="2800" dirty="0"/>
              <a:t>furniture that he/she has </a:t>
            </a:r>
            <a:r>
              <a:rPr lang="en-US" sz="2800" dirty="0" smtClean="0"/>
              <a:t>used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Normal hard surface cleaning </a:t>
            </a:r>
            <a:r>
              <a:rPr lang="en-US" sz="2800" dirty="0" smtClean="0"/>
              <a:t>and </a:t>
            </a:r>
            <a:br>
              <a:rPr lang="en-US" sz="2800" dirty="0" smtClean="0"/>
            </a:br>
            <a:r>
              <a:rPr lang="en-US" sz="2800" dirty="0" smtClean="0"/>
              <a:t>vacuuming should be undertaken</a:t>
            </a:r>
            <a:endParaRPr lang="en-US" sz="2800" dirty="0"/>
          </a:p>
          <a:p>
            <a:pPr lvl="1"/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6666" r="28333" b="11111"/>
          <a:stretch/>
        </p:blipFill>
        <p:spPr>
          <a:xfrm>
            <a:off x="7288318" y="3204411"/>
            <a:ext cx="1474682" cy="36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00200"/>
            <a:ext cx="8544508" cy="5213866"/>
          </a:xfrm>
        </p:spPr>
        <p:txBody>
          <a:bodyPr>
            <a:normAutofit/>
          </a:bodyPr>
          <a:lstStyle/>
          <a:p>
            <a:r>
              <a:rPr lang="en-US" dirty="0" smtClean="0"/>
              <a:t>Ringworm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Students with suspected ringworm should be referred to a doctor, </a:t>
            </a:r>
            <a:r>
              <a:rPr lang="en-US" dirty="0"/>
              <a:t>only </a:t>
            </a:r>
            <a:r>
              <a:rPr lang="en-US" dirty="0" smtClean="0"/>
              <a:t>lesion scraping or nail clipping analysis can confirm ringworm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Fungal ringworm can </a:t>
            </a:r>
            <a:br>
              <a:rPr lang="en-US" dirty="0" smtClean="0"/>
            </a:br>
            <a:r>
              <a:rPr lang="en-US" dirty="0" smtClean="0"/>
              <a:t>persist on </a:t>
            </a:r>
            <a:r>
              <a:rPr lang="en-US" dirty="0"/>
              <a:t>skin, </a:t>
            </a:r>
            <a:r>
              <a:rPr lang="en-US" dirty="0" smtClean="0"/>
              <a:t>hard </a:t>
            </a:r>
            <a:br>
              <a:rPr lang="en-US" dirty="0" smtClean="0"/>
            </a:br>
            <a:r>
              <a:rPr lang="en-US" dirty="0" smtClean="0"/>
              <a:t>surfaces</a:t>
            </a:r>
            <a:r>
              <a:rPr lang="en-US" dirty="0"/>
              <a:t>, and on </a:t>
            </a:r>
            <a:r>
              <a:rPr lang="en-US" dirty="0" smtClean="0"/>
              <a:t>items </a:t>
            </a:r>
            <a:br>
              <a:rPr lang="en-US" dirty="0" smtClean="0"/>
            </a:br>
            <a:r>
              <a:rPr lang="en-US" dirty="0" smtClean="0"/>
              <a:t>such </a:t>
            </a:r>
            <a:r>
              <a:rPr lang="en-US" dirty="0"/>
              <a:t>as clothing,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towels</a:t>
            </a:r>
            <a:r>
              <a:rPr lang="en-US" dirty="0"/>
              <a:t>, </a:t>
            </a:r>
            <a:r>
              <a:rPr lang="en-US" dirty="0" smtClean="0"/>
              <a:t>furniture and </a:t>
            </a:r>
            <a:br>
              <a:rPr lang="en-US" dirty="0" smtClean="0"/>
            </a:br>
            <a:r>
              <a:rPr lang="en-US" dirty="0" smtClean="0"/>
              <a:t>bedding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Fungal spores can survive </a:t>
            </a:r>
            <a:br>
              <a:rPr lang="en-US" dirty="0" smtClean="0"/>
            </a:br>
            <a:r>
              <a:rPr lang="en-US" dirty="0" smtClean="0"/>
              <a:t>over a year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314" y="6109096"/>
            <a:ext cx="366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Ringworm infection –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3124199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8544508" cy="5213866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Ringworm is contracted both by direct contact with an infected person, and an indirect contact via fomites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Students should not participate in contact sports until treatment has been successful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The </a:t>
            </a:r>
            <a:r>
              <a:rPr lang="en-US" sz="2800" dirty="0"/>
              <a:t>spores of this fungus can </a:t>
            </a:r>
            <a:r>
              <a:rPr lang="en-US" sz="2800" dirty="0" smtClean="0"/>
              <a:t>remain viable on hard surfaces, particularly moist ones like shower stalls, locker rooms, pool areas etc.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Wearing of sandals or slides in </a:t>
            </a:r>
            <a:br>
              <a:rPr lang="en-US" sz="2800" dirty="0" smtClean="0"/>
            </a:br>
            <a:r>
              <a:rPr lang="en-US" sz="2800" dirty="0" smtClean="0"/>
              <a:t>showers and locker rooms should </a:t>
            </a:r>
            <a:br>
              <a:rPr lang="en-US" sz="2800" dirty="0" smtClean="0"/>
            </a:br>
            <a:r>
              <a:rPr lang="en-US" sz="2800" dirty="0" smtClean="0"/>
              <a:t>be encouraged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Discourage sharing of towels and </a:t>
            </a:r>
            <a:br>
              <a:rPr lang="en-US" sz="2800" dirty="0" smtClean="0"/>
            </a:br>
            <a:r>
              <a:rPr lang="en-US" sz="2800" dirty="0" smtClean="0"/>
              <a:t>clothing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38261"/>
            <a:ext cx="3270544" cy="21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1605547"/>
            <a:ext cx="8471356" cy="5334000"/>
          </a:xfrm>
        </p:spPr>
        <p:txBody>
          <a:bodyPr>
            <a:normAutofit fontScale="92500"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Most commonly people can treat </a:t>
            </a:r>
            <a:br>
              <a:rPr lang="en-US" sz="3200" dirty="0" smtClean="0"/>
            </a:br>
            <a:r>
              <a:rPr lang="en-US" sz="3200" dirty="0" smtClean="0"/>
              <a:t>infections with topical over-the-counter medications</a:t>
            </a:r>
            <a:r>
              <a:rPr lang="en-US" sz="3200" dirty="0"/>
              <a:t>, but </a:t>
            </a:r>
            <a:r>
              <a:rPr lang="en-US" sz="3200" dirty="0" smtClean="0"/>
              <a:t>people </a:t>
            </a:r>
            <a:r>
              <a:rPr lang="en-US" sz="3200" dirty="0"/>
              <a:t>who have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extensive </a:t>
            </a:r>
            <a:r>
              <a:rPr lang="en-US" sz="3200" dirty="0"/>
              <a:t>or recurrent infections may require systemic antifungal </a:t>
            </a:r>
            <a:r>
              <a:rPr lang="en-US" sz="3200" dirty="0" smtClean="0"/>
              <a:t>therapy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Affected animals should be removed from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Feeding and housing of unmaintained feral cats or dogs should not be tolerated on campus, campus animals </a:t>
            </a:r>
            <a:r>
              <a:rPr lang="en-US" sz="3200" b="1" u="sng" dirty="0" smtClean="0"/>
              <a:t>must</a:t>
            </a:r>
            <a:r>
              <a:rPr lang="en-US" sz="3200" dirty="0" smtClean="0"/>
              <a:t> be spayed/neutered, vaccinated and maintained in good health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9" y="117707"/>
            <a:ext cx="1765755" cy="26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19819" y="1608039"/>
            <a:ext cx="8544508" cy="5213866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err="1" smtClean="0"/>
              <a:t>Immunocompromised</a:t>
            </a:r>
            <a:r>
              <a:rPr lang="en-US" dirty="0" smtClean="0"/>
              <a:t> </a:t>
            </a:r>
            <a:r>
              <a:rPr lang="en-US" dirty="0"/>
              <a:t>individuals should not be around anyone </a:t>
            </a:r>
            <a:r>
              <a:rPr lang="en-US" dirty="0" smtClean="0"/>
              <a:t>or any animal with ringworm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The </a:t>
            </a:r>
            <a:r>
              <a:rPr lang="en-US" dirty="0"/>
              <a:t>spores of this fungus can be killed with common disinfectants like diluted chlorine bleach (1/4 c per gallon water), </a:t>
            </a:r>
            <a:r>
              <a:rPr lang="en-US" dirty="0" err="1"/>
              <a:t>benzalkonium</a:t>
            </a:r>
            <a:r>
              <a:rPr lang="en-US" dirty="0"/>
              <a:t> chloride, and others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/>
              <a:t>All hard surfaces should be cleaned </a:t>
            </a:r>
            <a:r>
              <a:rPr lang="en-US" dirty="0" smtClean="0"/>
              <a:t>accordingly and carpeted areas vacuumed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/>
              <a:t>Ringworm spores are very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light </a:t>
            </a:r>
            <a:r>
              <a:rPr lang="en-US" dirty="0"/>
              <a:t>so vacuuming 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very effective at removing</a:t>
            </a:r>
            <a:br>
              <a:rPr lang="en-US" dirty="0" smtClean="0"/>
            </a:br>
            <a:r>
              <a:rPr lang="en-US" dirty="0" smtClean="0"/>
              <a:t>spores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15297" y="6321925"/>
            <a:ext cx="16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Infected toe nails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576707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153400" cy="4985266"/>
          </a:xfrm>
        </p:spPr>
        <p:txBody>
          <a:bodyPr>
            <a:normAutofit/>
          </a:bodyPr>
          <a:lstStyle/>
          <a:p>
            <a:r>
              <a:rPr lang="en-US" dirty="0" smtClean="0"/>
              <a:t>If a person is exposed to a pesticide: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Call 911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Safely remove the person from the source </a:t>
            </a:r>
            <a:r>
              <a:rPr lang="en-US" dirty="0"/>
              <a:t>of exposure </a:t>
            </a:r>
            <a:r>
              <a:rPr lang="en-US" dirty="0" smtClean="0"/>
              <a:t>as quickly as possible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Remove contaminated personal protective equipment (PPE) and affected clothing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Rinse or shower thoroughly (but gently) to remove any contaminant from the skin, hair, and eyes 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Ask for information about what the person was using or working around and how they were exposed (inhalation, ingestion, skin exposure, eye exposure, etc.)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49852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is important to know how to determine </a:t>
            </a:r>
            <a:br>
              <a:rPr lang="en-US" dirty="0" smtClean="0"/>
            </a:br>
            <a:r>
              <a:rPr lang="en-US" dirty="0" smtClean="0"/>
              <a:t>if a person has had a pesticide exposure, </a:t>
            </a:r>
            <a:br>
              <a:rPr lang="en-US" dirty="0" smtClean="0"/>
            </a:br>
            <a:r>
              <a:rPr lang="en-US" dirty="0" smtClean="0"/>
              <a:t>and recognize the general poisoning signs</a:t>
            </a:r>
          </a:p>
          <a:p>
            <a:r>
              <a:rPr lang="en-US" dirty="0" smtClean="0"/>
              <a:t>A pesticide exposure is when a pesticide gets on or in a person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Oral </a:t>
            </a:r>
            <a:r>
              <a:rPr lang="en-US" dirty="0" smtClean="0"/>
              <a:t>(ingestion of a pesticide e.g., through drinking, eating, or smoking contaminated items)</a:t>
            </a:r>
            <a:endParaRPr lang="en-US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Inhalation </a:t>
            </a:r>
            <a:r>
              <a:rPr lang="en-US" dirty="0" smtClean="0"/>
              <a:t>(breathing in </a:t>
            </a:r>
            <a:r>
              <a:rPr lang="en-US" dirty="0"/>
              <a:t>a </a:t>
            </a:r>
            <a:r>
              <a:rPr lang="en-US" dirty="0" smtClean="0"/>
              <a:t>pesticide e.g., because of pesticide drift, faulty respirator, or failure to use PPE)</a:t>
            </a:r>
            <a:endParaRPr lang="en-US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Ocular </a:t>
            </a:r>
            <a:r>
              <a:rPr lang="en-US" dirty="0" smtClean="0"/>
              <a:t>(getting pesticide </a:t>
            </a:r>
            <a:r>
              <a:rPr lang="en-US" dirty="0"/>
              <a:t>in your </a:t>
            </a:r>
            <a:r>
              <a:rPr lang="en-US" dirty="0" smtClean="0"/>
              <a:t>eyes e.g., due to splashes, or equipment failure)</a:t>
            </a:r>
            <a:endParaRPr lang="en-US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Dermal </a:t>
            </a:r>
            <a:r>
              <a:rPr lang="en-US" dirty="0" smtClean="0"/>
              <a:t>(getting </a:t>
            </a:r>
            <a:r>
              <a:rPr lang="en-US" dirty="0"/>
              <a:t>pesticide on your </a:t>
            </a:r>
            <a:r>
              <a:rPr lang="en-US" dirty="0" smtClean="0"/>
              <a:t>skin e.g., due to splashes or failure to use PPE)</a:t>
            </a: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/>
          <a:stretch/>
        </p:blipFill>
        <p:spPr>
          <a:xfrm>
            <a:off x="6619333" y="202973"/>
            <a:ext cx="2260361" cy="20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97" y="4084406"/>
            <a:ext cx="2847079" cy="2170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870" y="6183406"/>
            <a:ext cx="3941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Pesticide routs of exposure – NPIC</a:t>
            </a:r>
            <a:r>
              <a:rPr lang="en-US" i="1" dirty="0"/>
              <a:t>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>
                <a:solidFill>
                  <a:srgbClr val="0000FF"/>
                </a:solidFill>
              </a:rPr>
              <a:t>http</a:t>
            </a:r>
            <a:r>
              <a:rPr lang="en-US" i="1" dirty="0">
                <a:solidFill>
                  <a:srgbClr val="0000FF"/>
                </a:solidFill>
              </a:rPr>
              <a:t>://</a:t>
            </a:r>
            <a:r>
              <a:rPr lang="en-US" i="1" dirty="0" smtClean="0">
                <a:solidFill>
                  <a:srgbClr val="0000FF"/>
                </a:solidFill>
              </a:rPr>
              <a:t>npic.orst.edu/capro/exposure.html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41376" y="1535135"/>
            <a:ext cx="8686800" cy="4953000"/>
          </a:xfrm>
        </p:spPr>
        <p:txBody>
          <a:bodyPr>
            <a:noAutofit/>
          </a:bodyPr>
          <a:lstStyle/>
          <a:p>
            <a:r>
              <a:rPr lang="en-US" sz="2600" dirty="0"/>
              <a:t>97% of all body exposure is </a:t>
            </a:r>
            <a:r>
              <a:rPr lang="en-US" sz="2600" dirty="0" smtClean="0"/>
              <a:t>via dermal exposure, simply wearing gloves can reduce exposure greatly</a:t>
            </a:r>
            <a:endParaRPr lang="en-US" sz="2600" dirty="0"/>
          </a:p>
          <a:p>
            <a:r>
              <a:rPr lang="en-US" sz="2600" dirty="0" smtClean="0"/>
              <a:t>If the skin or eyes are exposed to a pesticide, flood the skin or eyes with clean</a:t>
            </a:r>
            <a:r>
              <a:rPr lang="en-US" sz="2600" dirty="0"/>
              <a:t>, lukewarm </a:t>
            </a:r>
            <a:r>
              <a:rPr lang="en-US" sz="2600" dirty="0" smtClean="0"/>
              <a:t>water </a:t>
            </a:r>
            <a:r>
              <a:rPr lang="en-US" sz="2600" dirty="0"/>
              <a:t>for at least </a:t>
            </a:r>
            <a:r>
              <a:rPr lang="en-US" sz="2600" dirty="0" smtClean="0"/>
              <a:t>15 minutes </a:t>
            </a:r>
          </a:p>
          <a:p>
            <a:r>
              <a:rPr lang="en-US" sz="2600" dirty="0" smtClean="0"/>
              <a:t>Remove all contaminated clothing, shower or immerse body if enough clean water is available, showering is better</a:t>
            </a:r>
          </a:p>
          <a:p>
            <a:r>
              <a:rPr lang="en-US" sz="2600" dirty="0" smtClean="0"/>
              <a:t>Gently wash skin and hair with a </a:t>
            </a:r>
            <a:br>
              <a:rPr lang="en-US" sz="2600" dirty="0" smtClean="0"/>
            </a:br>
            <a:r>
              <a:rPr lang="en-US" sz="2600" dirty="0" smtClean="0"/>
              <a:t>mild detergent </a:t>
            </a:r>
          </a:p>
          <a:p>
            <a:r>
              <a:rPr lang="en-US" sz="2600" dirty="0" smtClean="0"/>
              <a:t>Dry and loosely dress only if clean </a:t>
            </a:r>
            <a:br>
              <a:rPr lang="en-US" sz="2600" dirty="0" smtClean="0"/>
            </a:br>
            <a:r>
              <a:rPr lang="en-US" sz="2600" dirty="0" smtClean="0"/>
              <a:t>uncontaminated clothing is available</a:t>
            </a:r>
          </a:p>
          <a:p>
            <a:r>
              <a:rPr lang="en-US" sz="2600" dirty="0" smtClean="0"/>
              <a:t>If skin is burned, cover in a loose, </a:t>
            </a:r>
            <a:br>
              <a:rPr lang="en-US" sz="2600" dirty="0" smtClean="0"/>
            </a:br>
            <a:r>
              <a:rPr lang="en-US" sz="2600" dirty="0" smtClean="0"/>
              <a:t>clean, dry cloth or bandage</a:t>
            </a:r>
          </a:p>
        </p:txBody>
      </p:sp>
    </p:spTree>
    <p:extLst>
      <p:ext uri="{BB962C8B-B14F-4D97-AF65-F5344CB8AC3E}">
        <p14:creationId xmlns:p14="http://schemas.microsoft.com/office/powerpoint/2010/main" val="1513847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799" cy="4495800"/>
          </a:xfrm>
        </p:spPr>
        <p:txBody>
          <a:bodyPr>
            <a:noAutofit/>
          </a:bodyPr>
          <a:lstStyle/>
          <a:p>
            <a:r>
              <a:rPr lang="en-US" sz="2700" dirty="0" smtClean="0"/>
              <a:t>If </a:t>
            </a:r>
            <a:r>
              <a:rPr lang="en-US" sz="2700" dirty="0"/>
              <a:t>the pesticide </a:t>
            </a:r>
            <a:r>
              <a:rPr lang="en-US" sz="2700" dirty="0" smtClean="0"/>
              <a:t>has been in the mouth or swallowed</a:t>
            </a:r>
            <a:r>
              <a:rPr lang="en-US" sz="2700" dirty="0"/>
              <a:t>, </a:t>
            </a:r>
            <a:r>
              <a:rPr lang="en-US" sz="2700" dirty="0" smtClean="0"/>
              <a:t>rinse the mouth with plenty of water, drink </a:t>
            </a:r>
            <a:r>
              <a:rPr lang="en-US" sz="2700" dirty="0"/>
              <a:t>large amounts of </a:t>
            </a:r>
            <a:r>
              <a:rPr lang="en-US" sz="2700" dirty="0" smtClean="0"/>
              <a:t>water or milk up to 1 quart</a:t>
            </a:r>
          </a:p>
          <a:p>
            <a:r>
              <a:rPr lang="en-US" sz="2700" dirty="0" smtClean="0"/>
              <a:t>Induce vomiting </a:t>
            </a:r>
            <a:r>
              <a:rPr lang="en-US" sz="2700" u="sng" dirty="0" smtClean="0"/>
              <a:t>only</a:t>
            </a:r>
            <a:r>
              <a:rPr lang="en-US" sz="2700" dirty="0" smtClean="0"/>
              <a:t> if the pesticide label instructions indicate the need</a:t>
            </a:r>
          </a:p>
          <a:p>
            <a:r>
              <a:rPr lang="en-US" sz="2700" dirty="0" smtClean="0"/>
              <a:t>If</a:t>
            </a:r>
            <a:r>
              <a:rPr lang="en-US" sz="2700" dirty="0"/>
              <a:t> </a:t>
            </a:r>
            <a:r>
              <a:rPr lang="en-US" sz="2700" dirty="0" smtClean="0"/>
              <a:t>the </a:t>
            </a:r>
            <a:r>
              <a:rPr lang="en-US" sz="2700" dirty="0"/>
              <a:t>pesticide has been inhaled, </a:t>
            </a:r>
            <a:r>
              <a:rPr lang="en-US" sz="2700" dirty="0" smtClean="0"/>
              <a:t>get </a:t>
            </a:r>
            <a:r>
              <a:rPr lang="en-US" sz="2700" dirty="0"/>
              <a:t>to fresh </a:t>
            </a:r>
            <a:r>
              <a:rPr lang="en-US" sz="2700" dirty="0" smtClean="0"/>
              <a:t>air</a:t>
            </a:r>
          </a:p>
          <a:p>
            <a:r>
              <a:rPr lang="en-US" sz="2700" dirty="0" smtClean="0"/>
              <a:t>Gather labeling, Safety Data Sheet (SDS</a:t>
            </a:r>
            <a:r>
              <a:rPr lang="en-US" sz="2700" dirty="0"/>
              <a:t>) and </a:t>
            </a:r>
            <a:r>
              <a:rPr lang="en-US" sz="2700" dirty="0" smtClean="0"/>
              <a:t>additional information about the pesticide or pesticides involved (applicators are required to carry labels and SDSs)</a:t>
            </a:r>
          </a:p>
          <a:p>
            <a:r>
              <a:rPr lang="en-US" sz="2700" dirty="0" smtClean="0"/>
              <a:t>Warn people about the risk and/or contaminated areas</a:t>
            </a:r>
            <a:endParaRPr 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6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1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Identify health risks associated with common pests: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Fleas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Spider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Bats and rabies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Ticks</a:t>
            </a:r>
          </a:p>
          <a:p>
            <a:pPr lvl="1">
              <a:buNone/>
            </a:pPr>
            <a:endParaRPr lang="en-US" sz="25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21336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Ringworm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Commensal rodents </a:t>
            </a: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7000"/>
            <a:ext cx="4267200" cy="284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0100" y="4611469"/>
            <a:ext cx="131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Yellow fever </a:t>
            </a:r>
            <a:br>
              <a:rPr lang="en-US" i="1" dirty="0" smtClean="0"/>
            </a:br>
            <a:r>
              <a:rPr lang="en-US" i="1" dirty="0" smtClean="0"/>
              <a:t>mosquito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572000"/>
            <a:ext cx="2764460" cy="2209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58902" y="1516698"/>
            <a:ext cx="8651748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 individuals susceptibility is unique and affected by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Health condition (individuals may have compromised health, pregnancy, injury, etc.)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Age (children and elderly are more vulnerable to toxic injury)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Body weight (smaller people </a:t>
            </a:r>
            <a:br>
              <a:rPr lang="en-US" sz="3200" dirty="0"/>
            </a:br>
            <a:r>
              <a:rPr lang="en-US" sz="3200" dirty="0"/>
              <a:t>are more vulnerable</a:t>
            </a:r>
            <a:r>
              <a:rPr lang="en-US" sz="3200" dirty="0" smtClean="0"/>
              <a:t>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Lifestyle choices (individuals </a:t>
            </a:r>
            <a:br>
              <a:rPr lang="en-US" sz="3200" dirty="0" smtClean="0"/>
            </a:br>
            <a:r>
              <a:rPr lang="en-US" sz="3200" dirty="0" smtClean="0"/>
              <a:t>may smoke, use illicit drugs, etc.)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841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77618" cy="4495800"/>
          </a:xfrm>
        </p:spPr>
        <p:txBody>
          <a:bodyPr>
            <a:noAutofit/>
          </a:bodyPr>
          <a:lstStyle/>
          <a:p>
            <a:r>
              <a:rPr lang="en-US" sz="3200" b="1" dirty="0"/>
              <a:t>Acute</a:t>
            </a:r>
            <a:r>
              <a:rPr lang="en-US" sz="3200" dirty="0"/>
              <a:t> poisoning </a:t>
            </a:r>
            <a:r>
              <a:rPr lang="en-US" sz="3200" dirty="0" smtClean="0"/>
              <a:t>occurs </a:t>
            </a:r>
            <a:r>
              <a:rPr lang="en-US" sz="3200" dirty="0"/>
              <a:t>after exposure to a single dose of </a:t>
            </a:r>
            <a:r>
              <a:rPr lang="en-US" sz="3200" dirty="0" smtClean="0"/>
              <a:t>pesticide, </a:t>
            </a:r>
            <a:r>
              <a:rPr lang="en-US" sz="3200" dirty="0"/>
              <a:t>typically with in </a:t>
            </a:r>
            <a:r>
              <a:rPr lang="en-US" sz="3200" dirty="0" smtClean="0"/>
              <a:t>24 hours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Effects </a:t>
            </a:r>
            <a:r>
              <a:rPr lang="en-US" sz="3200" dirty="0"/>
              <a:t>may be sudden and dramatic </a:t>
            </a:r>
            <a:endParaRPr lang="en-US" sz="3200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Effects may be delayed and less obvious</a:t>
            </a:r>
            <a:br>
              <a:rPr lang="en-US" sz="3200" dirty="0" smtClean="0"/>
            </a:br>
            <a:endParaRPr lang="en-US" sz="3200" dirty="0"/>
          </a:p>
          <a:p>
            <a:r>
              <a:rPr lang="en-US" sz="3200" b="1" dirty="0"/>
              <a:t>Chronic</a:t>
            </a:r>
            <a:r>
              <a:rPr lang="en-US" sz="3200" dirty="0"/>
              <a:t> poisoning </a:t>
            </a:r>
            <a:r>
              <a:rPr lang="en-US" sz="3200" dirty="0" smtClean="0"/>
              <a:t>occurs </a:t>
            </a:r>
            <a:r>
              <a:rPr lang="en-US" sz="3200" dirty="0"/>
              <a:t>as a result of repeated, </a:t>
            </a:r>
            <a:r>
              <a:rPr lang="en-US" sz="3200" dirty="0" smtClean="0"/>
              <a:t>doses of a pesticide over </a:t>
            </a:r>
            <a:r>
              <a:rPr lang="en-US" sz="3200" dirty="0"/>
              <a:t>a long period of </a:t>
            </a:r>
            <a:r>
              <a:rPr lang="en-US" sz="3200" dirty="0" smtClean="0"/>
              <a:t>time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Nervousness/anxiety, </a:t>
            </a:r>
            <a:r>
              <a:rPr lang="en-US" sz="3200" dirty="0"/>
              <a:t>slowed reflexes, irritability, or a </a:t>
            </a:r>
            <a:r>
              <a:rPr lang="en-US" sz="3200" dirty="0" smtClean="0"/>
              <a:t>decline </a:t>
            </a:r>
            <a:r>
              <a:rPr lang="en-US" sz="3200" dirty="0"/>
              <a:t>in </a:t>
            </a:r>
            <a:r>
              <a:rPr lang="en-US" sz="3200" dirty="0" smtClean="0"/>
              <a:t>health and reproductive ability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8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Pesticide poisoning symptoms can be similar to those of other illnesses and poisonings</a:t>
            </a:r>
          </a:p>
          <a:p>
            <a:r>
              <a:rPr lang="en-US" dirty="0" smtClean="0"/>
              <a:t>The pesticide applicator should provide medical staff with pesticide labeling and SDS documents</a:t>
            </a:r>
          </a:p>
          <a:p>
            <a:r>
              <a:rPr lang="en-US" dirty="0" smtClean="0"/>
              <a:t>Each chemical family (</a:t>
            </a:r>
            <a:r>
              <a:rPr lang="en-US" dirty="0"/>
              <a:t>i.e., organophosphates, carbamates, </a:t>
            </a:r>
            <a:r>
              <a:rPr lang="en-US" dirty="0" smtClean="0"/>
              <a:t>synthetic pyrethroids, etc.) </a:t>
            </a:r>
            <a:r>
              <a:rPr lang="en-US" dirty="0"/>
              <a:t>can attack the human body in a different </a:t>
            </a:r>
            <a:r>
              <a:rPr lang="en-US" dirty="0" smtClean="0"/>
              <a:t>way</a:t>
            </a:r>
            <a:endParaRPr lang="en-US" dirty="0"/>
          </a:p>
          <a:p>
            <a:r>
              <a:rPr lang="en-US" dirty="0" smtClean="0"/>
              <a:t>The most commonly used pesticides on school campuses are synthetic pyrethroids</a:t>
            </a:r>
          </a:p>
          <a:p>
            <a:r>
              <a:rPr lang="en-US" dirty="0"/>
              <a:t>A </a:t>
            </a:r>
            <a:r>
              <a:rPr lang="en-US" dirty="0" smtClean="0"/>
              <a:t>full occupational </a:t>
            </a:r>
            <a:r>
              <a:rPr lang="en-US" dirty="0"/>
              <a:t>and exposure history </a:t>
            </a:r>
            <a:r>
              <a:rPr lang="en-US" dirty="0" smtClean="0"/>
              <a:t>will aid </a:t>
            </a:r>
            <a:r>
              <a:rPr lang="en-US" dirty="0"/>
              <a:t>in diagnosing pesticide poisonings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8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09700"/>
            <a:ext cx="4328032" cy="2748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Mild Poisoning or Early Symptoms of Acute Poisoning</a:t>
            </a:r>
            <a:r>
              <a:rPr lang="en-US" sz="3200" dirty="0"/>
              <a:t> headache, fatigue, weakness, dizziness, restlessness, nervousness, perspiration, nausea, diarrhea, loss of appetite, loss of weight, thirst, moodiness, soreness in joints, skin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irritation</a:t>
            </a:r>
            <a:r>
              <a:rPr lang="en-US" sz="3200" dirty="0"/>
              <a:t>, eye irritation,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irritation </a:t>
            </a:r>
            <a:r>
              <a:rPr lang="en-US" sz="3200" dirty="0"/>
              <a:t>of the nose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throat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19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/>
          </a:bodyPr>
          <a:lstStyle/>
          <a:p>
            <a:r>
              <a:rPr lang="en-US" sz="3200" b="1" dirty="0"/>
              <a:t>Moderate Poisoning or Early Symptoms of Acute Poisoning</a:t>
            </a:r>
            <a:r>
              <a:rPr lang="en-US" sz="3200" dirty="0"/>
              <a:t> nausea, diarrhea, excessive saliva, stomach cramps, excessive perspiration, trembling, no muscle coordination,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muscle </a:t>
            </a:r>
            <a:r>
              <a:rPr lang="en-US" sz="3200" dirty="0"/>
              <a:t>twitches, extreme weakness,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mental confusion</a:t>
            </a:r>
            <a:r>
              <a:rPr lang="en-US" sz="3200" dirty="0"/>
              <a:t>, </a:t>
            </a:r>
            <a:r>
              <a:rPr lang="en-US" sz="3200" dirty="0" smtClean="0"/>
              <a:t>blurred </a:t>
            </a:r>
            <a:r>
              <a:rPr lang="en-US" sz="3200" dirty="0"/>
              <a:t>vision,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difficulty breathing</a:t>
            </a:r>
            <a:r>
              <a:rPr lang="en-US" sz="3200" dirty="0"/>
              <a:t>, cough,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rapid </a:t>
            </a:r>
            <a:r>
              <a:rPr lang="en-US" sz="3200" dirty="0"/>
              <a:t>pulse, </a:t>
            </a:r>
            <a:r>
              <a:rPr lang="en-US" sz="3200" dirty="0" smtClean="0"/>
              <a:t>flushed </a:t>
            </a:r>
            <a:r>
              <a:rPr lang="en-US" sz="3200" dirty="0"/>
              <a:t>or yellow skin,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weeping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3581400"/>
            <a:ext cx="2184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36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Severe or Acute Poisoning</a:t>
            </a:r>
            <a:r>
              <a:rPr lang="en-US" sz="3200" dirty="0"/>
              <a:t> fever, intense thirst, increased rate of breathing, vomiting, uncontrollable muscle twitches, pinpoint pupils, convulsions, inability to breathe, </a:t>
            </a:r>
            <a:r>
              <a:rPr lang="en-US" sz="3200" dirty="0" smtClean="0"/>
              <a:t>unconsciousness</a:t>
            </a:r>
          </a:p>
          <a:p>
            <a:r>
              <a:rPr lang="en-US" sz="3200" dirty="0" smtClean="0"/>
              <a:t>Death can result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5959520"/>
            <a:ext cx="182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Pinpoint eye pupil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74639"/>
            <a:ext cx="35702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4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External </a:t>
            </a:r>
            <a:r>
              <a:rPr lang="en-US" sz="3200" dirty="0"/>
              <a:t>irritants may cause redness, blisters</a:t>
            </a:r>
            <a:r>
              <a:rPr lang="en-US" sz="3200" dirty="0" smtClean="0"/>
              <a:t>, rash</a:t>
            </a:r>
            <a:r>
              <a:rPr lang="en-US" sz="3200" dirty="0"/>
              <a:t>, and/or burns on skin, and swelling, </a:t>
            </a:r>
            <a:r>
              <a:rPr lang="en-US" sz="3200" dirty="0" smtClean="0"/>
              <a:t>a stinging </a:t>
            </a:r>
            <a:r>
              <a:rPr lang="en-US" sz="3200" dirty="0"/>
              <a:t>sensation, and</a:t>
            </a:r>
            <a:r>
              <a:rPr lang="en-US" sz="3200" dirty="0" smtClean="0"/>
              <a:t>/or burns in eyes, nose, mouth and throat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8" y="3657600"/>
            <a:ext cx="4876800" cy="2945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400" y="5980651"/>
            <a:ext cx="187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Chemical burns on </a:t>
            </a:r>
            <a:br>
              <a:rPr lang="en-US" i="1" dirty="0" smtClean="0"/>
            </a:br>
            <a:r>
              <a:rPr lang="en-US" i="1" dirty="0" smtClean="0"/>
              <a:t>a child’s arm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9835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8392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b="1" dirty="0" smtClean="0"/>
              <a:t>Anaphylactic shock Call</a:t>
            </a:r>
            <a:r>
              <a:rPr lang="en-US" sz="3100" dirty="0" smtClean="0"/>
              <a:t> </a:t>
            </a:r>
            <a:r>
              <a:rPr lang="en-US" sz="3100" b="1" dirty="0" smtClean="0"/>
              <a:t>911</a:t>
            </a:r>
            <a:endParaRPr lang="en-US" sz="3100" b="1" dirty="0"/>
          </a:p>
          <a:p>
            <a:r>
              <a:rPr lang="en-US" sz="3100" dirty="0" smtClean="0"/>
              <a:t>A serious, potentially life-threatening allergic response</a:t>
            </a:r>
          </a:p>
          <a:p>
            <a:r>
              <a:rPr lang="en-US" sz="3100" dirty="0" smtClean="0"/>
              <a:t>Often begins with severe itching of the eyes or face, within minutes, progress to more serious symptoms</a:t>
            </a:r>
          </a:p>
          <a:p>
            <a:r>
              <a:rPr lang="en-US" sz="3100" dirty="0" smtClean="0"/>
              <a:t>Symptoms include swelling, hives, breathing difficulties, abdominal pain, cramps, vomiting, diarrhea, lowered blood pressure, shock, and ultimately unconsciousness and death</a:t>
            </a:r>
          </a:p>
          <a:p>
            <a:r>
              <a:rPr lang="en-US" sz="3100" b="1" dirty="0" smtClean="0"/>
              <a:t>Seek emergency medical attention immediately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5782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443305"/>
            <a:ext cx="8763000" cy="5029200"/>
          </a:xfrm>
        </p:spPr>
        <p:txBody>
          <a:bodyPr>
            <a:noAutofit/>
          </a:bodyPr>
          <a:lstStyle/>
          <a:p>
            <a:r>
              <a:rPr lang="en-US" sz="2400" dirty="0" err="1"/>
              <a:t>Pyrethrin</a:t>
            </a:r>
            <a:r>
              <a:rPr lang="en-US" sz="2400" dirty="0"/>
              <a:t> and </a:t>
            </a:r>
            <a:r>
              <a:rPr lang="en-US" sz="2400" dirty="0" err="1"/>
              <a:t>pyrethroid</a:t>
            </a:r>
            <a:r>
              <a:rPr lang="en-US" sz="2400" dirty="0"/>
              <a:t> pesticides are very common; exposure to liquid forms of these pesticides can cause </a:t>
            </a:r>
            <a:r>
              <a:rPr lang="en-US" sz="2400" dirty="0" smtClean="0"/>
              <a:t>the following </a:t>
            </a:r>
            <a:r>
              <a:rPr lang="en-US" sz="2400" dirty="0"/>
              <a:t>symptoms: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Skin and/or eye </a:t>
            </a:r>
            <a:r>
              <a:rPr lang="en-US" sz="2400" b="1" dirty="0" smtClean="0"/>
              <a:t>i</a:t>
            </a:r>
            <a:r>
              <a:rPr lang="en-US" sz="2400" dirty="0" smtClean="0"/>
              <a:t>rritation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Sensitivity to </a:t>
            </a:r>
            <a:r>
              <a:rPr lang="en-US" sz="2400" dirty="0"/>
              <a:t>sound and </a:t>
            </a:r>
            <a:r>
              <a:rPr lang="en-US" sz="2400" dirty="0" smtClean="0"/>
              <a:t>touch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Abnormal </a:t>
            </a:r>
            <a:r>
              <a:rPr lang="en-US" sz="2400" dirty="0"/>
              <a:t>facial </a:t>
            </a:r>
            <a:r>
              <a:rPr lang="en-US" sz="2400" dirty="0" smtClean="0"/>
              <a:t>sensations and general skin sensation </a:t>
            </a:r>
            <a:r>
              <a:rPr lang="en-US" sz="2400" dirty="0"/>
              <a:t>of prickling</a:t>
            </a:r>
            <a:r>
              <a:rPr lang="en-US" sz="2400" dirty="0" smtClean="0"/>
              <a:t>, tingling or creeping </a:t>
            </a:r>
            <a:r>
              <a:rPr lang="en-US" sz="2400" dirty="0"/>
              <a:t>on skin and </a:t>
            </a:r>
            <a:r>
              <a:rPr lang="en-US" sz="2400" dirty="0" smtClean="0"/>
              <a:t>numbness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Headache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Dizziness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Nausea and vomiting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Diarrhea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/>
              <a:t>Hypersalivation</a:t>
            </a:r>
            <a:endParaRPr lang="en-US" sz="2400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Fatigue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733800" y="4114800"/>
            <a:ext cx="5181600" cy="2819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Fatigue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Pulmonary edema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Muscle twitching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Seizures (more toxic </a:t>
            </a:r>
            <a:r>
              <a:rPr lang="en-US" sz="2400" dirty="0" err="1" smtClean="0"/>
              <a:t>cyano</a:t>
            </a:r>
            <a:r>
              <a:rPr lang="en-US" sz="2400" dirty="0" smtClean="0"/>
              <a:t> </a:t>
            </a:r>
            <a:r>
              <a:rPr lang="en-US" sz="2400" dirty="0" err="1" smtClean="0"/>
              <a:t>pyrethroids</a:t>
            </a:r>
            <a:r>
              <a:rPr lang="en-US" sz="2400" dirty="0" smtClean="0"/>
              <a:t> e.g., </a:t>
            </a:r>
            <a:r>
              <a:rPr lang="en-US" sz="2400" dirty="0" err="1" smtClean="0"/>
              <a:t>Deltamethrin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This is </a:t>
            </a:r>
            <a:r>
              <a:rPr lang="en-US" sz="2400" u="sng" dirty="0" smtClean="0"/>
              <a:t>not</a:t>
            </a:r>
            <a:r>
              <a:rPr lang="en-US" sz="2400" dirty="0" smtClean="0"/>
              <a:t> a fully comprehensive list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92" y="2161318"/>
            <a:ext cx="2114507" cy="4076698"/>
          </a:xfrm>
          <a:prstGeom prst="rect">
            <a:avLst/>
          </a:prstGeom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5833107" y="1684496"/>
            <a:ext cx="2650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Forehead 36%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022706" y="4343238"/>
            <a:ext cx="2942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+mn-lt"/>
              </a:rPr>
              <a:t>Back of Hand 21%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957572" y="1784073"/>
            <a:ext cx="1997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Scalp 32%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029512" y="3044266"/>
            <a:ext cx="2232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Forearm 9%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04774" y="2702417"/>
            <a:ext cx="2717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Ear Canal 40%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051799" y="3724996"/>
            <a:ext cx="1862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Palm 12%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88297" y="5795154"/>
            <a:ext cx="2980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Ball of Foot 13%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60003" y="3593812"/>
            <a:ext cx="2656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Abdomen 18%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3446625" y="6040699"/>
            <a:ext cx="964641" cy="17197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446625" y="3829050"/>
            <a:ext cx="1136091" cy="152880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V="1">
            <a:off x="3322185" y="2628900"/>
            <a:ext cx="1089081" cy="277996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V="1">
            <a:off x="5410200" y="4080370"/>
            <a:ext cx="641598" cy="271764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5486400" y="4543247"/>
            <a:ext cx="607489" cy="156286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 flipV="1">
            <a:off x="4754166" y="2147398"/>
            <a:ext cx="1078941" cy="367202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2955235" y="2118955"/>
            <a:ext cx="1627481" cy="224195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5200650" y="3391424"/>
            <a:ext cx="828862" cy="437626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506736" y="4708188"/>
            <a:ext cx="3062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+mn-lt"/>
              </a:rPr>
              <a:t>Genital Area 100%</a:t>
            </a: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 flipV="1">
            <a:off x="3511785" y="4360302"/>
            <a:ext cx="1128082" cy="592697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80" name="Text Box 26"/>
          <p:cNvSpPr txBox="1">
            <a:spLocks noChangeArrowheads="1"/>
          </p:cNvSpPr>
          <p:nvPr/>
        </p:nvSpPr>
        <p:spPr bwMode="auto">
          <a:xfrm>
            <a:off x="5588012" y="5075442"/>
            <a:ext cx="3474605" cy="166199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+mn-lt"/>
              </a:rPr>
              <a:t>Percent </a:t>
            </a:r>
            <a:r>
              <a:rPr lang="en-US" altLang="en-US" sz="2800" dirty="0" smtClean="0">
                <a:latin typeface="+mn-lt"/>
              </a:rPr>
              <a:t>parathion dose</a:t>
            </a:r>
            <a:endParaRPr lang="en-US" altLang="en-US" sz="2800" dirty="0">
              <a:latin typeface="+mn-lt"/>
            </a:endParaRPr>
          </a:p>
          <a:p>
            <a:pPr algn="ctr" eaLnBrk="1" hangingPunct="1"/>
            <a:r>
              <a:rPr lang="en-US" altLang="en-US" sz="2800" dirty="0">
                <a:latin typeface="+mn-lt"/>
              </a:rPr>
              <a:t>a</a:t>
            </a:r>
            <a:r>
              <a:rPr lang="en-US" altLang="en-US" sz="2800" dirty="0" smtClean="0">
                <a:latin typeface="+mn-lt"/>
              </a:rPr>
              <a:t>bsorbed through skin </a:t>
            </a:r>
            <a:br>
              <a:rPr lang="en-US" altLang="en-US" sz="2800" dirty="0" smtClean="0">
                <a:latin typeface="+mn-lt"/>
              </a:rPr>
            </a:br>
            <a:r>
              <a:rPr lang="en-US" altLang="en-US" sz="2800" dirty="0" smtClean="0">
                <a:latin typeface="+mn-lt"/>
              </a:rPr>
              <a:t>after 24 hours</a:t>
            </a:r>
            <a:endParaRPr lang="en-US" altLang="en-US" sz="2800" dirty="0">
              <a:latin typeface="+mn-lt"/>
            </a:endParaRPr>
          </a:p>
          <a:p>
            <a:pPr algn="ctr" eaLnBrk="1" hangingPunct="1"/>
            <a:r>
              <a:rPr lang="en-US" altLang="en-US" dirty="0" err="1" smtClean="0">
                <a:latin typeface="+mn-lt"/>
              </a:rPr>
              <a:t>Maibach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1974</a:t>
            </a:r>
          </a:p>
        </p:txBody>
      </p:sp>
      <p:sp>
        <p:nvSpPr>
          <p:cNvPr id="19481" name="Rectangle 28"/>
          <p:cNvSpPr>
            <a:spLocks noChangeArrowheads="1"/>
          </p:cNvSpPr>
          <p:nvPr/>
        </p:nvSpPr>
        <p:spPr bwMode="auto">
          <a:xfrm>
            <a:off x="6168513" y="2425905"/>
            <a:ext cx="21854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Armpit 64%</a:t>
            </a:r>
          </a:p>
        </p:txBody>
      </p:sp>
      <p:sp>
        <p:nvSpPr>
          <p:cNvPr id="19482" name="Line 51"/>
          <p:cNvSpPr>
            <a:spLocks noChangeShapeType="1"/>
          </p:cNvSpPr>
          <p:nvPr/>
        </p:nvSpPr>
        <p:spPr bwMode="auto">
          <a:xfrm flipV="1">
            <a:off x="5029200" y="2887632"/>
            <a:ext cx="1121266" cy="427067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80642" y="56626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Symptoms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–Parts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of the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Body Absorb Chemicals Differently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359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4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194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8" grpId="0"/>
      <p:bldP spid="19478" grpId="1"/>
      <p:bldP spid="194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2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sz="2600" dirty="0" smtClean="0"/>
              <a:t>Understand appropriate personal hygiene and facility sanitation measures to help prevent or reduce the spread of:  </a:t>
            </a:r>
            <a:r>
              <a:rPr lang="en-US" sz="2400" dirty="0" smtClean="0"/>
              <a:t>bed bugs, head lice, scabies mites, and ringworm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500" dirty="0" smtClean="0">
                <a:latin typeface="Tw Cen MT" pitchFamily="34" charset="0"/>
                <a:ea typeface="Calibri"/>
                <a:cs typeface="Times New Roman" pitchFamily="18" charset="0"/>
              </a:rPr>
              <a:t>Recognize common pesticide poisoning symptoms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5906869"/>
            <a:ext cx="359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on backpack – </a:t>
            </a:r>
          </a:p>
          <a:p>
            <a:pPr algn="r"/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64619"/>
            <a:ext cx="4724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99583"/>
            <a:ext cx="5181600" cy="34584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81534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6 out of 10 people asthmatics have allergic asthma triggered by exposure to allergens in the air</a:t>
            </a:r>
          </a:p>
          <a:p>
            <a:r>
              <a:rPr lang="en-US" dirty="0"/>
              <a:t>Asthma is the leading cause of school </a:t>
            </a:r>
            <a:r>
              <a:rPr lang="en-US" dirty="0" smtClean="0"/>
              <a:t>absences</a:t>
            </a:r>
          </a:p>
          <a:p>
            <a:r>
              <a:rPr lang="en-US" dirty="0" smtClean="0"/>
              <a:t>Students sensitive to the allergens are significantly impacted, and for the </a:t>
            </a:r>
            <a:br>
              <a:rPr lang="en-US" dirty="0" smtClean="0"/>
            </a:br>
            <a:r>
              <a:rPr lang="en-US" dirty="0" smtClean="0"/>
              <a:t>25 million Americans </a:t>
            </a:r>
            <a:br>
              <a:rPr lang="en-US" dirty="0" smtClean="0"/>
            </a:br>
            <a:r>
              <a:rPr lang="en-US" dirty="0" smtClean="0"/>
              <a:t>diagnosed with asthma, </a:t>
            </a:r>
            <a:br>
              <a:rPr lang="en-US" dirty="0" smtClean="0"/>
            </a:br>
            <a:r>
              <a:rPr lang="en-US" dirty="0" smtClean="0"/>
              <a:t>the impacts go well beyond </a:t>
            </a:r>
            <a:br>
              <a:rPr lang="en-US" dirty="0" smtClean="0"/>
            </a:br>
            <a:r>
              <a:rPr lang="en-US" dirty="0" smtClean="0"/>
              <a:t>test scores</a:t>
            </a:r>
          </a:p>
          <a:p>
            <a:r>
              <a:rPr lang="en-US" dirty="0" smtClean="0"/>
              <a:t>It is important to identify </a:t>
            </a:r>
            <a:br>
              <a:rPr lang="en-US" dirty="0" smtClean="0"/>
            </a:br>
            <a:r>
              <a:rPr lang="en-US" dirty="0" smtClean="0"/>
              <a:t>allergen sources in classrooms, </a:t>
            </a:r>
            <a:br>
              <a:rPr lang="en-US" dirty="0" smtClean="0"/>
            </a:br>
            <a:r>
              <a:rPr lang="en-US" dirty="0" smtClean="0"/>
              <a:t>and eliminate them as much </a:t>
            </a:r>
            <a:br>
              <a:rPr lang="en-US" dirty="0" smtClean="0"/>
            </a:br>
            <a:r>
              <a:rPr lang="en-US" dirty="0" smtClean="0"/>
              <a:t>as possible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657600"/>
            <a:ext cx="2101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Asthmatic child using </a:t>
            </a:r>
            <a:br>
              <a:rPr lang="en-US" i="1" dirty="0" smtClean="0"/>
            </a:br>
            <a:r>
              <a:rPr lang="en-US" i="1" dirty="0" smtClean="0"/>
              <a:t>rescue inhaler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89173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314567"/>
            <a:ext cx="3749732" cy="2423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36663" y="1676400"/>
            <a:ext cx="8458200" cy="5276334"/>
          </a:xfrm>
        </p:spPr>
        <p:txBody>
          <a:bodyPr>
            <a:noAutofit/>
          </a:bodyPr>
          <a:lstStyle/>
          <a:p>
            <a:r>
              <a:rPr lang="en-US" sz="2800" dirty="0"/>
              <a:t>The most significant pest related allergens include: animal dander, dust mites, mice, mold, and cockroaches</a:t>
            </a:r>
          </a:p>
          <a:p>
            <a:r>
              <a:rPr lang="en-US" sz="2800" dirty="0" smtClean="0"/>
              <a:t>Animal dander (birds, cats, dogs, other small mammals)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20-30% of asthmatics have pet dander allergies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Feral animals should not be allowed into classrooms, even if students are not present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Vaccinated pets may be brought </a:t>
            </a:r>
            <a:br>
              <a:rPr lang="en-US" sz="2800" dirty="0" smtClean="0"/>
            </a:br>
            <a:r>
              <a:rPr lang="en-US" sz="2800" dirty="0" smtClean="0"/>
              <a:t>in for a variety of reasons, but </a:t>
            </a:r>
            <a:br>
              <a:rPr lang="en-US" sz="2800" dirty="0" smtClean="0"/>
            </a:br>
            <a:r>
              <a:rPr lang="en-US" sz="2800" dirty="0" smtClean="0"/>
              <a:t>not if students with allergies will </a:t>
            </a:r>
            <a:br>
              <a:rPr lang="en-US" sz="2800" dirty="0" smtClean="0"/>
            </a:br>
            <a:r>
              <a:rPr lang="en-US" sz="2800" dirty="0" smtClean="0"/>
              <a:t>be present before the room can </a:t>
            </a:r>
            <a:br>
              <a:rPr lang="en-US" sz="2800" dirty="0" smtClean="0"/>
            </a:br>
            <a:r>
              <a:rPr lang="en-US" sz="2800" dirty="0" smtClean="0"/>
              <a:t>be cleaned (using HEPA vacuum filters)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232648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Dust 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Over 85% of asthmatics are sensitive to dust mite allergens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Eliminate or reduce carpeting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Reduce clutter so surface </a:t>
            </a:r>
            <a:br>
              <a:rPr lang="en-US" dirty="0" smtClean="0"/>
            </a:br>
            <a:r>
              <a:rPr lang="en-US" dirty="0" smtClean="0"/>
              <a:t>cleaning can be </a:t>
            </a:r>
            <a:br>
              <a:rPr lang="en-US" dirty="0" smtClean="0"/>
            </a:br>
            <a:r>
              <a:rPr lang="en-US" dirty="0" smtClean="0"/>
              <a:t>maximized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Humidifiers/vaporizers </a:t>
            </a:r>
            <a:br>
              <a:rPr lang="en-US" dirty="0" smtClean="0"/>
            </a:br>
            <a:r>
              <a:rPr lang="en-US" dirty="0" smtClean="0"/>
              <a:t>should not be used,</a:t>
            </a:r>
            <a:br>
              <a:rPr lang="en-US" dirty="0" smtClean="0"/>
            </a:br>
            <a:r>
              <a:rPr lang="en-US" dirty="0" smtClean="0"/>
              <a:t>humidity should remain</a:t>
            </a:r>
            <a:br>
              <a:rPr lang="en-US" dirty="0" smtClean="0"/>
            </a:br>
            <a:r>
              <a:rPr lang="en-US" dirty="0" smtClean="0"/>
              <a:t>lower than 50% 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20150"/>
            <a:ext cx="4165600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8170" y="322580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Dust mites </a:t>
            </a:r>
          </a:p>
        </p:txBody>
      </p:sp>
    </p:spTree>
    <p:extLst>
      <p:ext uri="{BB962C8B-B14F-4D97-AF65-F5344CB8AC3E}">
        <p14:creationId xmlns:p14="http://schemas.microsoft.com/office/powerpoint/2010/main" val="37291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4468753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232648" cy="54287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Mouse </a:t>
            </a:r>
            <a:r>
              <a:rPr lang="en-US" dirty="0"/>
              <a:t>urine is </a:t>
            </a:r>
            <a:r>
              <a:rPr lang="en-US" dirty="0" smtClean="0"/>
              <a:t>often the </a:t>
            </a:r>
            <a:r>
              <a:rPr lang="en-US" dirty="0"/>
              <a:t>biggest source of </a:t>
            </a:r>
            <a:r>
              <a:rPr lang="en-US" dirty="0" smtClean="0"/>
              <a:t>allergens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35% of asthmatics are sensitive to mouse allergens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School nurses can advocate for:</a:t>
            </a:r>
          </a:p>
          <a:p>
            <a:pPr lvl="2"/>
            <a:r>
              <a:rPr lang="en-US" sz="2400" dirty="0" smtClean="0"/>
              <a:t>Buildings to be pest-proofed against rodents</a:t>
            </a:r>
          </a:p>
          <a:p>
            <a:pPr lvl="2"/>
            <a:r>
              <a:rPr lang="en-US" sz="2400" dirty="0"/>
              <a:t>Prompt reporting of moisture problems such as leaks</a:t>
            </a:r>
            <a:endParaRPr lang="en-US" sz="2400" dirty="0" smtClean="0"/>
          </a:p>
          <a:p>
            <a:pPr lvl="2"/>
            <a:r>
              <a:rPr lang="en-US" sz="2400" dirty="0" smtClean="0"/>
              <a:t>Continuous</a:t>
            </a:r>
            <a:r>
              <a:rPr lang="en-US" sz="2400" dirty="0"/>
              <a:t>, </a:t>
            </a:r>
            <a:r>
              <a:rPr lang="en-US" sz="2400" dirty="0" smtClean="0"/>
              <a:t>all-year-round rodent monitoring </a:t>
            </a:r>
          </a:p>
          <a:p>
            <a:pPr lvl="2"/>
            <a:r>
              <a:rPr lang="en-US" sz="2400" dirty="0" smtClean="0"/>
              <a:t>Prompt reporting of rodent signs </a:t>
            </a:r>
            <a:br>
              <a:rPr lang="en-US" sz="2400" dirty="0" smtClean="0"/>
            </a:br>
            <a:r>
              <a:rPr lang="en-US" sz="2400" dirty="0" smtClean="0"/>
              <a:t>and action taken</a:t>
            </a:r>
          </a:p>
          <a:p>
            <a:pPr lvl="2"/>
            <a:r>
              <a:rPr lang="en-US" sz="2400" dirty="0" smtClean="0"/>
              <a:t>Trapped rodents should be </a:t>
            </a:r>
            <a:br>
              <a:rPr lang="en-US" sz="2400" dirty="0" smtClean="0"/>
            </a:br>
            <a:r>
              <a:rPr lang="en-US" sz="2400" dirty="0" smtClean="0"/>
              <a:t>removed promptly</a:t>
            </a:r>
          </a:p>
          <a:p>
            <a:pPr lvl="2"/>
            <a:r>
              <a:rPr lang="en-US" sz="2400" dirty="0" smtClean="0"/>
              <a:t>Deep-cleaning of rodent </a:t>
            </a:r>
            <a:br>
              <a:rPr lang="en-US" sz="2400" dirty="0" smtClean="0"/>
            </a:br>
            <a:r>
              <a:rPr lang="en-US" sz="2400" dirty="0" smtClean="0"/>
              <a:t>activity zones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34452" y="6357302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House </a:t>
            </a:r>
            <a:r>
              <a:rPr lang="en-US" i="1" dirty="0" smtClean="0"/>
              <a:t>mouse</a:t>
            </a:r>
            <a:endParaRPr lang="en-US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2119" y="1592063"/>
            <a:ext cx="7914692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There </a:t>
            </a:r>
            <a:r>
              <a:rPr lang="en-US" sz="3200" dirty="0"/>
              <a:t>are many types of molds, </a:t>
            </a:r>
            <a:r>
              <a:rPr lang="en-US" sz="3200" dirty="0" smtClean="0"/>
              <a:t>but only a </a:t>
            </a:r>
            <a:r>
              <a:rPr lang="en-US" sz="3200" dirty="0"/>
              <a:t>few dozen cause allergic </a:t>
            </a:r>
            <a:r>
              <a:rPr lang="en-US" sz="3200" dirty="0" smtClean="0"/>
              <a:t>reactions</a:t>
            </a:r>
          </a:p>
          <a:p>
            <a:r>
              <a:rPr lang="en-US" sz="3200" dirty="0" smtClean="0"/>
              <a:t>School nurses can </a:t>
            </a:r>
            <a:br>
              <a:rPr lang="en-US" sz="3200" dirty="0" smtClean="0"/>
            </a:br>
            <a:r>
              <a:rPr lang="en-US" sz="3200" dirty="0" smtClean="0"/>
              <a:t>advocate for: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Indoor humidity levels </a:t>
            </a:r>
            <a:br>
              <a:rPr lang="en-US" sz="2800" dirty="0" smtClean="0"/>
            </a:br>
            <a:r>
              <a:rPr lang="en-US" sz="2800" dirty="0" smtClean="0"/>
              <a:t>below 45 percent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Prompt reporting of </a:t>
            </a:r>
            <a:br>
              <a:rPr lang="en-US" sz="2800" dirty="0" smtClean="0"/>
            </a:br>
            <a:r>
              <a:rPr lang="en-US" sz="2800" dirty="0" smtClean="0"/>
              <a:t>visible mold issues in </a:t>
            </a:r>
            <a:br>
              <a:rPr lang="en-US" sz="2800" dirty="0" smtClean="0"/>
            </a:br>
            <a:r>
              <a:rPr lang="en-US" sz="2800" dirty="0" smtClean="0"/>
              <a:t>the school building</a:t>
            </a:r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122380"/>
            <a:ext cx="3596952" cy="35969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5934" y="6219621"/>
            <a:ext cx="35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</a:t>
            </a:r>
            <a:r>
              <a:rPr lang="en-US" i="1" dirty="0" smtClean="0"/>
              <a:t>– </a:t>
            </a:r>
            <a:br>
              <a:rPr lang="en-US" i="1" dirty="0" smtClean="0"/>
            </a:br>
            <a:r>
              <a:rPr lang="en-US" i="1" dirty="0" smtClean="0"/>
              <a:t>Dawn </a:t>
            </a:r>
            <a:r>
              <a:rPr lang="en-US" i="1" dirty="0"/>
              <a:t>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10910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232648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The German cockroach is the most prevalent indoor cockroach</a:t>
            </a:r>
          </a:p>
          <a:p>
            <a:r>
              <a:rPr lang="en-US" dirty="0"/>
              <a:t>23-60</a:t>
            </a:r>
            <a:r>
              <a:rPr lang="en-US" dirty="0" smtClean="0"/>
              <a:t>% of asthmatics are sensitive to German cockroach allergens</a:t>
            </a:r>
          </a:p>
          <a:p>
            <a:r>
              <a:rPr lang="en-US" dirty="0" smtClean="0"/>
              <a:t>Just 8 </a:t>
            </a:r>
            <a:r>
              <a:rPr lang="en-US" dirty="0"/>
              <a:t>units </a:t>
            </a:r>
            <a:r>
              <a:rPr lang="en-US" dirty="0" smtClean="0"/>
              <a:t>of allergen is sufficient to trigger an asthma attack and 1 </a:t>
            </a:r>
            <a:r>
              <a:rPr lang="en-US" dirty="0"/>
              <a:t>female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cockroach can produce</a:t>
            </a:r>
            <a:br>
              <a:rPr lang="en-US" dirty="0" smtClean="0"/>
            </a:br>
            <a:r>
              <a:rPr lang="en-US" dirty="0" smtClean="0"/>
              <a:t>more than 1500 </a:t>
            </a:r>
            <a:r>
              <a:rPr lang="en-US" dirty="0"/>
              <a:t>units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 day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7403" y="4138948"/>
            <a:ext cx="3810330" cy="27190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6211332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German cockroach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491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232648" cy="512393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School nurses can advocate for good management practices than minimize opportunities for indoor cockroaches: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Keep </a:t>
            </a:r>
            <a:r>
              <a:rPr lang="en-US" sz="2800" dirty="0"/>
              <a:t>food and garbage in containers with tight </a:t>
            </a:r>
            <a:r>
              <a:rPr lang="en-US" sz="2800" dirty="0" smtClean="0"/>
              <a:t>lids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Never </a:t>
            </a:r>
            <a:r>
              <a:rPr lang="en-US" sz="2800" dirty="0"/>
              <a:t>leave </a:t>
            </a:r>
            <a:r>
              <a:rPr lang="en-US" sz="2800" dirty="0" smtClean="0"/>
              <a:t>food, including pet food, garbage or dirty dishes out overnight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Clean </a:t>
            </a:r>
            <a:r>
              <a:rPr lang="en-US" sz="2800" dirty="0"/>
              <a:t>up all food crumbs and spilled drinks right </a:t>
            </a:r>
            <a:r>
              <a:rPr lang="en-US" sz="2800" dirty="0" smtClean="0"/>
              <a:t>away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Store </a:t>
            </a:r>
            <a:r>
              <a:rPr lang="en-US" sz="2800" dirty="0"/>
              <a:t>food in tight containers or storage </a:t>
            </a:r>
            <a:r>
              <a:rPr lang="en-US" sz="2800" dirty="0" smtClean="0"/>
              <a:t>jars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Keep </a:t>
            </a:r>
            <a:r>
              <a:rPr lang="en-US" sz="2800" dirty="0"/>
              <a:t>counters, sinks, stove, tables, </a:t>
            </a:r>
            <a:r>
              <a:rPr lang="en-US" sz="2800" dirty="0" smtClean="0"/>
              <a:t>microwaves, and </a:t>
            </a:r>
            <a:r>
              <a:rPr lang="en-US" sz="2800" dirty="0"/>
              <a:t>floors clean </a:t>
            </a:r>
          </a:p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915400" cy="5123934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Vacuum </a:t>
            </a:r>
            <a:r>
              <a:rPr lang="en-US" sz="2800" dirty="0"/>
              <a:t>or </a:t>
            </a:r>
            <a:r>
              <a:rPr lang="en-US" sz="2800" dirty="0" smtClean="0"/>
              <a:t>mop floors </a:t>
            </a:r>
            <a:r>
              <a:rPr lang="en-US" sz="2800" dirty="0"/>
              <a:t>after </a:t>
            </a:r>
            <a:r>
              <a:rPr lang="en-US" sz="2800" dirty="0" smtClean="0"/>
              <a:t>food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Fix </a:t>
            </a:r>
            <a:r>
              <a:rPr lang="en-US" sz="2800" dirty="0"/>
              <a:t>leaky faucets, drain pipes, and other moisture </a:t>
            </a:r>
            <a:r>
              <a:rPr lang="en-US" sz="2800" dirty="0" smtClean="0"/>
              <a:t>problems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Get </a:t>
            </a:r>
            <a:r>
              <a:rPr lang="en-US" sz="2800" dirty="0"/>
              <a:t>rid of </a:t>
            </a:r>
            <a:r>
              <a:rPr lang="en-US" sz="2800" dirty="0" smtClean="0"/>
              <a:t>clutter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Get rid of cardboard </a:t>
            </a:r>
            <a:br>
              <a:rPr lang="en-US" sz="2800" dirty="0" smtClean="0"/>
            </a:br>
            <a:r>
              <a:rPr lang="en-US" sz="2800" dirty="0" smtClean="0"/>
              <a:t>boxes immediately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Plug </a:t>
            </a:r>
            <a:r>
              <a:rPr lang="en-US" sz="2800" dirty="0"/>
              <a:t>up </a:t>
            </a:r>
            <a:r>
              <a:rPr lang="en-US" sz="2800" dirty="0" smtClean="0"/>
              <a:t>cracks between </a:t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wall and floor,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where </a:t>
            </a:r>
            <a:r>
              <a:rPr lang="en-US" sz="2800" dirty="0"/>
              <a:t>cockroaches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can harbor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Promote insect </a:t>
            </a:r>
            <a:br>
              <a:rPr lang="en-US" sz="2800" dirty="0" smtClean="0"/>
            </a:br>
            <a:r>
              <a:rPr lang="en-US" sz="2800" dirty="0" smtClean="0"/>
              <a:t>monitoring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90" y="2743200"/>
            <a:ext cx="4590309" cy="3442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8686" y="6123801"/>
            <a:ext cx="359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Insect monitoring trap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7914692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Class pets can trigger symptoms for students sensitive to their specific allergens</a:t>
            </a:r>
          </a:p>
          <a:p>
            <a:r>
              <a:rPr lang="en-US" sz="3200" dirty="0" smtClean="0"/>
              <a:t>Allergy sensitivities to birds and small mammals is common</a:t>
            </a:r>
          </a:p>
          <a:p>
            <a:r>
              <a:rPr lang="en-US" sz="3200" dirty="0" smtClean="0"/>
              <a:t>Allergy sensitivities to pet bedding, media, and food items can also pose risks </a:t>
            </a:r>
            <a:br>
              <a:rPr lang="en-US" sz="3200" dirty="0" smtClean="0"/>
            </a:br>
            <a:r>
              <a:rPr lang="en-US" sz="3200" dirty="0" smtClean="0"/>
              <a:t>e.g., animals fed </a:t>
            </a:r>
            <a:r>
              <a:rPr lang="en-US" sz="3200" dirty="0"/>
              <a:t>on Timothy Hay </a:t>
            </a:r>
            <a:r>
              <a:rPr lang="en-US" sz="3200" dirty="0" smtClean="0"/>
              <a:t>can </a:t>
            </a:r>
            <a:br>
              <a:rPr lang="en-US" sz="3200" dirty="0" smtClean="0"/>
            </a:br>
            <a:r>
              <a:rPr lang="en-US" sz="3200" dirty="0" smtClean="0"/>
              <a:t>trigger very commonly occurring </a:t>
            </a:r>
            <a:br>
              <a:rPr lang="en-US" sz="3200" dirty="0" smtClean="0"/>
            </a:br>
            <a:r>
              <a:rPr lang="en-US" sz="3200" dirty="0" smtClean="0"/>
              <a:t>grass allergies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6314693"/>
            <a:ext cx="314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Class bunny eating Timothy grass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6"/>
          <a:stretch/>
        </p:blipFill>
        <p:spPr>
          <a:xfrm>
            <a:off x="7239000" y="4577132"/>
            <a:ext cx="1747321" cy="21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7914692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Districts should have a class </a:t>
            </a:r>
            <a:r>
              <a:rPr lang="en-US" sz="3200" dirty="0"/>
              <a:t>pet </a:t>
            </a:r>
            <a:r>
              <a:rPr lang="en-US" sz="3200" dirty="0" smtClean="0"/>
              <a:t>policy or rules, and it is recommended to </a:t>
            </a:r>
            <a:r>
              <a:rPr lang="en-US" sz="3200" dirty="0"/>
              <a:t>include the provision that pets are to be cleaned out by the responsible </a:t>
            </a:r>
            <a:r>
              <a:rPr lang="en-US" sz="3200" dirty="0" smtClean="0"/>
              <a:t>teacher, </a:t>
            </a:r>
            <a:r>
              <a:rPr lang="en-US" sz="3200" dirty="0"/>
              <a:t>and the school nurse consulted prior to housing an animal in a classroom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24" y="4708847"/>
            <a:ext cx="6970776" cy="2149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98209" y="4684329"/>
            <a:ext cx="2868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Class chick embryology study</a:t>
            </a:r>
          </a:p>
        </p:txBody>
      </p:sp>
    </p:spTree>
    <p:extLst>
      <p:ext uri="{BB962C8B-B14F-4D97-AF65-F5344CB8AC3E}">
        <p14:creationId xmlns:p14="http://schemas.microsoft.com/office/powerpoint/2010/main" val="32570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81975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600" dirty="0" smtClean="0"/>
              <a:t>Identify allergy and asthma triggers in classrooms, including: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Class pets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M</a:t>
            </a:r>
            <a:r>
              <a:rPr lang="en-US" sz="2400" dirty="0" smtClean="0"/>
              <a:t>old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Cockroaches</a:t>
            </a:r>
          </a:p>
          <a:p>
            <a:pPr marL="465138" lvl="2" indent="-465138">
              <a:buFont typeface="+mj-lt"/>
              <a:buAutoNum type="arabicPeriod" startAt="5"/>
            </a:pPr>
            <a:r>
              <a:rPr lang="en-US" sz="2500" dirty="0" smtClean="0"/>
              <a:t>Give examples of </a:t>
            </a:r>
            <a:br>
              <a:rPr lang="en-US" sz="2500" dirty="0" smtClean="0"/>
            </a:br>
            <a:r>
              <a:rPr lang="en-US" sz="2500" dirty="0" smtClean="0"/>
              <a:t>chemical sensitivity </a:t>
            </a:r>
            <a:br>
              <a:rPr lang="en-US" sz="2500" dirty="0" smtClean="0"/>
            </a:br>
            <a:r>
              <a:rPr lang="en-US" sz="2500" dirty="0" smtClean="0"/>
              <a:t>issues for children </a:t>
            </a:r>
            <a:br>
              <a:rPr lang="en-US" sz="2500" dirty="0" smtClean="0"/>
            </a:br>
            <a:r>
              <a:rPr lang="en-US" sz="2500" dirty="0" smtClean="0"/>
              <a:t>and young adults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704" y="2590800"/>
            <a:ext cx="5014871" cy="3692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400800"/>
            <a:ext cx="550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- 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17952"/>
            <a:ext cx="7914692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Fish tanks and aquatic habitats can support mold growth</a:t>
            </a:r>
          </a:p>
          <a:p>
            <a:r>
              <a:rPr lang="en-US" sz="3200" dirty="0" smtClean="0"/>
              <a:t>Pet foods stored incorrectly (out of air-tight containers) can serve</a:t>
            </a:r>
            <a:br>
              <a:rPr lang="en-US" sz="3200" dirty="0" smtClean="0"/>
            </a:br>
            <a:r>
              <a:rPr lang="en-US" sz="3200" dirty="0" smtClean="0"/>
              <a:t>as </a:t>
            </a:r>
            <a:r>
              <a:rPr lang="en-US" sz="3200" u="sng" dirty="0" smtClean="0"/>
              <a:t>pest</a:t>
            </a:r>
            <a:r>
              <a:rPr lang="en-US" sz="3200" dirty="0" smtClean="0"/>
              <a:t> food as </a:t>
            </a:r>
            <a:br>
              <a:rPr lang="en-US" sz="3200" dirty="0" smtClean="0"/>
            </a:br>
            <a:r>
              <a:rPr lang="en-US" sz="3200" dirty="0" smtClean="0"/>
              <a:t>opposed to </a:t>
            </a:r>
            <a:r>
              <a:rPr lang="en-US" sz="3200" u="sng" dirty="0" smtClean="0"/>
              <a:t>pet</a:t>
            </a:r>
            <a:r>
              <a:rPr lang="en-US" sz="3200" dirty="0" smtClean="0"/>
              <a:t> food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746"/>
            <a:ext cx="3911600" cy="293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74" y="5825424"/>
            <a:ext cx="403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White fungal growth on a fish tank </a:t>
            </a:r>
            <a:br>
              <a:rPr lang="en-US" i="1" dirty="0" smtClean="0"/>
            </a:br>
            <a:r>
              <a:rPr lang="en-US" i="1" dirty="0" smtClean="0"/>
              <a:t>– Dawn H. Gouge, University of Arizona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29034"/>
            <a:ext cx="2830710" cy="2228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12648" y="1706052"/>
            <a:ext cx="8153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Chemicals Sensitivity is defined as an adverse reaction(s) to ambient doses of toxic chemicals contained in air, food, and water</a:t>
            </a:r>
          </a:p>
          <a:p>
            <a:r>
              <a:rPr lang="en-US" sz="2800" dirty="0" smtClean="0"/>
              <a:t>The sensitive person presents with multi-system complaints depending on the tissues or organs involved, the pharmacological nature of the exposure, the susceptibility of the exposed person, and the presence of other body stressors</a:t>
            </a:r>
          </a:p>
        </p:txBody>
      </p:sp>
    </p:spTree>
    <p:extLst>
      <p:ext uri="{BB962C8B-B14F-4D97-AF65-F5344CB8AC3E}">
        <p14:creationId xmlns:p14="http://schemas.microsoft.com/office/powerpoint/2010/main" val="25727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12648" y="1706052"/>
            <a:ext cx="8153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Multiple chemical sensitivity (MCS) is a medical condition and recognized as a disabling condition by the Social Security Administration and the Department of Housing and Urban Development</a:t>
            </a:r>
          </a:p>
          <a:p>
            <a:r>
              <a:rPr lang="en-US" sz="2800" dirty="0" smtClean="0"/>
              <a:t>MCS is covered under the </a:t>
            </a:r>
            <a:br>
              <a:rPr lang="en-US" sz="2800" dirty="0" smtClean="0"/>
            </a:br>
            <a:r>
              <a:rPr lang="en-US" sz="2800" dirty="0" smtClean="0"/>
              <a:t>Americans with Disabilities Act </a:t>
            </a:r>
            <a:br>
              <a:rPr lang="en-US" sz="2800" dirty="0" smtClean="0"/>
            </a:br>
            <a:r>
              <a:rPr lang="en-US" sz="2800" dirty="0" smtClean="0"/>
              <a:t>which means schools must </a:t>
            </a:r>
            <a:br>
              <a:rPr lang="en-US" sz="2800" dirty="0" smtClean="0"/>
            </a:br>
            <a:r>
              <a:rPr lang="en-US" sz="2800" dirty="0" smtClean="0"/>
              <a:t>provide reasonable </a:t>
            </a:r>
            <a:br>
              <a:rPr lang="en-US" sz="2800" dirty="0" smtClean="0"/>
            </a:br>
            <a:r>
              <a:rPr lang="en-US" sz="2800" dirty="0" smtClean="0"/>
              <a:t>accommodations to people </a:t>
            </a:r>
            <a:br>
              <a:rPr lang="en-US" sz="2800" dirty="0" smtClean="0"/>
            </a:br>
            <a:r>
              <a:rPr lang="en-US" sz="2800" dirty="0" smtClean="0"/>
              <a:t>with MCS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93265"/>
            <a:ext cx="3387932" cy="33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1534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Most sufferers complain of at least several of the following: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B</a:t>
            </a:r>
            <a:r>
              <a:rPr lang="en-US" dirty="0" smtClean="0"/>
              <a:t>urning</a:t>
            </a:r>
            <a:r>
              <a:rPr lang="en-US" dirty="0"/>
              <a:t>, stinging eyes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W</a:t>
            </a:r>
            <a:r>
              <a:rPr lang="en-US" dirty="0" smtClean="0"/>
              <a:t>heezing</a:t>
            </a:r>
            <a:r>
              <a:rPr lang="en-US" dirty="0"/>
              <a:t>, breathlessness nausea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Poor memory and concentration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Sensitivity to light and noise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Extreme fatigue</a:t>
            </a:r>
            <a:endParaRPr lang="en-US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Headaches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Migraine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Vertigo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Dizziness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334000" y="2286000"/>
            <a:ext cx="8153400" cy="495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Rhinitis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Sore throat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Cough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Sinus problems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Skin rashes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Pruritus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Sleeping problems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Digestive upset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Muscle and joint pain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462" y="895290"/>
            <a:ext cx="354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This is not a comprehensive list</a:t>
            </a:r>
            <a:endParaRPr lang="en-US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51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00199"/>
            <a:ext cx="8385048" cy="4962525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main mechanism for chemical sensitivity is the failure of the body’s enzyme detoxification pathways to adequately clear chemical </a:t>
            </a:r>
            <a:r>
              <a:rPr lang="en-US" dirty="0" smtClean="0"/>
              <a:t>compounds - both </a:t>
            </a:r>
            <a:r>
              <a:rPr lang="en-US" dirty="0"/>
              <a:t>immune and non-immune processes have been </a:t>
            </a:r>
            <a:r>
              <a:rPr lang="en-US" dirty="0" smtClean="0"/>
              <a:t>involved</a:t>
            </a:r>
            <a:endParaRPr lang="en-US" dirty="0"/>
          </a:p>
          <a:p>
            <a:r>
              <a:rPr lang="en-US" dirty="0"/>
              <a:t>The rise in asthma, chronic fatigue syndrome, Attention Deficit Disorder,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second-hand </a:t>
            </a:r>
            <a:r>
              <a:rPr lang="en-US" dirty="0"/>
              <a:t>smoke lung disease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all examples of chemical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sensitivity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88499"/>
            <a:ext cx="3236590" cy="21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09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33650"/>
            <a:ext cx="3311732" cy="1655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6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Emergency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H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otlines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R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34466"/>
          </a:xfrm>
        </p:spPr>
        <p:txBody>
          <a:bodyPr>
            <a:normAutofit/>
          </a:bodyPr>
          <a:lstStyle/>
          <a:p>
            <a:r>
              <a:rPr lang="en-US" dirty="0" smtClean="0"/>
              <a:t>American Association of Poison </a:t>
            </a:r>
            <a:br>
              <a:rPr lang="en-US" dirty="0" smtClean="0"/>
            </a:br>
            <a:r>
              <a:rPr lang="en-US" dirty="0" smtClean="0"/>
              <a:t>Control Center (AAPCC)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 </a:t>
            </a:r>
            <a:r>
              <a:rPr lang="en-US" dirty="0"/>
              <a:t>the U.S. call 1-800-222-</a:t>
            </a:r>
            <a:r>
              <a:rPr lang="en-US" dirty="0" smtClean="0"/>
              <a:t>1222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www.aapcc.org</a:t>
            </a:r>
          </a:p>
          <a:p>
            <a:r>
              <a:rPr lang="en-US" dirty="0" smtClean="0"/>
              <a:t>National Pesticide Information Center (NPIC)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npic.orst.edu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npic@ace.orst.edu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1-800-858-7378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Information in English </a:t>
            </a:r>
            <a:br>
              <a:rPr lang="en-US" dirty="0" smtClean="0"/>
            </a:br>
            <a:r>
              <a:rPr lang="en-US" dirty="0" smtClean="0"/>
              <a:t>and Spanish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49" y="4348125"/>
            <a:ext cx="4034367" cy="23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7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Best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ractices for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otifying and Educating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arents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bout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ed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51239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Bed bugs are showing up in schools and talking about it may be a challenge, but parents and staff will panic less if they hear about the possibility of it happening </a:t>
            </a:r>
            <a:r>
              <a:rPr lang="en-US" u="sng" dirty="0" smtClean="0"/>
              <a:t>before</a:t>
            </a:r>
            <a:r>
              <a:rPr lang="en-US" dirty="0" smtClean="0"/>
              <a:t> it actually does</a:t>
            </a:r>
          </a:p>
          <a:p>
            <a:r>
              <a:rPr lang="en-US" dirty="0" smtClean="0"/>
              <a:t>Let parents know that your school district is aware that an increasing number of families are battling bed bugs at home</a:t>
            </a:r>
          </a:p>
          <a:p>
            <a:r>
              <a:rPr lang="en-US" dirty="0" smtClean="0"/>
              <a:t>A well communicated school district bed bug policy is extremely important </a:t>
            </a:r>
          </a:p>
          <a:p>
            <a:r>
              <a:rPr lang="en-US" dirty="0" smtClean="0"/>
              <a:t>Communicating instructions on how to send students to school free of bed bugs is extremely helpful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5123934"/>
          </a:xfrm>
        </p:spPr>
        <p:txBody>
          <a:bodyPr>
            <a:normAutofit fontScale="85000" lnSpcReduction="10000"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Some </a:t>
            </a:r>
            <a:r>
              <a:rPr lang="en-US" sz="3000" dirty="0"/>
              <a:t>states require the notification of parents and staff if an infestation is found (multiple bed bugs reproducing in an area), a single roving bed bug is not an infestation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/>
              <a:t>Bed bug training presentation </a:t>
            </a:r>
            <a:r>
              <a:rPr lang="en-US" i="1" dirty="0" smtClean="0">
                <a:solidFill>
                  <a:srgbClr val="0000FF"/>
                </a:solidFill>
              </a:rPr>
              <a:t>http</a:t>
            </a:r>
            <a:r>
              <a:rPr lang="en-US" i="1" dirty="0">
                <a:solidFill>
                  <a:srgbClr val="0000FF"/>
                </a:solidFill>
              </a:rPr>
              <a:t>://</a:t>
            </a:r>
            <a:r>
              <a:rPr lang="en-US" i="1" dirty="0" smtClean="0">
                <a:solidFill>
                  <a:srgbClr val="0000FF"/>
                </a:solidFill>
              </a:rPr>
              <a:t>www2.epa.gov/sites/production/files/documents/BB_in_Schools_May_2012.pdf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Action Plan </a:t>
            </a:r>
            <a:r>
              <a:rPr lang="en-US" sz="3000" dirty="0"/>
              <a:t>for schools </a:t>
            </a:r>
            <a:r>
              <a:rPr lang="en-US" i="1" dirty="0">
                <a:solidFill>
                  <a:srgbClr val="0000FF"/>
                </a:solidFill>
              </a:rPr>
              <a:t>http://</a:t>
            </a:r>
            <a:r>
              <a:rPr lang="en-US" i="1" dirty="0" smtClean="0">
                <a:solidFill>
                  <a:srgbClr val="0000FF"/>
                </a:solidFill>
              </a:rPr>
              <a:t>www.vdacs.virginia.gov/pesticides/pdffiles/bb-schools1.pdf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Bed bug resources for schools </a:t>
            </a:r>
            <a:r>
              <a:rPr lang="en-US" i="1" dirty="0" smtClean="0">
                <a:solidFill>
                  <a:srgbClr val="0000FF"/>
                </a:solidFill>
              </a:rPr>
              <a:t>http</a:t>
            </a:r>
            <a:r>
              <a:rPr lang="en-US" i="1" dirty="0">
                <a:solidFill>
                  <a:srgbClr val="0000FF"/>
                </a:solidFill>
              </a:rPr>
              <a:t>://www.maine.gov/dhhs/mecdc/infectious-disease/epi/bedbugs</a:t>
            </a:r>
            <a:r>
              <a:rPr lang="en-US" i="1" dirty="0" smtClean="0">
                <a:solidFill>
                  <a:srgbClr val="0000FF"/>
                </a:solidFill>
              </a:rPr>
              <a:t>/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Bed bug information kit for schools </a:t>
            </a:r>
            <a:r>
              <a:rPr lang="en-US" i="1" dirty="0" smtClean="0">
                <a:solidFill>
                  <a:srgbClr val="0000FF"/>
                </a:solidFill>
              </a:rPr>
              <a:t>http</a:t>
            </a:r>
            <a:r>
              <a:rPr lang="en-US" i="1" dirty="0">
                <a:solidFill>
                  <a:srgbClr val="0000FF"/>
                </a:solidFill>
              </a:rPr>
              <a:t>://www.uft.org/files/attachments/doe-bed-bug-info-kit-feb-2011.pdf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7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Best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ractices for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otifying and Educating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arents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bout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ed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Reducing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ncounters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Disease Vectors on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chool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rounds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Mosquitoes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 standing water that takes longer than 4 days to drain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Encourage students to wear </a:t>
            </a:r>
            <a:r>
              <a:rPr lang="en-US" dirty="0"/>
              <a:t>light colored clothing with loose fitting long-sleeves, long pants and </a:t>
            </a:r>
            <a:r>
              <a:rPr lang="en-US" dirty="0" smtClean="0"/>
              <a:t>socks if outside before dawn or at dusk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Encourage students to apply insect </a:t>
            </a:r>
            <a:r>
              <a:rPr lang="en-US" dirty="0"/>
              <a:t>repellant even if </a:t>
            </a:r>
            <a:r>
              <a:rPr lang="en-US" dirty="0" smtClean="0"/>
              <a:t>they will be </a:t>
            </a:r>
            <a:r>
              <a:rPr lang="en-US" dirty="0"/>
              <a:t>outside for </a:t>
            </a:r>
            <a:r>
              <a:rPr lang="en-US" dirty="0" smtClean="0"/>
              <a:t>a </a:t>
            </a:r>
            <a:r>
              <a:rPr lang="en-US" dirty="0"/>
              <a:t>short period of </a:t>
            </a:r>
            <a:r>
              <a:rPr lang="en-US" dirty="0" smtClean="0"/>
              <a:t>time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For help </a:t>
            </a:r>
            <a:r>
              <a:rPr lang="en-US" dirty="0"/>
              <a:t>selecting </a:t>
            </a:r>
            <a:r>
              <a:rPr lang="en-US" dirty="0" smtClean="0"/>
              <a:t>an insect or tick repellant go </a:t>
            </a:r>
            <a:r>
              <a:rPr lang="en-US" dirty="0"/>
              <a:t>to the EPA search page: </a:t>
            </a:r>
            <a:r>
              <a:rPr lang="en-US" i="1" dirty="0">
                <a:solidFill>
                  <a:srgbClr val="0000FF"/>
                </a:solidFill>
              </a:rPr>
              <a:t>https://www.epa.gov/insect-repellents/find-insect-repellent-right-you#searchform</a:t>
            </a:r>
            <a:endParaRPr lang="en-US" i="1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524000"/>
            <a:ext cx="8471356" cy="5334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Ticks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Remove ticks immediately with no delay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If students will be visiting areas where ticks are prevalent encourage them to wear protective clothing and a repellent rated for ticks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Information on tick species distribution, diseases, life cycle and best practices can be found at: </a:t>
            </a:r>
            <a:r>
              <a:rPr lang="en-US" sz="2800" i="1" dirty="0">
                <a:solidFill>
                  <a:srgbClr val="0000FF"/>
                </a:solidFill>
              </a:rPr>
              <a:t>https://www.ncipmc.org/action/alerts/ticks.pdf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IPM tick action plans can be found at: </a:t>
            </a:r>
            <a:r>
              <a:rPr lang="en-US" sz="2800" i="1" dirty="0" smtClean="0">
                <a:solidFill>
                  <a:srgbClr val="0000FF"/>
                </a:solidFill>
              </a:rPr>
              <a:t>http://www.extension.org/pages/24666/ipm-action-plan-for-eastern-us-ticks#.VPJe9o05Cos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Reducing </a:t>
            </a:r>
            <a:r>
              <a:rPr lang="en-US" sz="2800" dirty="0">
                <a:solidFill>
                  <a:schemeClr val="tx1"/>
                </a:solidFill>
              </a:rPr>
              <a:t>E</a:t>
            </a:r>
            <a:r>
              <a:rPr lang="en-US" sz="2800" dirty="0" smtClean="0">
                <a:solidFill>
                  <a:schemeClr val="tx1"/>
                </a:solidFill>
              </a:rPr>
              <a:t>ncounters </a:t>
            </a:r>
            <a:r>
              <a:rPr lang="en-US" sz="2800" dirty="0">
                <a:solidFill>
                  <a:schemeClr val="tx1"/>
                </a:solidFill>
              </a:rPr>
              <a:t>with Disease Vectors on S</a:t>
            </a:r>
            <a:r>
              <a:rPr lang="en-US" sz="2800" dirty="0" smtClean="0">
                <a:solidFill>
                  <a:schemeClr val="tx1"/>
                </a:solidFill>
              </a:rPr>
              <a:t>chool </a:t>
            </a:r>
            <a:r>
              <a:rPr lang="en-US" sz="2800" dirty="0">
                <a:solidFill>
                  <a:schemeClr val="tx1"/>
                </a:solidFill>
              </a:rPr>
              <a:t>G</a:t>
            </a:r>
            <a:r>
              <a:rPr lang="en-US" sz="2800" dirty="0" smtClean="0">
                <a:solidFill>
                  <a:schemeClr val="tx1"/>
                </a:solidFill>
              </a:rPr>
              <a:t>rounds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Objectives - 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458200" cy="5486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Give examples of emergency hotlines and resources, i.e. American Association of Poison Control Center and National Pesticide Information Center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Describe </a:t>
            </a:r>
            <a:r>
              <a:rPr lang="en-US" sz="2800" dirty="0"/>
              <a:t>best practices or procedures for notifying parents and/or providing them with guidance to minimize the spread of bed </a:t>
            </a:r>
            <a:r>
              <a:rPr lang="en-US" sz="2800" dirty="0" smtClean="0"/>
              <a:t>bugs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/>
              <a:t>Describe appropriate measures to help prevent and/or reduce encounters with mosquitoes, ticks, and stinging insects (fire ants, wasps, </a:t>
            </a:r>
            <a:r>
              <a:rPr lang="en-US" sz="2800" dirty="0" smtClean="0"/>
              <a:t>honey bees</a:t>
            </a:r>
            <a:r>
              <a:rPr lang="en-US" sz="2800" dirty="0"/>
              <a:t>) on school </a:t>
            </a:r>
            <a:r>
              <a:rPr lang="en-US" sz="2800" dirty="0" smtClean="0"/>
              <a:t>grounds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Describe sanitation </a:t>
            </a:r>
            <a:r>
              <a:rPr lang="en-US" sz="2800" dirty="0"/>
              <a:t>measures for </a:t>
            </a:r>
            <a:r>
              <a:rPr lang="en-US" sz="2800" dirty="0" err="1"/>
              <a:t>norovirus</a:t>
            </a:r>
            <a:r>
              <a:rPr lang="en-US" sz="2800" dirty="0"/>
              <a:t> and flu</a:t>
            </a:r>
          </a:p>
          <a:p>
            <a:pPr marL="514350" lvl="0" indent="-514350">
              <a:buFont typeface="+mj-lt"/>
              <a:buAutoNum type="arabicPeriod" startAt="6"/>
            </a:pPr>
            <a:endParaRPr lang="en-US" sz="2800" dirty="0" smtClean="0"/>
          </a:p>
          <a:p>
            <a:pPr lvl="1">
              <a:buNone/>
            </a:pPr>
            <a:endParaRPr lang="en-US" sz="28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Reducing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ncounters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Stinging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nsects on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chool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rounds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63283"/>
            <a:ext cx="4156849" cy="278268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00200"/>
            <a:ext cx="8471356" cy="5334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Some stinging insects require urgent removal or control</a:t>
            </a:r>
          </a:p>
          <a:p>
            <a:r>
              <a:rPr lang="en-US" sz="3200" dirty="0" smtClean="0"/>
              <a:t>Stinging insects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Strongly scented products attract bees and wasps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Strong sweat smells agitate some stinging insects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Encourage sting sensitive students to wear light colored clothing, with long </a:t>
            </a:r>
            <a:br>
              <a:rPr lang="en-US" sz="3000" dirty="0" smtClean="0"/>
            </a:br>
            <a:r>
              <a:rPr lang="en-US" sz="3000" dirty="0" smtClean="0"/>
              <a:t>sleeves and long plants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3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28800" y="6350000"/>
            <a:ext cx="403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German </a:t>
            </a:r>
            <a:r>
              <a:rPr lang="en-US" i="1" dirty="0" err="1"/>
              <a:t>yellowjacket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48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7456" y="1540761"/>
            <a:ext cx="8471356" cy="4800600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/>
              <a:t>Avoid soda and sugary drinks outside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/>
              <a:t>If outside, keep food and drinks containerized, consume carefully, and wrap waste up before disposing in a refuse container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If drinking outside use </a:t>
            </a:r>
            <a:br>
              <a:rPr lang="en-US" sz="3200" dirty="0" smtClean="0"/>
            </a:br>
            <a:r>
              <a:rPr lang="en-US" sz="3200" dirty="0" smtClean="0"/>
              <a:t>a cup rather than a can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Don’t allow students to </a:t>
            </a:r>
            <a:br>
              <a:rPr lang="en-US" sz="3200" dirty="0" smtClean="0"/>
            </a:br>
            <a:r>
              <a:rPr lang="en-US" sz="3200" dirty="0" smtClean="0"/>
              <a:t>go barefoot, some </a:t>
            </a:r>
            <a:br>
              <a:rPr lang="en-US" sz="3200" dirty="0" smtClean="0"/>
            </a:br>
            <a:r>
              <a:rPr lang="en-US" sz="3200" dirty="0" smtClean="0"/>
              <a:t>wasps and </a:t>
            </a:r>
            <a:r>
              <a:rPr lang="en-US" sz="3200" dirty="0"/>
              <a:t>fire ants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nest in the ground 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Reducing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ncounters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Stinging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nsects on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chool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rounds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70" y="3886200"/>
            <a:ext cx="3817273" cy="2833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8182" y="3215806"/>
            <a:ext cx="422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Red imported fire ant </a:t>
            </a:r>
          </a:p>
          <a:p>
            <a:pPr algn="r"/>
            <a:r>
              <a:rPr lang="en-US" i="1" dirty="0" smtClean="0"/>
              <a:t>– Alexanderwild.com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09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Measures for Norovirus and Flu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620708" cy="550493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Cleaning</a:t>
            </a:r>
            <a:r>
              <a:rPr lang="en-US" dirty="0"/>
              <a:t> removes </a:t>
            </a:r>
            <a:r>
              <a:rPr lang="en-US" dirty="0" smtClean="0"/>
              <a:t>pathogens, </a:t>
            </a:r>
            <a:r>
              <a:rPr lang="en-US" dirty="0"/>
              <a:t>dirt, and impurities from surfaces or </a:t>
            </a:r>
            <a:r>
              <a:rPr lang="en-US" dirty="0" smtClean="0"/>
              <a:t>objects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Using </a:t>
            </a:r>
            <a:r>
              <a:rPr lang="en-US" dirty="0"/>
              <a:t>soap (or detergent) and water </a:t>
            </a:r>
            <a:r>
              <a:rPr lang="en-US" dirty="0" smtClean="0"/>
              <a:t>physically removes pathogens from surfaces but does </a:t>
            </a:r>
            <a:r>
              <a:rPr lang="en-US" dirty="0"/>
              <a:t>not necessarily kill </a:t>
            </a:r>
            <a:r>
              <a:rPr lang="en-US" dirty="0" smtClean="0"/>
              <a:t>them</a:t>
            </a:r>
            <a:endParaRPr lang="en-US" dirty="0"/>
          </a:p>
          <a:p>
            <a:r>
              <a:rPr lang="en-US" b="1" dirty="0"/>
              <a:t>Disinfecting</a:t>
            </a:r>
            <a:r>
              <a:rPr lang="en-US" dirty="0"/>
              <a:t> kills </a:t>
            </a:r>
            <a:r>
              <a:rPr lang="en-US" dirty="0" smtClean="0"/>
              <a:t>pathogens on </a:t>
            </a:r>
            <a:r>
              <a:rPr lang="en-US" dirty="0"/>
              <a:t>surfaces or </a:t>
            </a:r>
            <a:r>
              <a:rPr lang="en-US" dirty="0" smtClean="0"/>
              <a:t>objects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Using </a:t>
            </a:r>
            <a:r>
              <a:rPr lang="en-US" dirty="0"/>
              <a:t>chemicals to kill </a:t>
            </a:r>
            <a:r>
              <a:rPr lang="en-US" dirty="0" smtClean="0"/>
              <a:t>pathogens does </a:t>
            </a:r>
            <a:r>
              <a:rPr lang="en-US" dirty="0"/>
              <a:t>not necessarily </a:t>
            </a:r>
            <a:r>
              <a:rPr lang="en-US" dirty="0" smtClean="0"/>
              <a:t>remove dirt</a:t>
            </a:r>
            <a:endParaRPr lang="en-US" dirty="0"/>
          </a:p>
          <a:p>
            <a:r>
              <a:rPr lang="en-US" b="1" dirty="0" smtClean="0"/>
              <a:t>Sanitizing</a:t>
            </a:r>
            <a:r>
              <a:rPr lang="en-US" dirty="0" smtClean="0"/>
              <a:t> </a:t>
            </a:r>
            <a:r>
              <a:rPr lang="en-US" dirty="0"/>
              <a:t>lowers the number of </a:t>
            </a:r>
            <a:r>
              <a:rPr lang="en-US" dirty="0" smtClean="0"/>
              <a:t>pathogens on </a:t>
            </a:r>
            <a:r>
              <a:rPr lang="en-US" dirty="0"/>
              <a:t>surfaces or objects to a safe </a:t>
            </a:r>
            <a:r>
              <a:rPr lang="en-US" dirty="0" smtClean="0"/>
              <a:t>level (according to </a:t>
            </a:r>
            <a:r>
              <a:rPr lang="en-US" dirty="0"/>
              <a:t>public health standards or </a:t>
            </a:r>
            <a:r>
              <a:rPr lang="en-US" dirty="0" smtClean="0"/>
              <a:t>requirements)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May include cleaning and/or </a:t>
            </a:r>
            <a:r>
              <a:rPr lang="en-US" dirty="0"/>
              <a:t>disinfecting </a:t>
            </a:r>
            <a:r>
              <a:rPr lang="en-US" dirty="0" smtClean="0"/>
              <a:t>to </a:t>
            </a:r>
            <a:r>
              <a:rPr lang="en-US" dirty="0"/>
              <a:t>lower </a:t>
            </a:r>
            <a:r>
              <a:rPr lang="en-US" dirty="0" smtClean="0"/>
              <a:t>infection risks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and Antimicrobials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67133"/>
            <a:ext cx="8235932" cy="352373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Sanitation</a:t>
            </a:r>
            <a:r>
              <a:rPr lang="en-US" sz="2800" dirty="0" smtClean="0"/>
              <a:t> </a:t>
            </a:r>
            <a:r>
              <a:rPr lang="en-US" sz="2800" dirty="0"/>
              <a:t>uses an antimicrobial agent on objects, surfaces or living tissue to reduce the number of disease-causing organisms to non-threatening </a:t>
            </a:r>
            <a:r>
              <a:rPr lang="en-US" sz="2800" dirty="0" smtClean="0"/>
              <a:t>levels, sanitizing </a:t>
            </a:r>
            <a:r>
              <a:rPr lang="en-US" sz="2800" dirty="0"/>
              <a:t>does not affect some spores and </a:t>
            </a:r>
            <a:r>
              <a:rPr lang="en-US" sz="2800" dirty="0" smtClean="0"/>
              <a:t>viruses </a:t>
            </a:r>
          </a:p>
          <a:p>
            <a:r>
              <a:rPr lang="en-US" sz="2800" b="1" dirty="0" smtClean="0"/>
              <a:t>Disinfection</a:t>
            </a:r>
            <a:r>
              <a:rPr lang="en-US" sz="2800" dirty="0" smtClean="0"/>
              <a:t> </a:t>
            </a:r>
            <a:r>
              <a:rPr lang="en-US" sz="2800" dirty="0"/>
              <a:t>uses antimicrobial agents on non-living objects or surfaces to destroy or inactivate </a:t>
            </a:r>
            <a:r>
              <a:rPr lang="en-US" sz="2800" dirty="0" smtClean="0"/>
              <a:t>microorganisms, but disinfectants </a:t>
            </a:r>
            <a:r>
              <a:rPr lang="en-US" sz="2800" dirty="0"/>
              <a:t>may not kill all bacteria, viruses, fungi and </a:t>
            </a:r>
            <a:r>
              <a:rPr lang="en-US" sz="2800" dirty="0" smtClean="0"/>
              <a:t>spores</a:t>
            </a:r>
          </a:p>
          <a:p>
            <a:r>
              <a:rPr lang="en-US" sz="2800" b="1" dirty="0" smtClean="0"/>
              <a:t>Sterilization</a:t>
            </a:r>
            <a:r>
              <a:rPr lang="en-US" sz="2800" dirty="0" smtClean="0"/>
              <a:t> is </a:t>
            </a:r>
            <a:r>
              <a:rPr lang="en-US" sz="2800" dirty="0"/>
              <a:t>using chemicals, temperature, gas and/or pressure to kill or inactivate all disease-causing bacteria, spores, fungi and </a:t>
            </a:r>
            <a:r>
              <a:rPr lang="en-US" sz="2800" dirty="0" smtClean="0"/>
              <a:t>viruses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73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72" y="4525370"/>
            <a:ext cx="2362200" cy="2362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5123934"/>
          </a:xfrm>
        </p:spPr>
        <p:txBody>
          <a:bodyPr>
            <a:normAutofit/>
          </a:bodyPr>
          <a:lstStyle/>
          <a:p>
            <a:r>
              <a:rPr lang="en-US" dirty="0" smtClean="0"/>
              <a:t>The influenza </a:t>
            </a:r>
            <a:r>
              <a:rPr lang="en-US" dirty="0"/>
              <a:t>virus can survive </a:t>
            </a:r>
            <a:r>
              <a:rPr lang="en-US" dirty="0" smtClean="0"/>
              <a:t>in an infectious form on </a:t>
            </a:r>
            <a:r>
              <a:rPr lang="en-US" dirty="0"/>
              <a:t>environmental surfaces </a:t>
            </a:r>
            <a:r>
              <a:rPr lang="en-US" dirty="0" smtClean="0"/>
              <a:t>for </a:t>
            </a:r>
            <a:r>
              <a:rPr lang="en-US" dirty="0"/>
              <a:t>2 to 8 hours after being deposited on the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The influenza </a:t>
            </a:r>
            <a:r>
              <a:rPr lang="en-US" dirty="0"/>
              <a:t>virus is destroyed by heat (</a:t>
            </a:r>
            <a:r>
              <a:rPr lang="en-US" dirty="0" smtClean="0"/>
              <a:t>167-212°F), and chemical germicides including: </a:t>
            </a:r>
            <a:r>
              <a:rPr lang="en-US" dirty="0"/>
              <a:t>chlorine, hydrogen peroxide, detergents (soap), </a:t>
            </a:r>
            <a:r>
              <a:rPr lang="en-US" dirty="0" err="1"/>
              <a:t>iodophors</a:t>
            </a:r>
            <a:r>
              <a:rPr lang="en-US" dirty="0"/>
              <a:t> (iodine-based antiseptics), and alcohols </a:t>
            </a:r>
            <a:r>
              <a:rPr lang="en-US" dirty="0" smtClean="0"/>
              <a:t>if </a:t>
            </a:r>
            <a:r>
              <a:rPr lang="en-US" dirty="0"/>
              <a:t>used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proper concentrations </a:t>
            </a:r>
            <a:r>
              <a:rPr lang="en-US" dirty="0"/>
              <a:t>for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sufficient </a:t>
            </a:r>
            <a:r>
              <a:rPr lang="en-US" dirty="0"/>
              <a:t>length </a:t>
            </a:r>
            <a:r>
              <a:rPr lang="en-US" dirty="0" smtClean="0"/>
              <a:t>of time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Measures for Norovirus and Flu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00200"/>
            <a:ext cx="8471356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Wipes </a:t>
            </a:r>
            <a:r>
              <a:rPr lang="en-US" dirty="0"/>
              <a:t>or gels with alcohol in them can be used to clean </a:t>
            </a:r>
            <a:r>
              <a:rPr lang="en-US" dirty="0" smtClean="0"/>
              <a:t>hands, gels </a:t>
            </a:r>
            <a:r>
              <a:rPr lang="en-US" dirty="0"/>
              <a:t>should be rubbed into hands until they are </a:t>
            </a:r>
            <a:r>
              <a:rPr lang="en-US" dirty="0" smtClean="0"/>
              <a:t>dry</a:t>
            </a:r>
          </a:p>
          <a:p>
            <a:r>
              <a:rPr lang="en-US" dirty="0"/>
              <a:t>The virus can be spread when a person touches something that is contaminated then touches his or her eyes, nose, or mouth</a:t>
            </a:r>
          </a:p>
          <a:p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124200" y="4872548"/>
            <a:ext cx="5791199" cy="21378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Droplets </a:t>
            </a:r>
            <a:r>
              <a:rPr lang="en-US" dirty="0"/>
              <a:t>from a cough or sneeze of an infected person move through the </a:t>
            </a:r>
            <a:r>
              <a:rPr lang="en-US" dirty="0" smtClean="0"/>
              <a:t>air and contaminate surfaces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901"/>
            <a:ext cx="3124200" cy="21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4985266"/>
          </a:xfrm>
        </p:spPr>
        <p:txBody>
          <a:bodyPr>
            <a:noAutofit/>
          </a:bodyPr>
          <a:lstStyle/>
          <a:p>
            <a:r>
              <a:rPr lang="en-US" sz="2800" dirty="0" smtClean="0"/>
              <a:t>Tissues </a:t>
            </a:r>
            <a:r>
              <a:rPr lang="en-US" sz="2800" dirty="0"/>
              <a:t>and other disposable items used by an infected person </a:t>
            </a:r>
            <a:r>
              <a:rPr lang="en-US" sz="2800" dirty="0" smtClean="0"/>
              <a:t>must be </a:t>
            </a:r>
            <a:r>
              <a:rPr lang="en-US" sz="2800" dirty="0"/>
              <a:t>thrown in the </a:t>
            </a:r>
            <a:r>
              <a:rPr lang="en-US" sz="2800" dirty="0" smtClean="0"/>
              <a:t>trash or bagged until they can be disposed of</a:t>
            </a:r>
          </a:p>
          <a:p>
            <a:r>
              <a:rPr lang="en-US" sz="2800" dirty="0" smtClean="0"/>
              <a:t>Persons </a:t>
            </a:r>
            <a:r>
              <a:rPr lang="en-US" sz="2800" dirty="0"/>
              <a:t>touching used tissues and similar </a:t>
            </a:r>
            <a:r>
              <a:rPr lang="en-US" sz="2800" dirty="0" smtClean="0"/>
              <a:t>waste should </a:t>
            </a:r>
            <a:r>
              <a:rPr lang="en-US" sz="2800" dirty="0"/>
              <a:t>wash their hands with soap and </a:t>
            </a:r>
            <a:r>
              <a:rPr lang="en-US" sz="2800" dirty="0" smtClean="0"/>
              <a:t>water</a:t>
            </a:r>
          </a:p>
          <a:p>
            <a:r>
              <a:rPr lang="en-US" sz="2800" dirty="0" smtClean="0"/>
              <a:t>It </a:t>
            </a:r>
            <a:r>
              <a:rPr lang="en-US" sz="2800" dirty="0"/>
              <a:t>is important to keep surfaces </a:t>
            </a:r>
            <a:r>
              <a:rPr lang="en-US" sz="2800" dirty="0" smtClean="0"/>
              <a:t>clean </a:t>
            </a:r>
            <a:r>
              <a:rPr lang="en-US" sz="2800" dirty="0"/>
              <a:t>by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wiping </a:t>
            </a:r>
            <a:r>
              <a:rPr lang="en-US" sz="2800" dirty="0"/>
              <a:t>them down with a </a:t>
            </a:r>
            <a:r>
              <a:rPr lang="en-US" sz="2800" dirty="0" smtClean="0"/>
              <a:t>disinfectant </a:t>
            </a:r>
            <a:br>
              <a:rPr lang="en-US" sz="2800" dirty="0" smtClean="0"/>
            </a:br>
            <a:r>
              <a:rPr lang="en-US" sz="2800" dirty="0" smtClean="0"/>
              <a:t>according </a:t>
            </a:r>
            <a:r>
              <a:rPr lang="en-US" sz="2800" dirty="0"/>
              <a:t>to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directions </a:t>
            </a:r>
            <a:r>
              <a:rPr lang="en-US" sz="2800" dirty="0"/>
              <a:t>on the product </a:t>
            </a:r>
            <a:r>
              <a:rPr lang="en-US" sz="2800" dirty="0" smtClean="0"/>
              <a:t>label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9" y="3598996"/>
            <a:ext cx="2080224" cy="312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00200"/>
            <a:ext cx="8620708" cy="4800600"/>
          </a:xfrm>
        </p:spPr>
        <p:txBody>
          <a:bodyPr>
            <a:noAutofit/>
          </a:bodyPr>
          <a:lstStyle/>
          <a:p>
            <a:r>
              <a:rPr lang="en-US" sz="3100" dirty="0"/>
              <a:t>Wash surfaces with a general household cleaner to remove dirt and organic matter before disinfecting</a:t>
            </a:r>
          </a:p>
          <a:p>
            <a:r>
              <a:rPr lang="en-US" sz="3100" dirty="0" smtClean="0"/>
              <a:t>Always </a:t>
            </a:r>
            <a:r>
              <a:rPr lang="en-US" sz="3100" dirty="0"/>
              <a:t>follow label directions on cleaning products and </a:t>
            </a:r>
            <a:r>
              <a:rPr lang="en-US" sz="3100" dirty="0" smtClean="0"/>
              <a:t>disinfectants, they can cause injury if not used correctly</a:t>
            </a:r>
          </a:p>
          <a:p>
            <a:r>
              <a:rPr lang="en-US" sz="3100" dirty="0" smtClean="0"/>
              <a:t>Rinse </a:t>
            </a:r>
            <a:r>
              <a:rPr lang="en-US" sz="3100" dirty="0"/>
              <a:t>with </a:t>
            </a:r>
            <a:r>
              <a:rPr lang="en-US" sz="3100" dirty="0" smtClean="0"/>
              <a:t>water as instructed</a:t>
            </a:r>
          </a:p>
          <a:p>
            <a:r>
              <a:rPr lang="en-US" sz="3100" dirty="0" smtClean="0"/>
              <a:t>Use an </a:t>
            </a:r>
            <a:r>
              <a:rPr lang="en-US" sz="3100" dirty="0"/>
              <a:t>EPA-registered disinfectant to kill </a:t>
            </a:r>
            <a:r>
              <a:rPr lang="en-US" sz="3100" dirty="0" smtClean="0"/>
              <a:t>pathogens, ensuring that the </a:t>
            </a:r>
            <a:r>
              <a:rPr lang="en-US" sz="3100" dirty="0"/>
              <a:t>label </a:t>
            </a:r>
            <a:r>
              <a:rPr lang="en-US" sz="3100" dirty="0" smtClean="0"/>
              <a:t>states </a:t>
            </a:r>
            <a:r>
              <a:rPr lang="en-US" sz="3100" dirty="0"/>
              <a:t>that EPA has approved the product for effectiveness against influenza A </a:t>
            </a:r>
            <a:r>
              <a:rPr lang="en-US" sz="3100" dirty="0" smtClean="0"/>
              <a:t>virus</a:t>
            </a:r>
            <a:endParaRPr lang="en-US" sz="3100" dirty="0"/>
          </a:p>
          <a:p>
            <a:pPr marL="0" indent="0">
              <a:buNone/>
            </a:pPr>
            <a:endParaRPr lang="en-US" sz="3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00200"/>
            <a:ext cx="8620708" cy="4800600"/>
          </a:xfrm>
        </p:spPr>
        <p:txBody>
          <a:bodyPr>
            <a:noAutofit/>
          </a:bodyPr>
          <a:lstStyle/>
          <a:p>
            <a:r>
              <a:rPr lang="en-US" sz="3100" dirty="0"/>
              <a:t>There are a variety of hydrogen peroxide options, including Clorox Healthcare, that are effective at killing </a:t>
            </a:r>
            <a:r>
              <a:rPr lang="en-US" sz="3100" dirty="0" smtClean="0"/>
              <a:t>Norovirus</a:t>
            </a:r>
          </a:p>
          <a:p>
            <a:r>
              <a:rPr lang="en-US" sz="3100" dirty="0" smtClean="0"/>
              <a:t>These </a:t>
            </a:r>
            <a:r>
              <a:rPr lang="en-US" sz="3100" dirty="0"/>
              <a:t>products can be used as a substitute for bleach-based </a:t>
            </a:r>
            <a:r>
              <a:rPr lang="en-US" sz="3100" dirty="0" smtClean="0"/>
              <a:t>products</a:t>
            </a:r>
            <a:endParaRPr lang="en-US" sz="3100" dirty="0"/>
          </a:p>
          <a:p>
            <a:r>
              <a:rPr lang="en-US" sz="3100" dirty="0" smtClean="0"/>
              <a:t>EPA </a:t>
            </a:r>
            <a:r>
              <a:rPr lang="en-US" sz="3100" dirty="0"/>
              <a:t>Registered Antimicrobial Products Effective Against </a:t>
            </a:r>
            <a:r>
              <a:rPr lang="en-US" sz="3100" dirty="0" smtClean="0"/>
              <a:t>Norovirus: </a:t>
            </a:r>
            <a:r>
              <a:rPr lang="en-US" sz="3100" i="1" dirty="0">
                <a:solidFill>
                  <a:srgbClr val="0000FF"/>
                </a:solidFill>
              </a:rPr>
              <a:t>https://www.epa.gov/sites/production/files/2016-06/documents/list_g_norovirus.pdf</a:t>
            </a:r>
            <a:r>
              <a:rPr lang="en-US" sz="3100" dirty="0" smtClean="0"/>
              <a:t> </a:t>
            </a:r>
          </a:p>
          <a:p>
            <a:endParaRPr lang="en-US" sz="3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15301"/>
            <a:ext cx="320040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620708" cy="480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If </a:t>
            </a:r>
            <a:r>
              <a:rPr lang="en-US" sz="3200" dirty="0"/>
              <a:t>an EPA-registered disinfectant is not available, use a fresh chlorine bleach </a:t>
            </a:r>
            <a:r>
              <a:rPr lang="en-US" sz="3200" dirty="0" smtClean="0"/>
              <a:t>solution: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Add </a:t>
            </a:r>
            <a:r>
              <a:rPr lang="en-US" sz="2800" dirty="0"/>
              <a:t>1 tablespoon of bleach to 1 quart (4 cups) of </a:t>
            </a:r>
            <a:r>
              <a:rPr lang="en-US" sz="2800" dirty="0" smtClean="0"/>
              <a:t>water or </a:t>
            </a:r>
            <a:r>
              <a:rPr lang="en-US" sz="2800" dirty="0"/>
              <a:t>¼ cup of bleach to 1 gallon (16 cups) of </a:t>
            </a:r>
            <a:r>
              <a:rPr lang="en-US" sz="2800" dirty="0" smtClean="0"/>
              <a:t>water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Apply </a:t>
            </a:r>
            <a:r>
              <a:rPr lang="en-US" sz="3200" dirty="0"/>
              <a:t>the solution to the surface with a </a:t>
            </a:r>
            <a:r>
              <a:rPr lang="en-US" sz="3200" dirty="0" smtClean="0"/>
              <a:t>cloth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Let </a:t>
            </a:r>
            <a:r>
              <a:rPr lang="en-US" sz="3200" dirty="0"/>
              <a:t>it stand for 3 to 5 </a:t>
            </a:r>
            <a:r>
              <a:rPr lang="en-US" sz="3200" dirty="0" smtClean="0"/>
              <a:t>minutes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Rinse </a:t>
            </a:r>
            <a:r>
              <a:rPr lang="en-US" sz="3200" dirty="0"/>
              <a:t>the surface with clean </a:t>
            </a:r>
            <a:r>
              <a:rPr lang="en-US" sz="3200" dirty="0" smtClean="0"/>
              <a:t>water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524000"/>
            <a:ext cx="8544508" cy="5504934"/>
          </a:xfrm>
        </p:spPr>
        <p:txBody>
          <a:bodyPr>
            <a:normAutofit/>
          </a:bodyPr>
          <a:lstStyle/>
          <a:p>
            <a:r>
              <a:rPr lang="en-US" dirty="0" smtClean="0"/>
              <a:t>Bed </a:t>
            </a:r>
            <a:r>
              <a:rPr lang="en-US" dirty="0"/>
              <a:t>bugs, head lice, scabies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mites</a:t>
            </a:r>
            <a:r>
              <a:rPr lang="en-US" dirty="0"/>
              <a:t>, and </a:t>
            </a:r>
            <a:r>
              <a:rPr lang="en-US" dirty="0" smtClean="0"/>
              <a:t>ringworm are </a:t>
            </a:r>
            <a:br>
              <a:rPr lang="en-US" dirty="0" smtClean="0"/>
            </a:br>
            <a:r>
              <a:rPr lang="en-US" dirty="0" smtClean="0"/>
              <a:t>communicable</a:t>
            </a:r>
          </a:p>
          <a:p>
            <a:r>
              <a:rPr lang="en-US" dirty="0" smtClean="0"/>
              <a:t>Bed bugs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Students with bed bugs should not be excluded from school, bed bugs take months to remediate and some families do not have the resources to ever eradicate them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Students may bring or be provided with clean clothing and a back-pack for use in school, thus avoiding roving bed bug issues in class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Items from home should be double-bagged in large capacity zip-lock bags or similar air-tight containers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400"/>
            <a:ext cx="3011424" cy="2006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1639" y="2195691"/>
            <a:ext cx="229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– Alex Wild, </a:t>
            </a:r>
            <a:br>
              <a:rPr lang="en-US" i="1" dirty="0" smtClean="0"/>
            </a:br>
            <a:r>
              <a:rPr lang="en-US" i="1" dirty="0" smtClean="0"/>
              <a:t>alexanderwild.com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880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620708" cy="480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Disinfections </a:t>
            </a:r>
            <a:r>
              <a:rPr lang="en-US" sz="3200" dirty="0"/>
              <a:t>usually </a:t>
            </a:r>
            <a:r>
              <a:rPr lang="en-US" sz="3200" dirty="0" smtClean="0"/>
              <a:t>require </a:t>
            </a:r>
            <a:r>
              <a:rPr lang="en-US" sz="3200" dirty="0"/>
              <a:t>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product </a:t>
            </a:r>
            <a:r>
              <a:rPr lang="en-US" sz="3200" dirty="0"/>
              <a:t>to remain on the surface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dirty="0"/>
              <a:t>a certain period of </a:t>
            </a:r>
            <a:r>
              <a:rPr lang="en-US" sz="3200" dirty="0" smtClean="0"/>
              <a:t>time</a:t>
            </a:r>
            <a:endParaRPr lang="en-US" sz="3200" dirty="0"/>
          </a:p>
          <a:p>
            <a:r>
              <a:rPr lang="en-US" sz="3200" dirty="0"/>
              <a:t>Use disinfecting wipes 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electronic </a:t>
            </a:r>
            <a:r>
              <a:rPr lang="en-US" sz="3200" dirty="0"/>
              <a:t>items that are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touched </a:t>
            </a:r>
            <a:r>
              <a:rPr lang="en-US" sz="3200" dirty="0"/>
              <a:t>often, such as phones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computers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00445"/>
            <a:ext cx="3048000" cy="41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3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620708" cy="5123934"/>
          </a:xfrm>
        </p:spPr>
        <p:txBody>
          <a:bodyPr>
            <a:noAutofit/>
          </a:bodyPr>
          <a:lstStyle/>
          <a:p>
            <a:r>
              <a:rPr lang="en-US" sz="3200" dirty="0" smtClean="0"/>
              <a:t>Special considerations for </a:t>
            </a:r>
            <a:r>
              <a:rPr lang="en-US" sz="3200" dirty="0" err="1" smtClean="0"/>
              <a:t>norovirus</a:t>
            </a:r>
            <a:r>
              <a:rPr lang="en-US" sz="3200" dirty="0" smtClean="0"/>
              <a:t>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Noroviruses can be found in </a:t>
            </a:r>
            <a:r>
              <a:rPr lang="en-US" sz="2800" dirty="0" smtClean="0"/>
              <a:t>vomit </a:t>
            </a:r>
            <a:r>
              <a:rPr lang="en-US" sz="2800" dirty="0"/>
              <a:t>or stool even before </a:t>
            </a:r>
            <a:r>
              <a:rPr lang="en-US" sz="2800" dirty="0" smtClean="0"/>
              <a:t>a person starts to feel sick, and for 2 </a:t>
            </a:r>
            <a:r>
              <a:rPr lang="en-US" sz="2800" dirty="0"/>
              <a:t>weeks or more after </a:t>
            </a:r>
            <a:r>
              <a:rPr lang="en-US" sz="2800" dirty="0" smtClean="0"/>
              <a:t>symptoms abate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Hand washing is critically important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Alcohol-based </a:t>
            </a:r>
            <a:r>
              <a:rPr lang="en-US" sz="2800" dirty="0"/>
              <a:t>hand sanitizers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can </a:t>
            </a:r>
            <a:r>
              <a:rPr lang="en-US" sz="2800" dirty="0"/>
              <a:t>be used in addition to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hand washing, but not as </a:t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/>
              <a:t>substitute for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washing </a:t>
            </a:r>
            <a:r>
              <a:rPr lang="en-US" sz="2800" dirty="0"/>
              <a:t>with soap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water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3688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620708" cy="5123934"/>
          </a:xfrm>
        </p:spPr>
        <p:txBody>
          <a:bodyPr>
            <a:noAutofit/>
          </a:bodyPr>
          <a:lstStyle/>
          <a:p>
            <a:r>
              <a:rPr lang="en-US" sz="3200" dirty="0" err="1"/>
              <a:t>Norovirus</a:t>
            </a:r>
            <a:r>
              <a:rPr lang="en-US" sz="3200" dirty="0"/>
              <a:t> is the leading cause of disease outbreaks from contaminated food in the </a:t>
            </a:r>
            <a:r>
              <a:rPr lang="en-US" sz="3200" dirty="0" smtClean="0"/>
              <a:t>U.S.</a:t>
            </a:r>
          </a:p>
          <a:p>
            <a:r>
              <a:rPr lang="en-US" sz="3200" dirty="0" smtClean="0"/>
              <a:t>Sick staff or those caring </a:t>
            </a:r>
            <a:r>
              <a:rPr lang="en-US" sz="3200" dirty="0"/>
              <a:t>for others who are </a:t>
            </a:r>
            <a:r>
              <a:rPr lang="en-US" sz="3200" dirty="0" smtClean="0"/>
              <a:t>sick,  should </a:t>
            </a:r>
            <a:r>
              <a:rPr lang="en-US" sz="3200" dirty="0"/>
              <a:t>not prepare </a:t>
            </a:r>
            <a:r>
              <a:rPr lang="en-US" sz="3200"/>
              <a:t>food </a:t>
            </a:r>
            <a:r>
              <a:rPr lang="en-US" sz="3200" smtClean="0"/>
              <a:t>for </a:t>
            </a:r>
            <a:r>
              <a:rPr lang="en-US" sz="3200" dirty="0"/>
              <a:t>at least 3 days after </a:t>
            </a:r>
            <a:r>
              <a:rPr lang="en-US" sz="3200" dirty="0" smtClean="0"/>
              <a:t>symptoms stop</a:t>
            </a:r>
          </a:p>
          <a:p>
            <a:r>
              <a:rPr lang="en-US" sz="3200" dirty="0"/>
              <a:t>Infected food workers cause </a:t>
            </a:r>
            <a:r>
              <a:rPr lang="en-US" sz="3200" dirty="0" smtClean="0"/>
              <a:t>70</a:t>
            </a:r>
            <a:r>
              <a:rPr lang="en-US" sz="3200" dirty="0"/>
              <a:t>% of reported </a:t>
            </a:r>
            <a:r>
              <a:rPr lang="en-US" sz="3200" dirty="0" err="1"/>
              <a:t>norovirus</a:t>
            </a:r>
            <a:r>
              <a:rPr lang="en-US" sz="3200" dirty="0"/>
              <a:t> outbreaks from contaminated </a:t>
            </a:r>
            <a:r>
              <a:rPr lang="en-US" sz="3200" dirty="0" smtClean="0"/>
              <a:t>food</a:t>
            </a:r>
          </a:p>
          <a:p>
            <a:r>
              <a:rPr lang="en-US" sz="3200" dirty="0" err="1"/>
              <a:t>Norovirus</a:t>
            </a:r>
            <a:r>
              <a:rPr lang="en-US" sz="3200" dirty="0"/>
              <a:t> is very contagious, and outbreaks can occur anywhere people gather or food is served</a:t>
            </a:r>
            <a:endParaRPr lang="en-US" sz="3200" dirty="0" smtClean="0"/>
          </a:p>
          <a:p>
            <a:pPr marL="0" indent="0">
              <a:buNone/>
            </a:pPr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232648" cy="5123934"/>
          </a:xfrm>
        </p:spPr>
        <p:txBody>
          <a:bodyPr>
            <a:noAutofit/>
          </a:bodyPr>
          <a:lstStyle/>
          <a:p>
            <a:r>
              <a:rPr lang="en-US" sz="3200" dirty="0" smtClean="0"/>
              <a:t>Many disinfectant wipes </a:t>
            </a:r>
            <a:r>
              <a:rPr lang="en-US" sz="3200" dirty="0"/>
              <a:t>are registered pesticides </a:t>
            </a:r>
            <a:r>
              <a:rPr lang="en-US" sz="3200" dirty="0" smtClean="0"/>
              <a:t>designed </a:t>
            </a:r>
            <a:r>
              <a:rPr lang="en-US" sz="3200" dirty="0"/>
              <a:t>to kill </a:t>
            </a:r>
            <a:r>
              <a:rPr lang="en-US" sz="3200" dirty="0" smtClean="0"/>
              <a:t>microbes</a:t>
            </a:r>
          </a:p>
          <a:p>
            <a:pPr lvl="1"/>
            <a:r>
              <a:rPr lang="en-US" sz="2900" dirty="0"/>
              <a:t>It is </a:t>
            </a:r>
            <a:r>
              <a:rPr lang="en-US" sz="2900" dirty="0" smtClean="0"/>
              <a:t>inappropriate </a:t>
            </a:r>
            <a:r>
              <a:rPr lang="en-US" sz="2900" dirty="0"/>
              <a:t>to ask students to clean desks and surfaces </a:t>
            </a:r>
            <a:r>
              <a:rPr lang="en-US" sz="2900" dirty="0" smtClean="0"/>
              <a:t>with disinfectant wipes</a:t>
            </a:r>
          </a:p>
          <a:p>
            <a:pPr lvl="1"/>
            <a:r>
              <a:rPr lang="en-US" sz="2900" dirty="0" smtClean="0"/>
              <a:t>If </a:t>
            </a:r>
            <a:r>
              <a:rPr lang="en-US" sz="2900" dirty="0"/>
              <a:t>children are allowed to handle disinfectant wipes or breathe in the chemicals</a:t>
            </a:r>
            <a:r>
              <a:rPr lang="en-US" sz="2900" dirty="0" smtClean="0"/>
              <a:t>, this is a breach </a:t>
            </a:r>
            <a:r>
              <a:rPr lang="en-US" sz="2900" dirty="0"/>
              <a:t>of Federal </a:t>
            </a:r>
            <a:r>
              <a:rPr lang="en-US" sz="2900" dirty="0" smtClean="0"/>
              <a:t>Law</a:t>
            </a:r>
          </a:p>
          <a:p>
            <a:pPr lvl="1"/>
            <a:r>
              <a:rPr lang="en-US" sz="2900" dirty="0"/>
              <a:t>Surface disinfectant wipes are </a:t>
            </a:r>
            <a:r>
              <a:rPr lang="en-US" sz="2900" u="sng" dirty="0"/>
              <a:t>not</a:t>
            </a:r>
            <a:r>
              <a:rPr lang="en-US" sz="2900" dirty="0"/>
              <a:t> hand </a:t>
            </a:r>
            <a:r>
              <a:rPr lang="en-US" sz="2900" dirty="0" smtClean="0"/>
              <a:t>wipes</a:t>
            </a:r>
            <a:endParaRPr lang="en-US" sz="2900" dirty="0"/>
          </a:p>
          <a:p>
            <a:r>
              <a:rPr lang="en-US" sz="3200" dirty="0"/>
              <a:t>Many labels clearly state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“</a:t>
            </a:r>
            <a:r>
              <a:rPr lang="en-US" sz="3200" dirty="0"/>
              <a:t>KEEP OUT OF REACH OF CHILDREN</a:t>
            </a:r>
            <a:r>
              <a:rPr lang="en-US" sz="3200" dirty="0" smtClean="0"/>
              <a:t>”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2201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In!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9067800" cy="5334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400" dirty="0" smtClean="0"/>
              <a:t>In this lesson you learned to: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2400" dirty="0" smtClean="0"/>
              <a:t>Understand appropriate personal hygiene and facility sanitation measures to help limit the spread of: communicable pests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dirty="0" smtClean="0">
                <a:latin typeface="Tw Cen MT" pitchFamily="34" charset="0"/>
                <a:ea typeface="Calibri"/>
                <a:cs typeface="Times New Roman" pitchFamily="18" charset="0"/>
              </a:rPr>
              <a:t>Recognize common pesticide poisoning symptoms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400" dirty="0" smtClean="0"/>
              <a:t>Identify pest related allergy and asthma triggers in classrooms</a:t>
            </a:r>
          </a:p>
          <a:p>
            <a:pPr marL="465138" lvl="2" indent="-465138">
              <a:buFont typeface="+mj-lt"/>
              <a:buAutoNum type="arabicPeriod" startAt="5"/>
            </a:pPr>
            <a:r>
              <a:rPr lang="en-US" sz="2400" dirty="0" smtClean="0"/>
              <a:t>Give examples of chemical sensitivity issues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Give examples of emergency hotlines and resources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Describe best practices or procedures for notifying parents and/or providing them with guidance to minimize the spread of bed bugs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Describe appropriate measures to help prevent and/or reduce encounters with disease vectors and stinging insects 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Describe sanitation measures for </a:t>
            </a:r>
            <a:r>
              <a:rPr lang="en-US" sz="2400" dirty="0" err="1" smtClean="0"/>
              <a:t>norovirus</a:t>
            </a:r>
            <a:r>
              <a:rPr lang="en-US" sz="2400" dirty="0" smtClean="0"/>
              <a:t> and flu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Pesticide Safety Education Program (PESP), Cornell University Cooperative Extension. </a:t>
            </a: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psep.cce.cornell.edu/Tutorials/core-tutorial/module09/index.aspx</a:t>
            </a:r>
            <a:endParaRPr lang="en-US" dirty="0">
              <a:solidFill>
                <a:srgbClr val="0000FF"/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 http</a:t>
            </a:r>
            <a:r>
              <a:rPr lang="en-US" sz="2000" dirty="0">
                <a:solidFill>
                  <a:srgbClr val="0000FF"/>
                </a:solidFill>
              </a:rPr>
              <a:t>://pest.ca.uky.edu/EXT/ukgh/Exposure.pdf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http://medicine.missouri.edu/ent/uploads/Dustmites-USNEWS.pdf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Pesticideinfo.org See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: Recognition and Management of Pesticide Poisonings, 5th edition, U.S. EPA, Chapter 8, page 88 for treatment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information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accessnewage.com/articles/health/chemical.htm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https</a:t>
            </a:r>
            <a:r>
              <a:rPr lang="en-US" sz="2000" dirty="0">
                <a:solidFill>
                  <a:srgbClr val="0000FF"/>
                </a:solidFill>
              </a:rPr>
              <a:t>://www.health.ny.gov/environmental/workplace/pesticide_poisoning</a:t>
            </a:r>
            <a:r>
              <a:rPr lang="en-US" sz="2000" dirty="0" smtClean="0">
                <a:solidFill>
                  <a:srgbClr val="0000FF"/>
                </a:solidFill>
              </a:rPr>
              <a:t>_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registry/pesticide_poisoning_registry_presentation.htm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://www2.epa.gov/sites/production/files/documents/BB_in_Schools</a:t>
            </a:r>
            <a:r>
              <a:rPr lang="en-US" sz="2000" dirty="0" smtClean="0">
                <a:solidFill>
                  <a:srgbClr val="0000FF"/>
                </a:solidFill>
              </a:rPr>
              <a:t>_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May_2012.pdf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Action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Plan for schools </a:t>
            </a:r>
            <a:r>
              <a:rPr lang="en-US" sz="2000" dirty="0">
                <a:solidFill>
                  <a:srgbClr val="0000FF"/>
                </a:solidFill>
              </a:rPr>
              <a:t>http://www.vdacs.virginia.gov/pesticides/pdffiles/bb-schools1.pdf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Bed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bug resources for schools </a:t>
            </a:r>
            <a:r>
              <a:rPr lang="en-US" sz="2000" dirty="0">
                <a:solidFill>
                  <a:srgbClr val="0000FF"/>
                </a:solidFill>
              </a:rPr>
              <a:t>http://www.maine.gov/dhhs/mecdc/infectious-disease/epi/bedbugs/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Bed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bug information kit for schools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www.uft.org/files/attachments/doe-bed-bug-info-kit-feb-2011.pdf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Pesticide Safety Education Program (PESP), Cornell University Cooperative Extension. </a:t>
            </a:r>
            <a:r>
              <a:rPr lang="en-US" dirty="0">
                <a:solidFill>
                  <a:srgbClr val="0000FF"/>
                </a:solidFill>
              </a:rPr>
              <a:t>http://psep.cce.cornell.edu/Tutorials/core-tutorial/module09/</a:t>
            </a:r>
            <a:r>
              <a:rPr lang="en-US" dirty="0" smtClean="0">
                <a:solidFill>
                  <a:srgbClr val="0000FF"/>
                </a:solidFill>
              </a:rPr>
              <a:t>index.aspx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>
                <a:solidFill>
                  <a:srgbClr val="0000FF"/>
                </a:solidFill>
              </a:rPr>
              <a:t>http://www.cdc.gov/ticks/avoid/</a:t>
            </a:r>
            <a:r>
              <a:rPr lang="en-US" dirty="0" smtClean="0">
                <a:solidFill>
                  <a:srgbClr val="0000FF"/>
                </a:solidFill>
              </a:rPr>
              <a:t>in_the_yard.html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://pest.ca.uky.edu/EXT/ukgh/</a:t>
            </a:r>
            <a:r>
              <a:rPr lang="en-US" dirty="0" smtClean="0">
                <a:solidFill>
                  <a:srgbClr val="0000FF"/>
                </a:solidFill>
              </a:rPr>
              <a:t>Exposure.pdf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://www.webmd.com/asthma/allergic-asthma-</a:t>
            </a:r>
            <a:r>
              <a:rPr lang="en-US" dirty="0" smtClean="0">
                <a:solidFill>
                  <a:srgbClr val="0000FF"/>
                </a:solidFill>
              </a:rPr>
              <a:t>treatments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smtClean="0">
                <a:solidFill>
                  <a:srgbClr val="0000FF"/>
                </a:solidFill>
              </a:rPr>
              <a:t>annmreid.hubpages.com/hub/How-to-Avoid-Bee-and-Wasp-Stings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CDC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Novel H1N1 Flu (Swine Flu) and You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://www.cdc.gov/flu/school/cleaning.htm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96051"/>
            <a:ext cx="3132161" cy="20881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4186" y="3815477"/>
            <a:ext cx="54514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the </a:t>
            </a:r>
            <a:b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important work </a:t>
            </a:r>
            <a:b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do!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14179" y="1516698"/>
            <a:ext cx="8471356" cy="5504934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Discourage bedding and articles </a:t>
            </a:r>
            <a:br>
              <a:rPr lang="en-US" sz="2900" dirty="0" smtClean="0"/>
            </a:br>
            <a:r>
              <a:rPr lang="en-US" sz="2900" dirty="0" smtClean="0"/>
              <a:t>from home being brought in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Students changing at school should </a:t>
            </a:r>
            <a:br>
              <a:rPr lang="en-US" sz="2900" dirty="0" smtClean="0"/>
            </a:br>
            <a:r>
              <a:rPr lang="en-US" sz="2900" dirty="0" smtClean="0"/>
              <a:t>do so in an area that can be </a:t>
            </a:r>
            <a:br>
              <a:rPr lang="en-US" sz="2900" dirty="0" smtClean="0"/>
            </a:br>
            <a:r>
              <a:rPr lang="en-US" sz="2900" dirty="0" smtClean="0"/>
              <a:t>cleaned daily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Washing does </a:t>
            </a:r>
            <a:r>
              <a:rPr lang="en-US" sz="2900" u="sng" dirty="0" smtClean="0"/>
              <a:t>not</a:t>
            </a:r>
            <a:r>
              <a:rPr lang="en-US" sz="2900" dirty="0" smtClean="0"/>
              <a:t> kill bed bugs, </a:t>
            </a:r>
            <a:br>
              <a:rPr lang="en-US" sz="2900" dirty="0" smtClean="0"/>
            </a:br>
            <a:r>
              <a:rPr lang="en-US" sz="2900" dirty="0" smtClean="0"/>
              <a:t>drying in a clothes dryer </a:t>
            </a:r>
            <a:r>
              <a:rPr lang="en-US" sz="2900" u="sng" dirty="0" smtClean="0"/>
              <a:t>does </a:t>
            </a:r>
            <a:endParaRPr lang="en-US" sz="2900" u="sng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Items that can not be washed may be </a:t>
            </a:r>
            <a:br>
              <a:rPr lang="en-US" sz="2900" dirty="0" smtClean="0"/>
            </a:br>
            <a:r>
              <a:rPr lang="en-US" sz="2900" dirty="0" smtClean="0"/>
              <a:t>placed in a freezer </a:t>
            </a:r>
            <a:r>
              <a:rPr lang="en-US" sz="2900" dirty="0"/>
              <a:t>for 4 </a:t>
            </a:r>
            <a:r>
              <a:rPr lang="en-US" sz="2900" dirty="0" smtClean="0"/>
              <a:t>days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Normal hard surface cleaning and </a:t>
            </a:r>
            <a:br>
              <a:rPr lang="en-US" sz="2900" dirty="0" smtClean="0"/>
            </a:br>
            <a:r>
              <a:rPr lang="en-US" sz="2900" dirty="0" smtClean="0"/>
              <a:t>vacuuming should be undertaken</a:t>
            </a:r>
            <a:endParaRPr lang="en-US" sz="2900" dirty="0"/>
          </a:p>
          <a:p>
            <a:pPr lvl="1"/>
            <a:endParaRPr lang="en-US" sz="2900" dirty="0" smtClean="0"/>
          </a:p>
          <a:p>
            <a:pPr lvl="1"/>
            <a:endParaRPr lang="en-US" sz="29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b="6372"/>
          <a:stretch/>
        </p:blipFill>
        <p:spPr>
          <a:xfrm>
            <a:off x="6429068" y="304800"/>
            <a:ext cx="2537131" cy="3215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19" y="5014191"/>
            <a:ext cx="2248380" cy="174364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0763" y="60166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654" y="3536863"/>
            <a:ext cx="2603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bugs, head lice </a:t>
            </a:r>
            <a:br>
              <a:rPr lang="en-US" i="1" dirty="0" smtClean="0"/>
            </a:br>
            <a:r>
              <a:rPr lang="en-US" i="1" dirty="0" smtClean="0"/>
              <a:t>and scabies mites are </a:t>
            </a:r>
            <a:br>
              <a:rPr lang="en-US" i="1" dirty="0" smtClean="0"/>
            </a:br>
            <a:r>
              <a:rPr lang="en-US" i="1" dirty="0" smtClean="0"/>
              <a:t>all killed in a clothes dryer </a:t>
            </a:r>
            <a:br>
              <a:rPr lang="en-US" i="1" dirty="0" smtClean="0"/>
            </a:br>
            <a:r>
              <a:rPr lang="en-US" i="1" dirty="0" smtClean="0"/>
              <a:t>– Robert </a:t>
            </a:r>
            <a:r>
              <a:rPr lang="en-US" i="1" dirty="0" err="1" smtClean="0"/>
              <a:t>LaMorte</a:t>
            </a:r>
            <a:r>
              <a:rPr lang="en-US" i="1" dirty="0" smtClean="0"/>
              <a:t>, </a:t>
            </a:r>
            <a:br>
              <a:rPr lang="en-US" i="1" dirty="0" smtClean="0"/>
            </a:br>
            <a:r>
              <a:rPr lang="en-US" i="1" dirty="0" smtClean="0"/>
              <a:t>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549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44134"/>
            <a:ext cx="8544508" cy="4985266"/>
          </a:xfrm>
        </p:spPr>
        <p:txBody>
          <a:bodyPr>
            <a:normAutofit/>
          </a:bodyPr>
          <a:lstStyle/>
          <a:p>
            <a:r>
              <a:rPr lang="en-US" dirty="0" smtClean="0"/>
              <a:t>Head lice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700" dirty="0" smtClean="0"/>
              <a:t>Students with head lice should </a:t>
            </a:r>
            <a:br>
              <a:rPr lang="en-US" sz="2700" dirty="0" smtClean="0"/>
            </a:br>
            <a:r>
              <a:rPr lang="en-US" sz="2700" dirty="0" smtClean="0"/>
              <a:t>not be excluded from school, </a:t>
            </a:r>
            <a:br>
              <a:rPr lang="en-US" sz="2700" dirty="0" smtClean="0"/>
            </a:br>
            <a:r>
              <a:rPr lang="en-US" sz="2700" dirty="0" smtClean="0"/>
              <a:t>head lice will not readily transfer </a:t>
            </a:r>
            <a:br>
              <a:rPr lang="en-US" sz="2700" dirty="0" smtClean="0"/>
            </a:br>
            <a:r>
              <a:rPr lang="en-US" sz="2700" dirty="0" smtClean="0"/>
              <a:t>between students unless they </a:t>
            </a:r>
            <a:br>
              <a:rPr lang="en-US" sz="2700" dirty="0" smtClean="0"/>
            </a:br>
            <a:r>
              <a:rPr lang="en-US" sz="2700" dirty="0" smtClean="0"/>
              <a:t>have direct head-to-head contact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700" dirty="0" smtClean="0"/>
              <a:t>No-nit policies are pointless and </a:t>
            </a:r>
            <a:br>
              <a:rPr lang="en-US" sz="2700" dirty="0" smtClean="0"/>
            </a:br>
            <a:r>
              <a:rPr lang="en-US" sz="2700" dirty="0" smtClean="0"/>
              <a:t>cost schools funding they cannot do </a:t>
            </a:r>
            <a:br>
              <a:rPr lang="en-US" sz="2700" dirty="0" smtClean="0"/>
            </a:br>
            <a:r>
              <a:rPr lang="en-US" sz="2700" dirty="0" smtClean="0"/>
              <a:t>without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700" dirty="0" smtClean="0"/>
              <a:t>Head-checks are valuable opportunities for the nurse to </a:t>
            </a:r>
            <a:br>
              <a:rPr lang="en-US" sz="2700" dirty="0" smtClean="0"/>
            </a:br>
            <a:r>
              <a:rPr lang="en-US" sz="2700" dirty="0" smtClean="0"/>
              <a:t>interact with students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36621"/>
            <a:ext cx="2286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38808" y="3789046"/>
            <a:ext cx="269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Nurse checking for head lice</a:t>
            </a:r>
            <a:br>
              <a:rPr lang="en-US" i="1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673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21540" y="1560095"/>
            <a:ext cx="8544508" cy="4985266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Discourage bedding </a:t>
            </a:r>
            <a:r>
              <a:rPr lang="en-US" dirty="0"/>
              <a:t>and articles from home being brought </a:t>
            </a:r>
            <a:r>
              <a:rPr lang="en-US" dirty="0" smtClean="0"/>
              <a:t>into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Students with head lice using knap-mats or cots should not share the items with others</a:t>
            </a:r>
            <a:endParaRPr lang="en-US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Chronic infestations can be a sign of </a:t>
            </a:r>
            <a:br>
              <a:rPr lang="en-US" dirty="0" smtClean="0"/>
            </a:br>
            <a:r>
              <a:rPr lang="en-US" dirty="0" smtClean="0"/>
              <a:t>neglect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Clothes dryers will kill all stages of lice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Lice can not survive for long off the </a:t>
            </a:r>
            <a:br>
              <a:rPr lang="en-US" dirty="0" smtClean="0"/>
            </a:br>
            <a:r>
              <a:rPr lang="en-US" dirty="0" smtClean="0"/>
              <a:t>host, all will die in less than 2 days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/>
              <a:t>Normal hard </a:t>
            </a:r>
            <a:r>
              <a:rPr lang="en-US" dirty="0" smtClean="0"/>
              <a:t>surface cleaning </a:t>
            </a:r>
            <a:br>
              <a:rPr lang="en-US" dirty="0" smtClean="0"/>
            </a:br>
            <a:r>
              <a:rPr lang="en-US" dirty="0" smtClean="0"/>
              <a:t>and vacuuming should be undertaken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49554"/>
            <a:ext cx="2845174" cy="2169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1800" y="4033641"/>
            <a:ext cx="211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Clothes dryers kill lice</a:t>
            </a:r>
            <a:br>
              <a:rPr lang="en-US" i="1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10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-1504125998,C:\My Documents\BreezeOnline\CorePowerPoints\Ch5_Hazards.ppc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34016</TotalTime>
  <Words>3776</Words>
  <Application>Microsoft Office PowerPoint</Application>
  <PresentationFormat>On-screen Show (4:3)</PresentationFormat>
  <Paragraphs>600</Paragraphs>
  <Slides>66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Times New Roman</vt:lpstr>
      <vt:lpstr>Tw Cen MT</vt:lpstr>
      <vt:lpstr>Wingdings</vt:lpstr>
      <vt:lpstr>Wingdings 2</vt:lpstr>
      <vt:lpstr>Median</vt:lpstr>
      <vt:lpstr>1_Median</vt:lpstr>
      <vt:lpstr>School IPM FOR Nurses</vt:lpstr>
      <vt:lpstr>Learning Objectives – Learning Lesson 1</vt:lpstr>
      <vt:lpstr>Learning Objectives – Learning Lesson 2</vt:lpstr>
      <vt:lpstr>Learning Objectives - Learning Lesson 2</vt:lpstr>
      <vt:lpstr>Learning Objectives - Learning Lesson 2</vt:lpstr>
      <vt:lpstr>1. 1. 1. </vt:lpstr>
      <vt:lpstr>PowerPoint Presentation</vt:lpstr>
      <vt:lpstr>1. 1. 1. </vt:lpstr>
      <vt:lpstr>1. 1. 1. </vt:lpstr>
      <vt:lpstr>PowerPoint Presentation</vt:lpstr>
      <vt:lpstr>1. 1. 1. </vt:lpstr>
      <vt:lpstr>1. 1. 1. </vt:lpstr>
      <vt:lpstr>PowerPoint Presentation</vt:lpstr>
      <vt:lpstr>1. 1. 1. </vt:lpstr>
      <vt:lpstr>1. 1. 1. </vt:lpstr>
      <vt:lpstr>1. 1. 1. </vt:lpstr>
      <vt:lpstr>1. 1. 1.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PowerPoint Presentation</vt:lpstr>
      <vt:lpstr>PowerPoint Presentation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PowerPoint Presentation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PowerPoint Presentation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994</cp:revision>
  <cp:lastPrinted>2017-06-27T21:10:12Z</cp:lastPrinted>
  <dcterms:created xsi:type="dcterms:W3CDTF">2013-08-21T12:48:22Z</dcterms:created>
  <dcterms:modified xsi:type="dcterms:W3CDTF">2017-07-31T23:10:56Z</dcterms:modified>
</cp:coreProperties>
</file>