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34"/>
  </p:notesMasterIdLst>
  <p:handoutMasterIdLst>
    <p:handoutMasterId r:id="rId35"/>
  </p:handoutMasterIdLst>
  <p:sldIdLst>
    <p:sldId id="256" r:id="rId2"/>
    <p:sldId id="619" r:id="rId3"/>
    <p:sldId id="598" r:id="rId4"/>
    <p:sldId id="647" r:id="rId5"/>
    <p:sldId id="599" r:id="rId6"/>
    <p:sldId id="626" r:id="rId7"/>
    <p:sldId id="643" r:id="rId8"/>
    <p:sldId id="606" r:id="rId9"/>
    <p:sldId id="604" r:id="rId10"/>
    <p:sldId id="644" r:id="rId11"/>
    <p:sldId id="641" r:id="rId12"/>
    <p:sldId id="630" r:id="rId13"/>
    <p:sldId id="634" r:id="rId14"/>
    <p:sldId id="633" r:id="rId15"/>
    <p:sldId id="632" r:id="rId16"/>
    <p:sldId id="639" r:id="rId17"/>
    <p:sldId id="642" r:id="rId18"/>
    <p:sldId id="635" r:id="rId19"/>
    <p:sldId id="636" r:id="rId20"/>
    <p:sldId id="637" r:id="rId21"/>
    <p:sldId id="640" r:id="rId22"/>
    <p:sldId id="645" r:id="rId23"/>
    <p:sldId id="607" r:id="rId24"/>
    <p:sldId id="608" r:id="rId25"/>
    <p:sldId id="620" r:id="rId26"/>
    <p:sldId id="621" r:id="rId27"/>
    <p:sldId id="609" r:id="rId28"/>
    <p:sldId id="629" r:id="rId29"/>
    <p:sldId id="622" r:id="rId30"/>
    <p:sldId id="646" r:id="rId31"/>
    <p:sldId id="623" r:id="rId32"/>
    <p:sldId id="292"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89C497-089B-4E93-8B4F-2CFC29A5D2E7}">
          <p14:sldIdLst>
            <p14:sldId id="256"/>
            <p14:sldId id="619"/>
            <p14:sldId id="598"/>
            <p14:sldId id="647"/>
            <p14:sldId id="599"/>
            <p14:sldId id="626"/>
            <p14:sldId id="643"/>
            <p14:sldId id="606"/>
            <p14:sldId id="604"/>
            <p14:sldId id="644"/>
            <p14:sldId id="641"/>
            <p14:sldId id="630"/>
            <p14:sldId id="634"/>
            <p14:sldId id="633"/>
            <p14:sldId id="632"/>
            <p14:sldId id="639"/>
            <p14:sldId id="642"/>
            <p14:sldId id="635"/>
            <p14:sldId id="636"/>
            <p14:sldId id="637"/>
            <p14:sldId id="640"/>
            <p14:sldId id="645"/>
            <p14:sldId id="607"/>
            <p14:sldId id="608"/>
            <p14:sldId id="620"/>
            <p14:sldId id="621"/>
            <p14:sldId id="609"/>
            <p14:sldId id="629"/>
            <p14:sldId id="622"/>
            <p14:sldId id="646"/>
            <p14:sldId id="623"/>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initials="J" lastIdx="3" clrIdx="0"/>
  <p:cmAuthor id="1" name="Lucy" initials="" lastIdx="12" clrIdx="1"/>
  <p:cmAuthor id="2" name="Shaku Nair" initials="SN" lastIdx="4" clrIdx="2">
    <p:extLst/>
  </p:cmAuthor>
  <p:cmAuthor id="3" name="lenovo-win8" initials="l" lastIdx="2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88497" autoAdjust="0"/>
  </p:normalViewPr>
  <p:slideViewPr>
    <p:cSldViewPr>
      <p:cViewPr varScale="1">
        <p:scale>
          <a:sx n="75" d="100"/>
          <a:sy n="75" d="100"/>
        </p:scale>
        <p:origin x="1320" y="6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85" d="100"/>
          <a:sy n="85" d="100"/>
        </p:scale>
        <p:origin x="-315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2" tIns="46582" rIns="93162"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2" tIns="46582" rIns="93162" bIns="46582" rtlCol="0"/>
          <a:lstStyle>
            <a:lvl1pPr algn="r">
              <a:defRPr sz="1200"/>
            </a:lvl1pPr>
          </a:lstStyle>
          <a:p>
            <a:fld id="{BA216E3A-D321-482D-BC77-35CF7D016144}" type="datetimeFigureOut">
              <a:rPr lang="en-US" smtClean="0"/>
              <a:pPr/>
              <a:t>3/25/2015</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3162" tIns="46582" rIns="93162"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3162" tIns="46582" rIns="93162" bIns="46582" rtlCol="0" anchor="b"/>
          <a:lstStyle>
            <a:lvl1pPr algn="r">
              <a:defRPr sz="1200"/>
            </a:lvl1pPr>
          </a:lstStyle>
          <a:p>
            <a:fld id="{EB0EDB40-C866-476F-A8FF-1BD298E3B264}" type="slidenum">
              <a:rPr lang="en-US" smtClean="0"/>
              <a:pPr/>
              <a:t>‹#›</a:t>
            </a:fld>
            <a:endParaRPr lang="en-US"/>
          </a:p>
        </p:txBody>
      </p:sp>
    </p:spTree>
    <p:extLst>
      <p:ext uri="{BB962C8B-B14F-4D97-AF65-F5344CB8AC3E}">
        <p14:creationId xmlns:p14="http://schemas.microsoft.com/office/powerpoint/2010/main" val="1022105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2" tIns="46582" rIns="93162"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2" tIns="46582" rIns="93162" bIns="46582" rtlCol="0"/>
          <a:lstStyle>
            <a:lvl1pPr algn="r">
              <a:defRPr sz="1200"/>
            </a:lvl1pPr>
          </a:lstStyle>
          <a:p>
            <a:fld id="{DF698628-5BAC-41A6-8A68-21E968C14C92}" type="datetimeFigureOut">
              <a:rPr lang="en-US" smtClean="0"/>
              <a:pPr/>
              <a:t>3/25/2015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2" rIns="93162"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2" tIns="46582" rIns="93162" bIns="465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62" tIns="46582" rIns="93162"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62" tIns="46582" rIns="93162" bIns="46582" rtlCol="0" anchor="b"/>
          <a:lstStyle>
            <a:lvl1pPr algn="r">
              <a:defRPr sz="1200"/>
            </a:lvl1pPr>
          </a:lstStyle>
          <a:p>
            <a:fld id="{685F026E-2291-4651-9A24-27A43F526B32}" type="slidenum">
              <a:rPr lang="en-US" smtClean="0"/>
              <a:pPr/>
              <a:t>‹#›</a:t>
            </a:fld>
            <a:endParaRPr lang="en-US"/>
          </a:p>
        </p:txBody>
      </p:sp>
    </p:spTree>
    <p:extLst>
      <p:ext uri="{BB962C8B-B14F-4D97-AF65-F5344CB8AC3E}">
        <p14:creationId xmlns:p14="http://schemas.microsoft.com/office/powerpoint/2010/main" val="64353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F026E-2291-4651-9A24-27A43F526B32}" type="slidenum">
              <a:rPr lang="en-US" smtClean="0"/>
              <a:pPr/>
              <a:t>19</a:t>
            </a:fld>
            <a:endParaRPr lang="en-US"/>
          </a:p>
        </p:txBody>
      </p:sp>
    </p:spTree>
    <p:extLst>
      <p:ext uri="{BB962C8B-B14F-4D97-AF65-F5344CB8AC3E}">
        <p14:creationId xmlns:p14="http://schemas.microsoft.com/office/powerpoint/2010/main" val="257191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F026E-2291-4651-9A24-27A43F526B32}" type="slidenum">
              <a:rPr lang="en-US" smtClean="0"/>
              <a:pPr/>
              <a:t>32</a:t>
            </a:fld>
            <a:endParaRPr lang="en-US"/>
          </a:p>
        </p:txBody>
      </p:sp>
    </p:spTree>
    <p:extLst>
      <p:ext uri="{BB962C8B-B14F-4D97-AF65-F5344CB8AC3E}">
        <p14:creationId xmlns:p14="http://schemas.microsoft.com/office/powerpoint/2010/main" val="275068299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custDataLst>
              <p:tags r:id="rId1"/>
            </p:custDataLst>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custDataLst>
              <p:tags r:id="rId2"/>
            </p:custDataLst>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custDataLst>
              <p:tags r:id="rId3"/>
            </p:custDataLst>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custDataLst>
              <p:tags r:id="rId4"/>
            </p:custDataLst>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custDataLst>
              <p:tags r:id="rId5"/>
            </p:custDataLst>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custDataLst>
              <p:tags r:id="rId6"/>
            </p:custDataLst>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custDataLst>
              <p:tags r:id="rId7"/>
            </p:custDataLst>
          </p:nvPr>
        </p:nvSpPr>
        <p:spPr>
          <a:xfrm>
            <a:off x="2085393" y="236538"/>
            <a:ext cx="5867400" cy="365125"/>
          </a:xfrm>
        </p:spPr>
        <p:txBody>
          <a:bodyPr/>
          <a:lstStyle>
            <a:lvl1pPr algn="r">
              <a:defRPr>
                <a:solidFill>
                  <a:schemeClr val="tx2"/>
                </a:solidFill>
              </a:defRPr>
            </a:lvl1pPr>
          </a:lstStyle>
          <a:p>
            <a:r>
              <a:rPr lang="it-IT" smtClean="0"/>
              <a:t>Dr. Marc Lame, Indiana University</a:t>
            </a:r>
            <a:endParaRPr lang="en-US"/>
          </a:p>
        </p:txBody>
      </p:sp>
      <p:sp>
        <p:nvSpPr>
          <p:cNvPr id="29" name="Slide Number Placeholder 28"/>
          <p:cNvSpPr>
            <a:spLocks noGrp="1"/>
          </p:cNvSpPr>
          <p:nvPr>
            <p:ph type="sldNum" sz="quarter" idx="12"/>
            <p:custDataLst>
              <p:tags r:id="rId8"/>
            </p:custDataLst>
          </p:nvPr>
        </p:nvSpPr>
        <p:spPr>
          <a:xfrm>
            <a:off x="8001000" y="228600"/>
            <a:ext cx="838200" cy="381000"/>
          </a:xfrm>
        </p:spPr>
        <p:txBody>
          <a:bodyPr/>
          <a:lstStyle>
            <a:lvl1pPr>
              <a:defRPr>
                <a:solidFill>
                  <a:schemeClr val="tx2"/>
                </a:solidFill>
              </a:defRPr>
            </a:lvl1pPr>
          </a:lstStyle>
          <a:p>
            <a:fld id="{7A3B7630-EB21-464F-BCF3-B6E27F6BDC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it-IT" smtClean="0"/>
              <a:t>Dr. Marc Lame, Indiana University</a:t>
            </a:r>
            <a:endParaRPr lang="en-US"/>
          </a:p>
        </p:txBody>
      </p:sp>
      <p:sp>
        <p:nvSpPr>
          <p:cNvPr id="6" name="Slide Number Placeholder 5"/>
          <p:cNvSpPr>
            <a:spLocks noGrp="1"/>
          </p:cNvSpPr>
          <p:nvPr>
            <p:ph type="sldNum" sz="quarter" idx="12"/>
          </p:nvPr>
        </p:nvSpPr>
        <p:spPr/>
        <p:txBody>
          <a:bodyPr/>
          <a:lstStyle/>
          <a:p>
            <a:fld id="{7A3B7630-EB21-464F-BCF3-B6E27F6BDC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r>
              <a:rPr lang="it-IT" smtClean="0"/>
              <a:t>Dr. Marc Lame, Indiana University</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A3B7630-EB21-464F-BCF3-B6E27F6BDC2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custDataLst>
              <p:tags r:id="rId2"/>
            </p:custDataLst>
          </p:nvPr>
        </p:nvSpPr>
        <p:spPr/>
        <p:txBody>
          <a:bodyPr/>
          <a:lstStyle/>
          <a:p>
            <a:endParaRPr lang="en-US"/>
          </a:p>
        </p:txBody>
      </p:sp>
      <p:sp>
        <p:nvSpPr>
          <p:cNvPr id="5" name="Footer Placeholder 4"/>
          <p:cNvSpPr>
            <a:spLocks noGrp="1"/>
          </p:cNvSpPr>
          <p:nvPr>
            <p:ph type="ftr" sz="quarter" idx="11"/>
            <p:custDataLst>
              <p:tags r:id="rId3"/>
            </p:custDataLst>
          </p:nvPr>
        </p:nvSpPr>
        <p:spPr/>
        <p:txBody>
          <a:bodyPr/>
          <a:lstStyle/>
          <a:p>
            <a:r>
              <a:rPr lang="it-IT" smtClean="0"/>
              <a:t>Dr. Marc Lame, Indiana University</a:t>
            </a:r>
            <a:endParaRPr lang="en-US"/>
          </a:p>
        </p:txBody>
      </p:sp>
      <p:sp>
        <p:nvSpPr>
          <p:cNvPr id="6" name="Slide Number Placeholder 5"/>
          <p:cNvSpPr>
            <a:spLocks noGrp="1"/>
          </p:cNvSpPr>
          <p:nvPr>
            <p:ph type="sldNum" sz="quarter" idx="12"/>
            <p:custDataLst>
              <p:tags r:id="rId4"/>
            </p:custDataLst>
          </p:nvPr>
        </p:nvSpPr>
        <p:spPr/>
        <p:txBody>
          <a:bodyPr/>
          <a:lstStyle>
            <a:lvl1pPr>
              <a:defRPr>
                <a:solidFill>
                  <a:srgbClr val="FFFFFF"/>
                </a:solidFill>
              </a:defRPr>
            </a:lvl1pPr>
          </a:lstStyle>
          <a:p>
            <a:endParaRPr lang="en-US" dirty="0"/>
          </a:p>
        </p:txBody>
      </p:sp>
      <p:sp>
        <p:nvSpPr>
          <p:cNvPr id="8" name="Content Placeholder 7"/>
          <p:cNvSpPr>
            <a:spLocks noGrp="1"/>
          </p:cNvSpPr>
          <p:nvPr>
            <p:ph sz="quarter" idx="1"/>
            <p:custDataLst>
              <p:tags r:id="rId5"/>
            </p:custDataLst>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A3B7630-EB21-464F-BCF3-B6E27F6BDC28}" type="slidenum">
              <a:rPr lang="en-US" smtClean="0"/>
              <a:pPr/>
              <a:t>‹#›</a:t>
            </a:fld>
            <a:endParaRPr lang="en-US"/>
          </a:p>
        </p:txBody>
      </p:sp>
      <p:sp>
        <p:nvSpPr>
          <p:cNvPr id="14" name="Footer Placeholder 13"/>
          <p:cNvSpPr>
            <a:spLocks noGrp="1"/>
          </p:cNvSpPr>
          <p:nvPr>
            <p:ph type="ftr" sz="quarter" idx="12"/>
          </p:nvPr>
        </p:nvSpPr>
        <p:spPr/>
        <p:txBody>
          <a:bodyPr/>
          <a:lstStyle/>
          <a:p>
            <a:r>
              <a:rPr lang="it-IT" smtClean="0"/>
              <a:t>Dr. Marc Lame, Indiana University</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7A3B7630-EB21-464F-BCF3-B6E27F6BDC28}" type="slidenum">
              <a:rPr lang="en-US" smtClean="0"/>
              <a:pPr/>
              <a:t>‹#›</a:t>
            </a:fld>
            <a:endParaRPr lang="en-US"/>
          </a:p>
        </p:txBody>
      </p:sp>
      <p:sp>
        <p:nvSpPr>
          <p:cNvPr id="12" name="Footer Placeholder 11"/>
          <p:cNvSpPr>
            <a:spLocks noGrp="1"/>
          </p:cNvSpPr>
          <p:nvPr>
            <p:ph type="ftr" sz="quarter" idx="17"/>
          </p:nvPr>
        </p:nvSpPr>
        <p:spPr/>
        <p:txBody>
          <a:bodyPr rtlCol="0"/>
          <a:lstStyle/>
          <a:p>
            <a:r>
              <a:rPr lang="it-IT" smtClean="0"/>
              <a:t>Dr. Marc Lame, Indiana University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7A3B7630-EB21-464F-BCF3-B6E27F6BDC28}" type="slidenum">
              <a:rPr lang="en-US" smtClean="0"/>
              <a:pPr/>
              <a:t>‹#›</a:t>
            </a:fld>
            <a:endParaRPr lang="en-US"/>
          </a:p>
        </p:txBody>
      </p:sp>
      <p:sp>
        <p:nvSpPr>
          <p:cNvPr id="14" name="Footer Placeholder 13"/>
          <p:cNvSpPr>
            <a:spLocks noGrp="1"/>
          </p:cNvSpPr>
          <p:nvPr>
            <p:ph type="ftr" sz="quarter" idx="17"/>
          </p:nvPr>
        </p:nvSpPr>
        <p:spPr/>
        <p:txBody>
          <a:bodyPr rtlCol="0"/>
          <a:lstStyle/>
          <a:p>
            <a:r>
              <a:rPr lang="it-IT" smtClean="0"/>
              <a:t>Dr. Marc Lame, Indiana University</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it-IT" smtClean="0"/>
              <a:t>Dr. Marc Lame, Indiana University</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A3B7630-EB21-464F-BCF3-B6E27F6BDC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it-IT" smtClean="0"/>
              <a:t>Dr. Marc Lame, Indiana University</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A3B7630-EB21-464F-BCF3-B6E27F6BDC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it-IT" smtClean="0"/>
              <a:t>Dr. Marc Lame, Indiana University</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A3B7630-EB21-464F-BCF3-B6E27F6BDC2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A3B7630-EB21-464F-BCF3-B6E27F6BDC2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it-IT" smtClean="0"/>
              <a:t>Dr. Marc Lame, Indiana University</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custDataLst>
              <p:tags r:id="rId13"/>
            </p:custDataLst>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custDataLst>
              <p:tags r:id="rId14"/>
            </p:custDataLst>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custDataLst>
              <p:tags r:id="rId15"/>
            </p:custDataLst>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custDataLst>
              <p:tags r:id="rId16"/>
            </p:custDataLst>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it-IT" smtClean="0"/>
              <a:t>Dr. Marc Lame, Indiana University</a:t>
            </a:r>
            <a:endParaRPr lang="en-US"/>
          </a:p>
        </p:txBody>
      </p:sp>
      <p:sp>
        <p:nvSpPr>
          <p:cNvPr id="7" name="Rectangle 6"/>
          <p:cNvSpPr/>
          <p:nvPr>
            <p:custDataLst>
              <p:tags r:id="rId17"/>
            </p:custDataLst>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custDataLst>
              <p:tags r:id="rId18"/>
            </p:custDataLst>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custDataLst>
              <p:tags r:id="rId19"/>
            </p:custDataLst>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custDataLst>
              <p:tags r:id="rId20"/>
            </p:custDataLst>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A3B7630-EB21-464F-BCF3-B6E27F6BDC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24.xml"/><Relationship Id="rId7" Type="http://schemas.openxmlformats.org/officeDocument/2006/relationships/image" Target="../media/image3.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1.xml"/><Relationship Id="rId5" Type="http://schemas.openxmlformats.org/officeDocument/2006/relationships/tags" Target="../tags/tag26.xml"/><Relationship Id="rId4" Type="http://schemas.openxmlformats.org/officeDocument/2006/relationships/tags" Target="../tags/tag2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jp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2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23.jpe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3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jpeg"/><Relationship Id="rId3" Type="http://schemas.openxmlformats.org/officeDocument/2006/relationships/slideLayout" Target="../slideLayouts/slideLayout2.xml"/><Relationship Id="rId7" Type="http://schemas.openxmlformats.org/officeDocument/2006/relationships/image" Target="../media/image4.jpeg"/><Relationship Id="rId12" Type="http://schemas.openxmlformats.org/officeDocument/2006/relationships/image" Target="../media/image36.jpg"/><Relationship Id="rId17" Type="http://schemas.openxmlformats.org/officeDocument/2006/relationships/image" Target="../media/image41.jpg"/><Relationship Id="rId2" Type="http://schemas.openxmlformats.org/officeDocument/2006/relationships/tags" Target="../tags/tag86.xml"/><Relationship Id="rId16" Type="http://schemas.openxmlformats.org/officeDocument/2006/relationships/image" Target="../media/image40.png"/><Relationship Id="rId1" Type="http://schemas.openxmlformats.org/officeDocument/2006/relationships/tags" Target="../tags/tag85.xml"/><Relationship Id="rId6" Type="http://schemas.openxmlformats.org/officeDocument/2006/relationships/image" Target="../media/image3.jpeg"/><Relationship Id="rId11" Type="http://schemas.openxmlformats.org/officeDocument/2006/relationships/image" Target="../media/image35.jpeg"/><Relationship Id="rId5" Type="http://schemas.openxmlformats.org/officeDocument/2006/relationships/image" Target="../media/image31.jpg"/><Relationship Id="rId15" Type="http://schemas.openxmlformats.org/officeDocument/2006/relationships/image" Target="../media/image39.png"/><Relationship Id="rId10" Type="http://schemas.openxmlformats.org/officeDocument/2006/relationships/image" Target="../media/image34.jpeg"/><Relationship Id="rId4" Type="http://schemas.openxmlformats.org/officeDocument/2006/relationships/notesSlide" Target="../notesSlides/notesSlide2.xml"/><Relationship Id="rId9" Type="http://schemas.openxmlformats.org/officeDocument/2006/relationships/image" Target="../media/image33.jpeg"/><Relationship Id="rId1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0" y="0"/>
            <a:ext cx="9144000" cy="914400"/>
          </a:xfrm>
          <a:solidFill>
            <a:schemeClr val="accent1"/>
          </a:solidFill>
        </p:spPr>
        <p:txBody>
          <a:bodyPr>
            <a:normAutofit/>
          </a:bodyPr>
          <a:lstStyle/>
          <a:p>
            <a:pPr algn="ctr"/>
            <a:r>
              <a:rPr lang="en-US" dirty="0" smtClean="0">
                <a:solidFill>
                  <a:schemeClr val="tx1"/>
                </a:solidFill>
              </a:rPr>
              <a:t>Stop school pests</a:t>
            </a:r>
            <a:endParaRPr lang="en-US" sz="2800" dirty="0">
              <a:solidFill>
                <a:schemeClr val="tx1"/>
              </a:solidFill>
            </a:endParaRPr>
          </a:p>
        </p:txBody>
      </p:sp>
      <p:sp>
        <p:nvSpPr>
          <p:cNvPr id="3" name="Subtitle 2"/>
          <p:cNvSpPr>
            <a:spLocks noGrp="1"/>
          </p:cNvSpPr>
          <p:nvPr>
            <p:ph type="subTitle" idx="1"/>
            <p:custDataLst>
              <p:tags r:id="rId2"/>
            </p:custDataLst>
          </p:nvPr>
        </p:nvSpPr>
        <p:spPr>
          <a:xfrm>
            <a:off x="2362200" y="6050037"/>
            <a:ext cx="6705600" cy="685800"/>
          </a:xfrm>
        </p:spPr>
        <p:txBody>
          <a:bodyPr>
            <a:normAutofit/>
          </a:bodyPr>
          <a:lstStyle/>
          <a:p>
            <a:r>
              <a:rPr lang="en-US" dirty="0" smtClean="0"/>
              <a:t>Feb 2014 – Jan 2016</a:t>
            </a:r>
          </a:p>
        </p:txBody>
      </p:sp>
      <p:sp>
        <p:nvSpPr>
          <p:cNvPr id="4" name="Rectangle 3"/>
          <p:cNvSpPr/>
          <p:nvPr>
            <p:custDataLst>
              <p:tags r:id="rId3"/>
            </p:custDataLst>
          </p:nvPr>
        </p:nvSpPr>
        <p:spPr>
          <a:xfrm>
            <a:off x="457200" y="1066800"/>
            <a:ext cx="8229600" cy="2400657"/>
          </a:xfrm>
          <a:prstGeom prst="rect">
            <a:avLst/>
          </a:prstGeom>
        </p:spPr>
        <p:txBody>
          <a:bodyPr wrap="square">
            <a:spAutoFit/>
          </a:bodyPr>
          <a:lstStyle/>
          <a:p>
            <a:pPr algn="ctr"/>
            <a:r>
              <a:rPr lang="en-US" sz="3000" b="1" dirty="0">
                <a:latin typeface="Tw Cen MT" panose="020B0602020104020603" pitchFamily="34" charset="0"/>
                <a:ea typeface="Calibri" panose="020F0502020204030204" pitchFamily="34" charset="0"/>
              </a:rPr>
              <a:t>Building sustainable school IPM inside and out</a:t>
            </a:r>
            <a:r>
              <a:rPr lang="en-US" sz="3000" b="1" dirty="0" smtClean="0">
                <a:latin typeface="Tw Cen MT" panose="020B0602020104020603" pitchFamily="34" charset="0"/>
                <a:ea typeface="Calibri" panose="020F0502020204030204" pitchFamily="34" charset="0"/>
              </a:rPr>
              <a:t>:</a:t>
            </a:r>
          </a:p>
          <a:p>
            <a:pPr algn="ctr"/>
            <a:endParaRPr lang="en-US" sz="3000" b="1" dirty="0">
              <a:latin typeface="Tw Cen MT" panose="020B0602020104020603" pitchFamily="34" charset="0"/>
              <a:ea typeface="Calibri" panose="020F0502020204030204" pitchFamily="34" charset="0"/>
            </a:endParaRPr>
          </a:p>
          <a:p>
            <a:pPr algn="ctr"/>
            <a:r>
              <a:rPr lang="en-US" sz="3000" b="1" dirty="0" smtClean="0">
                <a:latin typeface="Tw Cen MT" panose="020B0602020104020603" pitchFamily="34" charset="0"/>
                <a:ea typeface="Calibri" panose="020F0502020204030204" pitchFamily="34" charset="0"/>
              </a:rPr>
              <a:t> </a:t>
            </a:r>
            <a:r>
              <a:rPr lang="en-US" sz="3000" b="1" dirty="0">
                <a:latin typeface="Tw Cen MT" panose="020B0602020104020603" pitchFamily="34" charset="0"/>
                <a:ea typeface="Calibri" panose="020F0502020204030204" pitchFamily="34" charset="0"/>
              </a:rPr>
              <a:t>Developing and implementing </a:t>
            </a:r>
            <a:endParaRPr lang="en-US" sz="3000" b="1" dirty="0" smtClean="0">
              <a:latin typeface="Tw Cen MT" panose="020B0602020104020603" pitchFamily="34" charset="0"/>
              <a:ea typeface="Calibri" panose="020F0502020204030204" pitchFamily="34" charset="0"/>
            </a:endParaRPr>
          </a:p>
          <a:p>
            <a:pPr algn="ctr"/>
            <a:r>
              <a:rPr lang="en-US" sz="3000" b="1" dirty="0" smtClean="0">
                <a:latin typeface="Tw Cen MT" panose="020B0602020104020603" pitchFamily="34" charset="0"/>
                <a:ea typeface="Calibri" panose="020F0502020204030204" pitchFamily="34" charset="0"/>
              </a:rPr>
              <a:t>standardized </a:t>
            </a:r>
            <a:r>
              <a:rPr lang="en-US" sz="3000" b="1" dirty="0">
                <a:latin typeface="Tw Cen MT" panose="020B0602020104020603" pitchFamily="34" charset="0"/>
                <a:ea typeface="Calibri" panose="020F0502020204030204" pitchFamily="34" charset="0"/>
              </a:rPr>
              <a:t>training materials and </a:t>
            </a:r>
            <a:endParaRPr lang="en-US" sz="3000" b="1" dirty="0" smtClean="0">
              <a:latin typeface="Tw Cen MT" panose="020B0602020104020603" pitchFamily="34" charset="0"/>
              <a:ea typeface="Calibri" panose="020F0502020204030204" pitchFamily="34" charset="0"/>
            </a:endParaRPr>
          </a:p>
          <a:p>
            <a:pPr algn="ctr"/>
            <a:r>
              <a:rPr lang="en-US" sz="3000" b="1" dirty="0" smtClean="0">
                <a:latin typeface="Tw Cen MT" panose="020B0602020104020603" pitchFamily="34" charset="0"/>
                <a:ea typeface="Calibri" panose="020F0502020204030204" pitchFamily="34" charset="0"/>
              </a:rPr>
              <a:t>IPM </a:t>
            </a:r>
            <a:r>
              <a:rPr lang="en-US" sz="3000" b="1" dirty="0">
                <a:latin typeface="Tw Cen MT" panose="020B0602020104020603" pitchFamily="34" charset="0"/>
                <a:ea typeface="Calibri" panose="020F0502020204030204" pitchFamily="34" charset="0"/>
              </a:rPr>
              <a:t>proficiency exams for </a:t>
            </a:r>
            <a:r>
              <a:rPr lang="en-US" sz="3000" b="1" dirty="0" smtClean="0">
                <a:latin typeface="Tw Cen MT" panose="020B0602020104020603" pitchFamily="34" charset="0"/>
                <a:ea typeface="Calibri" panose="020F0502020204030204" pitchFamily="34" charset="0"/>
              </a:rPr>
              <a:t>certification</a:t>
            </a:r>
            <a:endParaRPr lang="en-US" sz="3000" b="1" dirty="0">
              <a:effectLst/>
              <a:latin typeface="Tw Cen MT" panose="020B0602020104020603" pitchFamily="34" charset="0"/>
              <a:ea typeface="Calibri" panose="020F0502020204030204" pitchFamily="34" charset="0"/>
            </a:endParaRPr>
          </a:p>
        </p:txBody>
      </p:sp>
      <p:sp>
        <p:nvSpPr>
          <p:cNvPr id="7" name="Content Placeholder 2"/>
          <p:cNvSpPr txBox="1">
            <a:spLocks/>
          </p:cNvSpPr>
          <p:nvPr>
            <p:custDataLst>
              <p:tags r:id="rId4"/>
            </p:custDataLst>
          </p:nvPr>
        </p:nvSpPr>
        <p:spPr>
          <a:xfrm>
            <a:off x="228600" y="3886200"/>
            <a:ext cx="8686800" cy="1905000"/>
          </a:xfrm>
          <a:prstGeom prst="rect">
            <a:avLst/>
          </a:prstGeom>
        </p:spPr>
        <p:txBody>
          <a:bodyPr vert="horz" anchor="ctr">
            <a:no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spcBef>
                <a:spcPts val="0"/>
              </a:spcBef>
            </a:pPr>
            <a:r>
              <a:rPr lang="en-US" sz="2000" dirty="0" smtClean="0"/>
              <a:t>Technical Lead: Sherry Glick, </a:t>
            </a:r>
            <a:r>
              <a:rPr lang="en-US" sz="2000" dirty="0"/>
              <a:t>EPA; Project Officer: Cara Finn, </a:t>
            </a:r>
            <a:r>
              <a:rPr lang="en-US" sz="2000" dirty="0" smtClean="0"/>
              <a:t>EPA</a:t>
            </a:r>
          </a:p>
          <a:p>
            <a:pPr algn="ctr">
              <a:spcBef>
                <a:spcPts val="0"/>
              </a:spcBef>
            </a:pPr>
            <a:r>
              <a:rPr lang="en-US" sz="2000" dirty="0" smtClean="0"/>
              <a:t>Co-PIs: Dawn H. Gouge (University of Arizona), Tom Green (IPM Institute of North America), Al Fournier (University of Arizona), Lucy Li (University of Arizona), </a:t>
            </a:r>
          </a:p>
          <a:p>
            <a:pPr algn="ctr">
              <a:spcBef>
                <a:spcPts val="0"/>
              </a:spcBef>
            </a:pPr>
            <a:r>
              <a:rPr lang="en-US" sz="2000" dirty="0" smtClean="0"/>
              <a:t>Shaku Nair (University of Arizona), Dave Kopec (University of Arizona), </a:t>
            </a:r>
          </a:p>
          <a:p>
            <a:pPr algn="ctr">
              <a:spcBef>
                <a:spcPts val="0"/>
              </a:spcBef>
            </a:pPr>
            <a:r>
              <a:rPr lang="en-US" sz="2000" dirty="0" smtClean="0"/>
              <a:t>Ursula Schuch (University of Arizona), Paul Baker (University of Arizona), </a:t>
            </a:r>
          </a:p>
          <a:p>
            <a:pPr algn="ctr">
              <a:spcBef>
                <a:spcPts val="0"/>
              </a:spcBef>
            </a:pPr>
            <a:r>
              <a:rPr lang="en-US" sz="2000" dirty="0" smtClean="0"/>
              <a:t>Kai Umeda (University of Arizona), Carrie Foss (Washington State University), </a:t>
            </a:r>
          </a:p>
          <a:p>
            <a:pPr algn="ctr">
              <a:spcBef>
                <a:spcPts val="0"/>
              </a:spcBef>
            </a:pPr>
            <a:r>
              <a:rPr lang="en-US" sz="2000" dirty="0" smtClean="0"/>
              <a:t>Tim Stock (Oregon State University), Susan T. </a:t>
            </a:r>
            <a:r>
              <a:rPr lang="en-US" sz="2000" dirty="0" err="1" smtClean="0"/>
              <a:t>Ratcliffe</a:t>
            </a:r>
            <a:r>
              <a:rPr lang="en-US" sz="2000" dirty="0" smtClean="0"/>
              <a:t> (University of Illinois)</a:t>
            </a:r>
          </a:p>
          <a:p>
            <a:pPr marL="365760" lvl="1">
              <a:spcBef>
                <a:spcPts val="0"/>
              </a:spcBef>
              <a:buClr>
                <a:schemeClr val="accent2"/>
              </a:buClr>
              <a:buSzPct val="60000"/>
            </a:pPr>
            <a:endParaRPr lang="en-US" sz="2000" dirty="0" smtClean="0"/>
          </a:p>
        </p:txBody>
      </p:sp>
      <p:sp>
        <p:nvSpPr>
          <p:cNvPr id="8" name="Subtitle 2"/>
          <p:cNvSpPr txBox="1">
            <a:spLocks/>
          </p:cNvSpPr>
          <p:nvPr>
            <p:custDataLst>
              <p:tags r:id="rId5"/>
            </p:custDataLst>
          </p:nvPr>
        </p:nvSpPr>
        <p:spPr>
          <a:xfrm>
            <a:off x="0" y="6050037"/>
            <a:ext cx="22098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dirty="0" smtClean="0"/>
              <a:t>Project period:</a:t>
            </a:r>
          </a:p>
        </p:txBody>
      </p:sp>
      <p:pic>
        <p:nvPicPr>
          <p:cNvPr id="2054" name="Picture 6" descr="http://www.sofreshandsogreen.com/wp-content/uploads/2010/12/EPA-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 y="1803025"/>
            <a:ext cx="1217363" cy="1326099"/>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www.faeis.ahnrit.vt.edu/images/NIFA%20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4083" y="1794811"/>
            <a:ext cx="1363717" cy="13343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Approach</a:t>
            </a:r>
            <a:endParaRPr lang="en-US" sz="3200" dirty="0"/>
          </a:p>
        </p:txBody>
      </p:sp>
      <p:sp>
        <p:nvSpPr>
          <p:cNvPr id="5" name="TextBox 4"/>
          <p:cNvSpPr txBox="1"/>
          <p:nvPr>
            <p:custDataLst>
              <p:tags r:id="rId2"/>
            </p:custDataLst>
          </p:nvPr>
        </p:nvSpPr>
        <p:spPr>
          <a:xfrm>
            <a:off x="866775" y="838200"/>
            <a:ext cx="7696200" cy="2246769"/>
          </a:xfrm>
          <a:prstGeom prst="rect">
            <a:avLst/>
          </a:prstGeom>
          <a:noFill/>
        </p:spPr>
        <p:txBody>
          <a:bodyPr wrap="square" rtlCol="0">
            <a:spAutoFit/>
          </a:bodyPr>
          <a:lstStyle/>
          <a:p>
            <a:pPr algn="ctr"/>
            <a:r>
              <a:rPr lang="en-US" sz="2800" b="1" i="1" dirty="0"/>
              <a:t>Online IPM training resources (Year 1</a:t>
            </a:r>
            <a:r>
              <a:rPr lang="en-US" sz="2800" b="1" i="1" dirty="0" smtClean="0"/>
              <a:t>)</a:t>
            </a:r>
            <a:br>
              <a:rPr lang="en-US" sz="2800" b="1" i="1" dirty="0" smtClean="0"/>
            </a:br>
            <a:endParaRPr lang="en-US" sz="2800" b="1" i="1" dirty="0"/>
          </a:p>
          <a:p>
            <a:r>
              <a:rPr lang="en-US" sz="2800" dirty="0" smtClean="0">
                <a:solidFill>
                  <a:schemeClr val="accent2">
                    <a:lumMod val="75000"/>
                  </a:schemeClr>
                </a:solidFill>
              </a:rPr>
              <a:t>3) National </a:t>
            </a:r>
            <a:r>
              <a:rPr lang="en-US" sz="2800" dirty="0" smtClean="0">
                <a:solidFill>
                  <a:schemeClr val="accent2">
                    <a:lumMod val="75000"/>
                  </a:schemeClr>
                </a:solidFill>
              </a:rPr>
              <a:t>network</a:t>
            </a:r>
            <a:r>
              <a:rPr lang="en-US" sz="2800" dirty="0" smtClean="0">
                <a:solidFill>
                  <a:srgbClr val="FF0000"/>
                </a:solidFill>
              </a:rPr>
              <a:t> </a:t>
            </a:r>
            <a:r>
              <a:rPr lang="en-US" sz="2800" dirty="0" smtClean="0">
                <a:solidFill>
                  <a:schemeClr val="accent2">
                    <a:lumMod val="75000"/>
                  </a:schemeClr>
                </a:solidFill>
              </a:rPr>
              <a:t>of experts and stakeholders</a:t>
            </a:r>
          </a:p>
          <a:p>
            <a:r>
              <a:rPr lang="en-US" sz="2800" dirty="0" smtClean="0"/>
              <a:t>Review all completed materials, help with piloting and providing feedback. </a:t>
            </a:r>
            <a:endParaRPr lang="en-US" sz="2800" dirty="0"/>
          </a:p>
        </p:txBody>
      </p:sp>
      <p:pic>
        <p:nvPicPr>
          <p:cNvPr id="3" name="Picture 2"/>
          <p:cNvPicPr>
            <a:picLocks noChangeAspect="1"/>
          </p:cNvPicPr>
          <p:nvPr/>
        </p:nvPicPr>
        <p:blipFill>
          <a:blip r:embed="rId4"/>
          <a:stretch>
            <a:fillRect/>
          </a:stretch>
        </p:blipFill>
        <p:spPr>
          <a:xfrm>
            <a:off x="3200400" y="3531514"/>
            <a:ext cx="5362575" cy="3174086"/>
          </a:xfrm>
          <a:prstGeom prst="rect">
            <a:avLst/>
          </a:prstGeom>
        </p:spPr>
      </p:pic>
    </p:spTree>
    <p:extLst>
      <p:ext uri="{BB962C8B-B14F-4D97-AF65-F5344CB8AC3E}">
        <p14:creationId xmlns:p14="http://schemas.microsoft.com/office/powerpoint/2010/main" val="3135919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Approach</a:t>
            </a:r>
            <a:endParaRPr lang="en-US" sz="3200" dirty="0"/>
          </a:p>
        </p:txBody>
      </p:sp>
      <p:sp>
        <p:nvSpPr>
          <p:cNvPr id="5" name="TextBox 4"/>
          <p:cNvSpPr txBox="1"/>
          <p:nvPr>
            <p:custDataLst>
              <p:tags r:id="rId2"/>
            </p:custDataLst>
          </p:nvPr>
        </p:nvSpPr>
        <p:spPr>
          <a:xfrm>
            <a:off x="612648" y="1524000"/>
            <a:ext cx="8378952" cy="2246769"/>
          </a:xfrm>
          <a:prstGeom prst="rect">
            <a:avLst/>
          </a:prstGeom>
          <a:noFill/>
        </p:spPr>
        <p:txBody>
          <a:bodyPr wrap="square" rtlCol="0">
            <a:spAutoFit/>
          </a:bodyPr>
          <a:lstStyle/>
          <a:p>
            <a:r>
              <a:rPr lang="en-US" sz="2800" b="1" i="1" dirty="0"/>
              <a:t>National </a:t>
            </a:r>
            <a:r>
              <a:rPr lang="en-US" sz="2800" b="1" i="1" dirty="0" smtClean="0"/>
              <a:t>2020 </a:t>
            </a:r>
            <a:r>
              <a:rPr lang="en-US" sz="2800" b="1" i="1" dirty="0"/>
              <a:t>school IPM implementation team </a:t>
            </a:r>
            <a:r>
              <a:rPr lang="en-US" sz="2800" b="1" i="1" dirty="0" smtClean="0"/>
              <a:t>meeting (Year 1)</a:t>
            </a:r>
          </a:p>
          <a:p>
            <a:r>
              <a:rPr lang="en-US" sz="2800" dirty="0"/>
              <a:t>Dallas, TX, September 23-25, </a:t>
            </a:r>
            <a:r>
              <a:rPr lang="en-US" sz="2800" dirty="0" smtClean="0"/>
              <a:t>2014.</a:t>
            </a:r>
          </a:p>
          <a:p>
            <a:r>
              <a:rPr lang="en-US" sz="2800" dirty="0" smtClean="0"/>
              <a:t>Team members, partnering with EPA IPM Center of Excellence.</a:t>
            </a:r>
            <a:endParaRPr lang="en-US" sz="28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627" t="27148" r="8088" b="11161"/>
          <a:stretch/>
        </p:blipFill>
        <p:spPr>
          <a:xfrm>
            <a:off x="2566089" y="3429001"/>
            <a:ext cx="5968311" cy="3200400"/>
          </a:xfrm>
          <a:prstGeom prst="rect">
            <a:avLst/>
          </a:prstGeom>
        </p:spPr>
      </p:pic>
    </p:spTree>
    <p:extLst>
      <p:ext uri="{BB962C8B-B14F-4D97-AF65-F5344CB8AC3E}">
        <p14:creationId xmlns:p14="http://schemas.microsoft.com/office/powerpoint/2010/main" val="1985798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1"/>
            </p:custDataLst>
          </p:nvPr>
        </p:nvSpPr>
        <p:spPr>
          <a:xfrm>
            <a:off x="612648" y="1600200"/>
            <a:ext cx="8153400" cy="3785652"/>
          </a:xfrm>
          <a:prstGeom prst="rect">
            <a:avLst/>
          </a:prstGeom>
          <a:noFill/>
        </p:spPr>
        <p:txBody>
          <a:bodyPr wrap="square" rtlCol="0">
            <a:spAutoFit/>
          </a:bodyPr>
          <a:lstStyle/>
          <a:p>
            <a:pPr marL="320040" lvl="0" indent="-320040">
              <a:buFont typeface="Arial" pitchFamily="34" charset="0"/>
              <a:buChar char="•"/>
            </a:pPr>
            <a:r>
              <a:rPr lang="en-US" sz="3000" dirty="0" smtClean="0"/>
              <a:t>All materials “field tested” and refined pursuant to trainer/trainee feedback to ensure high quality.</a:t>
            </a:r>
          </a:p>
          <a:p>
            <a:pPr marL="320040" lvl="0" indent="-320040">
              <a:buFont typeface="Arial" pitchFamily="34" charset="0"/>
              <a:buChar char="•"/>
            </a:pPr>
            <a:r>
              <a:rPr lang="en-US" sz="3000" dirty="0" smtClean="0"/>
              <a:t>Adaptable </a:t>
            </a:r>
            <a:r>
              <a:rPr lang="en-US" sz="3000" dirty="0" smtClean="0"/>
              <a:t>to </a:t>
            </a:r>
            <a:r>
              <a:rPr lang="en-US" sz="3000" dirty="0" smtClean="0"/>
              <a:t>meet region-specific needs. </a:t>
            </a:r>
          </a:p>
          <a:p>
            <a:pPr marL="320040" lvl="0" indent="-320040">
              <a:buFont typeface="Arial" pitchFamily="34" charset="0"/>
              <a:buChar char="•"/>
            </a:pPr>
            <a:r>
              <a:rPr lang="en-US" sz="3000" dirty="0" smtClean="0"/>
              <a:t>Buy-in from a </a:t>
            </a:r>
            <a:br>
              <a:rPr lang="en-US" sz="3000" dirty="0" smtClean="0"/>
            </a:br>
            <a:r>
              <a:rPr lang="en-US" sz="3000" dirty="0" smtClean="0"/>
              <a:t>broad group of </a:t>
            </a:r>
            <a:br>
              <a:rPr lang="en-US" sz="3000" dirty="0" smtClean="0"/>
            </a:br>
            <a:r>
              <a:rPr lang="en-US" sz="3000" dirty="0" smtClean="0"/>
              <a:t>change agents </a:t>
            </a:r>
            <a:br>
              <a:rPr lang="en-US" sz="3000" dirty="0" smtClean="0"/>
            </a:br>
            <a:r>
              <a:rPr lang="en-US" sz="3000" dirty="0" smtClean="0"/>
              <a:t>working towards </a:t>
            </a:r>
            <a:br>
              <a:rPr lang="en-US" sz="3000" dirty="0" smtClean="0"/>
            </a:br>
            <a:r>
              <a:rPr lang="en-US" sz="3000" dirty="0" smtClean="0"/>
              <a:t>school IPM 2020. </a:t>
            </a:r>
            <a:endParaRPr lang="en-US" sz="3000" dirty="0"/>
          </a:p>
        </p:txBody>
      </p:sp>
      <p:pic>
        <p:nvPicPr>
          <p:cNvPr id="2" name="Picture 1"/>
          <p:cNvPicPr>
            <a:picLocks noChangeAspect="1"/>
          </p:cNvPicPr>
          <p:nvPr/>
        </p:nvPicPr>
        <p:blipFill>
          <a:blip r:embed="rId4"/>
          <a:stretch>
            <a:fillRect/>
          </a:stretch>
        </p:blipFill>
        <p:spPr>
          <a:xfrm>
            <a:off x="3950432" y="3438861"/>
            <a:ext cx="4781550" cy="3186251"/>
          </a:xfrm>
          <a:prstGeom prst="rect">
            <a:avLst/>
          </a:prstGeom>
        </p:spPr>
      </p:pic>
      <p:sp>
        <p:nvSpPr>
          <p:cNvPr id="7" name="Title 1"/>
          <p:cNvSpPr>
            <a:spLocks noGrp="1"/>
          </p:cNvSpPr>
          <p:nvPr>
            <p:ph type="title"/>
            <p:custDataLst>
              <p:tags r:id="rId2"/>
            </p:custDataLst>
          </p:nvPr>
        </p:nvSpPr>
        <p:spPr>
          <a:xfrm>
            <a:off x="612648" y="228600"/>
            <a:ext cx="8153400" cy="990600"/>
          </a:xfrm>
        </p:spPr>
        <p:txBody>
          <a:bodyPr>
            <a:normAutofit/>
          </a:bodyPr>
          <a:lstStyle/>
          <a:p>
            <a:r>
              <a:rPr lang="en-US" sz="3200" dirty="0" smtClean="0"/>
              <a:t>Approach</a:t>
            </a:r>
            <a:endParaRPr lang="en-US" sz="3200" dirty="0"/>
          </a:p>
        </p:txBody>
      </p:sp>
    </p:spTree>
    <p:extLst>
      <p:ext uri="{BB962C8B-B14F-4D97-AF65-F5344CB8AC3E}">
        <p14:creationId xmlns:p14="http://schemas.microsoft.com/office/powerpoint/2010/main" val="3043685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Current status</a:t>
            </a:r>
            <a:endParaRPr lang="en-US" sz="3200" dirty="0"/>
          </a:p>
        </p:txBody>
      </p:sp>
      <p:sp>
        <p:nvSpPr>
          <p:cNvPr id="5" name="TextBox 4"/>
          <p:cNvSpPr txBox="1"/>
          <p:nvPr>
            <p:custDataLst>
              <p:tags r:id="rId2"/>
            </p:custDataLst>
          </p:nvPr>
        </p:nvSpPr>
        <p:spPr>
          <a:xfrm>
            <a:off x="612648" y="1524000"/>
            <a:ext cx="8378952" cy="954107"/>
          </a:xfrm>
          <a:prstGeom prst="rect">
            <a:avLst/>
          </a:prstGeom>
          <a:noFill/>
        </p:spPr>
        <p:txBody>
          <a:bodyPr wrap="square" rtlCol="0">
            <a:spAutoFit/>
          </a:bodyPr>
          <a:lstStyle/>
          <a:p>
            <a:r>
              <a:rPr lang="en-US" sz="2800" dirty="0" smtClean="0"/>
              <a:t>All completed </a:t>
            </a:r>
            <a:r>
              <a:rPr lang="en-US" sz="2800" dirty="0" smtClean="0"/>
              <a:t>materials </a:t>
            </a:r>
            <a:r>
              <a:rPr lang="en-US" sz="2800" dirty="0" smtClean="0"/>
              <a:t>have been placed </a:t>
            </a:r>
            <a:r>
              <a:rPr lang="en-US" sz="2800" dirty="0"/>
              <a:t>online at </a:t>
            </a:r>
            <a:r>
              <a:rPr lang="en-US" sz="2800" u="sng" dirty="0">
                <a:solidFill>
                  <a:srgbClr val="0000FF"/>
                </a:solidFill>
              </a:rPr>
              <a:t>http://</a:t>
            </a:r>
            <a:r>
              <a:rPr lang="en-US" sz="2800" u="sng" dirty="0" smtClean="0">
                <a:solidFill>
                  <a:srgbClr val="0000FF"/>
                </a:solidFill>
              </a:rPr>
              <a:t>cals.arizona.edu/apmc/StopSchoolPests.html </a:t>
            </a:r>
            <a:endParaRPr lang="en-US" sz="2800" u="sng" dirty="0">
              <a:solidFill>
                <a:srgbClr val="0000FF"/>
              </a:solidFil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29032"/>
          <a:stretch/>
        </p:blipFill>
        <p:spPr>
          <a:xfrm>
            <a:off x="1064351" y="2667000"/>
            <a:ext cx="7249993" cy="3858905"/>
          </a:xfrm>
          <a:prstGeom prst="rect">
            <a:avLst/>
          </a:prstGeom>
        </p:spPr>
      </p:pic>
    </p:spTree>
    <p:extLst>
      <p:ext uri="{BB962C8B-B14F-4D97-AF65-F5344CB8AC3E}">
        <p14:creationId xmlns:p14="http://schemas.microsoft.com/office/powerpoint/2010/main" val="1001936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Learning Objectives</a:t>
            </a:r>
            <a:endParaRPr lang="en-US" sz="3200" dirty="0"/>
          </a:p>
        </p:txBody>
      </p:sp>
      <p:sp>
        <p:nvSpPr>
          <p:cNvPr id="4" name="TextBox 3"/>
          <p:cNvSpPr txBox="1"/>
          <p:nvPr>
            <p:custDataLst>
              <p:tags r:id="rId2"/>
            </p:custDataLst>
          </p:nvPr>
        </p:nvSpPr>
        <p:spPr>
          <a:xfrm>
            <a:off x="598133" y="1876485"/>
            <a:ext cx="8182429" cy="4524315"/>
          </a:xfrm>
          <a:prstGeom prst="rect">
            <a:avLst/>
          </a:prstGeom>
          <a:noFill/>
          <a:ln w="76200">
            <a:solidFill>
              <a:srgbClr val="D8B25C"/>
            </a:solidFill>
          </a:ln>
        </p:spPr>
        <p:txBody>
          <a:bodyPr wrap="square" rtlCol="0">
            <a:spAutoFit/>
          </a:bodyPr>
          <a:lstStyle/>
          <a:p>
            <a:r>
              <a:rPr lang="en-US" sz="2400" b="1" dirty="0" smtClean="0"/>
              <a:t>Example-Module 1: Introduction to School IPM </a:t>
            </a:r>
            <a:endParaRPr lang="en-US" sz="2400" dirty="0" smtClean="0"/>
          </a:p>
          <a:p>
            <a:r>
              <a:rPr lang="en-US" sz="2400" i="1" dirty="0" smtClean="0"/>
              <a:t>Learning Lesson 1: WHAT is IPM:</a:t>
            </a:r>
            <a:endParaRPr lang="en-US" sz="2400" dirty="0" smtClean="0"/>
          </a:p>
          <a:p>
            <a:pPr marL="685800" lvl="0" indent="-320040">
              <a:buFont typeface="+mj-lt"/>
              <a:buAutoNum type="arabicPeriod"/>
            </a:pPr>
            <a:r>
              <a:rPr lang="en-US" sz="2400" dirty="0" smtClean="0"/>
              <a:t>Describe IPM in understandable terms.</a:t>
            </a:r>
          </a:p>
          <a:p>
            <a:pPr marL="685800" lvl="0" indent="-320040">
              <a:buFont typeface="+mj-lt"/>
              <a:buAutoNum type="arabicPeriod"/>
            </a:pPr>
            <a:r>
              <a:rPr lang="en-US" sz="2400" dirty="0" smtClean="0"/>
              <a:t>Describe how IPM reduces the risks of pests and pesticides. </a:t>
            </a:r>
          </a:p>
          <a:p>
            <a:pPr marL="685800" lvl="0" indent="-320040">
              <a:buFont typeface="+mj-lt"/>
              <a:buAutoNum type="arabicPeriod"/>
            </a:pPr>
            <a:r>
              <a:rPr lang="en-US" sz="2400" dirty="0" smtClean="0"/>
              <a:t>Explain the benefits of IPM in schools and other sensitive environments.</a:t>
            </a:r>
          </a:p>
          <a:p>
            <a:pPr marL="685800" lvl="0" indent="-320040">
              <a:buFont typeface="+mj-lt"/>
              <a:buAutoNum type="arabicPeriod"/>
            </a:pPr>
            <a:r>
              <a:rPr lang="en-US" sz="2400" dirty="0" smtClean="0"/>
              <a:t>Identify the key elements of IPM.</a:t>
            </a:r>
          </a:p>
          <a:p>
            <a:r>
              <a:rPr lang="en-US" sz="2400" i="1" dirty="0" smtClean="0"/>
              <a:t>Learning Lesson 2: WHY do IPM:</a:t>
            </a:r>
            <a:endParaRPr lang="en-US" sz="2400" dirty="0" smtClean="0"/>
          </a:p>
          <a:p>
            <a:pPr marL="685800" lvl="0" indent="-320040">
              <a:buFont typeface="+mj-lt"/>
              <a:buAutoNum type="arabicPeriod" startAt="5"/>
            </a:pPr>
            <a:r>
              <a:rPr lang="en-US" sz="2400" dirty="0" smtClean="0"/>
              <a:t>Identify health, environmental, and economic risks of pests associated with buildings and grounds.</a:t>
            </a:r>
          </a:p>
          <a:p>
            <a:pPr marL="685800" lvl="0" indent="-320040">
              <a:buFont typeface="+mj-lt"/>
              <a:buAutoNum type="arabicPeriod" startAt="5"/>
            </a:pPr>
            <a:r>
              <a:rPr lang="en-US" sz="2400" dirty="0" smtClean="0"/>
              <a:t>Identify health, environmental, and economic risks of pesticides associated with buildings and grounds.</a:t>
            </a:r>
          </a:p>
        </p:txBody>
      </p:sp>
    </p:spTree>
    <p:extLst>
      <p:ext uri="{BB962C8B-B14F-4D97-AF65-F5344CB8AC3E}">
        <p14:creationId xmlns:p14="http://schemas.microsoft.com/office/powerpoint/2010/main" val="1956041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Learning Objectives</a:t>
            </a:r>
            <a:endParaRPr lang="en-US" sz="3200" dirty="0"/>
          </a:p>
        </p:txBody>
      </p:sp>
      <p:sp>
        <p:nvSpPr>
          <p:cNvPr id="4" name="TextBox 3"/>
          <p:cNvSpPr txBox="1"/>
          <p:nvPr>
            <p:custDataLst>
              <p:tags r:id="rId2"/>
            </p:custDataLst>
          </p:nvPr>
        </p:nvSpPr>
        <p:spPr>
          <a:xfrm>
            <a:off x="381000" y="2093416"/>
            <a:ext cx="8385048" cy="4154984"/>
          </a:xfrm>
          <a:prstGeom prst="rect">
            <a:avLst/>
          </a:prstGeom>
          <a:noFill/>
          <a:ln w="76200">
            <a:solidFill>
              <a:srgbClr val="D8B25C"/>
            </a:solidFill>
          </a:ln>
        </p:spPr>
        <p:txBody>
          <a:bodyPr wrap="square" rtlCol="0">
            <a:spAutoFit/>
          </a:bodyPr>
          <a:lstStyle/>
          <a:p>
            <a:r>
              <a:rPr lang="en-US" sz="2400" b="1" dirty="0"/>
              <a:t>Example-Module 1: Introduction to School IPM </a:t>
            </a:r>
            <a:endParaRPr lang="en-US" sz="2400" dirty="0"/>
          </a:p>
          <a:p>
            <a:r>
              <a:rPr lang="en-US" sz="2400" i="1" dirty="0" smtClean="0"/>
              <a:t>Learning Lesson 3: WHO does IPM:</a:t>
            </a:r>
            <a:endParaRPr lang="en-US" sz="2400" dirty="0" smtClean="0"/>
          </a:p>
          <a:p>
            <a:pPr marL="685800" lvl="0" indent="-320040">
              <a:buFont typeface="+mj-lt"/>
              <a:buAutoNum type="arabicPeriod" startAt="7"/>
            </a:pPr>
            <a:r>
              <a:rPr lang="en-US" sz="2400" dirty="0" smtClean="0"/>
              <a:t>Identify the important roles and responsibilities of the school IPM team.</a:t>
            </a:r>
          </a:p>
          <a:p>
            <a:r>
              <a:rPr lang="en-US" sz="2400" i="1" dirty="0" smtClean="0"/>
              <a:t>Learning Lesson 4: HOW to do IPM:</a:t>
            </a:r>
            <a:endParaRPr lang="en-US" sz="2400" dirty="0" smtClean="0"/>
          </a:p>
          <a:p>
            <a:pPr marL="685800" lvl="0" indent="-320040">
              <a:buFont typeface="+mj-lt"/>
              <a:buAutoNum type="arabicPeriod" startAt="8"/>
            </a:pPr>
            <a:r>
              <a:rPr lang="en-US" sz="2400" dirty="0" smtClean="0"/>
              <a:t>Explain basic pest monitoring, inspecting and reporting.</a:t>
            </a:r>
          </a:p>
          <a:p>
            <a:pPr marL="685800" lvl="0" indent="-320040">
              <a:buFont typeface="+mj-lt"/>
              <a:buAutoNum type="arabicPeriod" startAt="8"/>
            </a:pPr>
            <a:r>
              <a:rPr lang="en-US" sz="2400" dirty="0" smtClean="0"/>
              <a:t>Identify pest-conducive conditions and pest-vulnerable areas. Identify corrective actions.</a:t>
            </a:r>
          </a:p>
          <a:p>
            <a:pPr marL="685800" lvl="0" indent="-320040">
              <a:buFont typeface="+mj-lt"/>
              <a:buAutoNum type="arabicPeriod" startAt="8"/>
            </a:pPr>
            <a:r>
              <a:rPr lang="en-US" sz="2400" dirty="0" smtClean="0"/>
              <a:t>Identify key pest groups and signs of pest infestations in buildings and on grounds.</a:t>
            </a:r>
          </a:p>
          <a:p>
            <a:pPr marL="685800" lvl="0" indent="-320040">
              <a:buFont typeface="+mj-lt"/>
              <a:buAutoNum type="arabicPeriod" startAt="8"/>
            </a:pPr>
            <a:r>
              <a:rPr lang="en-US" sz="2400" dirty="0" smtClean="0"/>
              <a:t>Explain how to keep pests out of facilities.</a:t>
            </a:r>
            <a:endParaRPr lang="en-US" dirty="0"/>
          </a:p>
        </p:txBody>
      </p:sp>
    </p:spTree>
    <p:extLst>
      <p:ext uri="{BB962C8B-B14F-4D97-AF65-F5344CB8AC3E}">
        <p14:creationId xmlns:p14="http://schemas.microsoft.com/office/powerpoint/2010/main" val="877755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fontScale="90000"/>
          </a:bodyPr>
          <a:lstStyle/>
          <a:p>
            <a:r>
              <a:rPr lang="en-US" sz="3200" dirty="0" smtClean="0"/>
              <a:t>Feedback on Learning Objectives from Stakeholders</a:t>
            </a:r>
            <a:endParaRPr lang="en-US" sz="3200" dirty="0"/>
          </a:p>
        </p:txBody>
      </p:sp>
      <p:sp>
        <p:nvSpPr>
          <p:cNvPr id="3" name="TextBox 2"/>
          <p:cNvSpPr txBox="1"/>
          <p:nvPr>
            <p:custDataLst>
              <p:tags r:id="rId2"/>
            </p:custDataLst>
          </p:nvPr>
        </p:nvSpPr>
        <p:spPr>
          <a:xfrm>
            <a:off x="612648" y="1447800"/>
            <a:ext cx="8378952" cy="5093702"/>
          </a:xfrm>
          <a:prstGeom prst="rect">
            <a:avLst/>
          </a:prstGeom>
          <a:noFill/>
        </p:spPr>
        <p:txBody>
          <a:bodyPr wrap="square" rtlCol="0">
            <a:spAutoFit/>
          </a:bodyPr>
          <a:lstStyle/>
          <a:p>
            <a:pPr lvl="0"/>
            <a:r>
              <a:rPr lang="en-US" sz="2500" b="1" dirty="0" smtClean="0">
                <a:solidFill>
                  <a:schemeClr val="accent2"/>
                </a:solidFill>
              </a:rPr>
              <a:t>Example:  School Custodians </a:t>
            </a:r>
          </a:p>
          <a:p>
            <a:pPr lvl="0"/>
            <a:r>
              <a:rPr lang="en-US" sz="2500" dirty="0" smtClean="0"/>
              <a:t>85</a:t>
            </a:r>
            <a:r>
              <a:rPr lang="en-US" sz="2500" dirty="0"/>
              <a:t>% feel confident they know enough about IPM</a:t>
            </a:r>
          </a:p>
          <a:p>
            <a:pPr lvl="0"/>
            <a:r>
              <a:rPr lang="en-US" sz="2500" dirty="0"/>
              <a:t>82% would like to know more</a:t>
            </a:r>
          </a:p>
          <a:p>
            <a:pPr lvl="0"/>
            <a:r>
              <a:rPr lang="en-US" sz="2500" dirty="0"/>
              <a:t>76% think IPM training/certification is necessary, 17% did not.</a:t>
            </a:r>
          </a:p>
          <a:p>
            <a:pPr lvl="0"/>
            <a:r>
              <a:rPr lang="en-US" sz="2500" dirty="0"/>
              <a:t>Training is necessary because: </a:t>
            </a:r>
          </a:p>
          <a:p>
            <a:pPr marL="742950" lvl="1" indent="-285750">
              <a:buFont typeface="Arial" panose="020B0604020202020204" pitchFamily="34" charset="0"/>
              <a:buChar char="•"/>
            </a:pPr>
            <a:r>
              <a:rPr lang="en-US" sz="2500" dirty="0"/>
              <a:t>this affects the health and welfare of our students and staff</a:t>
            </a:r>
          </a:p>
          <a:p>
            <a:pPr marL="742950" lvl="1" indent="-285750">
              <a:buFont typeface="Arial" panose="020B0604020202020204" pitchFamily="34" charset="0"/>
              <a:buChar char="•"/>
            </a:pPr>
            <a:r>
              <a:rPr lang="en-US" sz="2500" dirty="0" smtClean="0"/>
              <a:t>I </a:t>
            </a:r>
            <a:r>
              <a:rPr lang="en-US" sz="2500" dirty="0"/>
              <a:t>believe that most people do not have a good understanding of the requirements of IPM</a:t>
            </a:r>
          </a:p>
          <a:p>
            <a:pPr marL="742950" lvl="1" indent="-285750">
              <a:buFont typeface="Arial" panose="020B0604020202020204" pitchFamily="34" charset="0"/>
              <a:buChar char="•"/>
            </a:pPr>
            <a:r>
              <a:rPr lang="en-US" sz="2500" dirty="0"/>
              <a:t>Only to an extent. </a:t>
            </a:r>
            <a:r>
              <a:rPr lang="en-US" sz="2500" dirty="0" smtClean="0"/>
              <a:t>IPM </a:t>
            </a:r>
            <a:r>
              <a:rPr lang="en-US" sz="2500" dirty="0"/>
              <a:t>Awareness training should be all that is required!!!!!!!</a:t>
            </a:r>
          </a:p>
          <a:p>
            <a:pPr marL="742950" lvl="1" indent="-285750">
              <a:buFont typeface="Arial" panose="020B0604020202020204" pitchFamily="34" charset="0"/>
              <a:buChar char="•"/>
            </a:pPr>
            <a:r>
              <a:rPr lang="en-US" sz="2500" dirty="0"/>
              <a:t>I believe that an ongoing training in IPM is a must-have. Like people say, if you don't use it, you lose it. </a:t>
            </a:r>
            <a:r>
              <a:rPr lang="en-US" sz="2500" dirty="0" smtClean="0"/>
              <a:t>……</a:t>
            </a:r>
            <a:endParaRPr lang="en-US" sz="2500" dirty="0"/>
          </a:p>
        </p:txBody>
      </p:sp>
    </p:spTree>
    <p:extLst>
      <p:ext uri="{BB962C8B-B14F-4D97-AF65-F5344CB8AC3E}">
        <p14:creationId xmlns:p14="http://schemas.microsoft.com/office/powerpoint/2010/main" val="1752313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228600"/>
            <a:ext cx="8610600" cy="990600"/>
          </a:xfrm>
        </p:spPr>
        <p:txBody>
          <a:bodyPr>
            <a:normAutofit fontScale="90000"/>
          </a:bodyPr>
          <a:lstStyle/>
          <a:p>
            <a:r>
              <a:rPr lang="en-US" sz="3200" dirty="0" smtClean="0"/>
              <a:t>Stop School Pests event, Phoenix AZ. March 3</a:t>
            </a:r>
            <a:r>
              <a:rPr lang="en-US" sz="3200" baseline="30000" dirty="0" smtClean="0"/>
              <a:t>rd</a:t>
            </a:r>
            <a:r>
              <a:rPr lang="en-US" sz="3200" dirty="0" smtClean="0"/>
              <a:t> 2015. </a:t>
            </a:r>
            <a:endParaRPr lang="en-US" sz="3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752600"/>
            <a:ext cx="4114800" cy="307067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3086100"/>
            <a:ext cx="4273327" cy="3188970"/>
          </a:xfrm>
          <a:prstGeom prst="rect">
            <a:avLst/>
          </a:prstGeom>
        </p:spPr>
      </p:pic>
      <p:sp>
        <p:nvSpPr>
          <p:cNvPr id="5" name="TextBox 4"/>
          <p:cNvSpPr txBox="1"/>
          <p:nvPr>
            <p:custDataLst>
              <p:tags r:id="rId2"/>
            </p:custDataLst>
          </p:nvPr>
        </p:nvSpPr>
        <p:spPr>
          <a:xfrm>
            <a:off x="519390" y="4799622"/>
            <a:ext cx="3806952" cy="2015936"/>
          </a:xfrm>
          <a:prstGeom prst="rect">
            <a:avLst/>
          </a:prstGeom>
          <a:noFill/>
        </p:spPr>
        <p:txBody>
          <a:bodyPr wrap="square" rtlCol="0">
            <a:spAutoFit/>
          </a:bodyPr>
          <a:lstStyle/>
          <a:p>
            <a:r>
              <a:rPr lang="en-US" sz="2500" i="1" dirty="0" smtClean="0"/>
              <a:t>School IPM partners review and weight individual </a:t>
            </a:r>
            <a:r>
              <a:rPr lang="en-US" sz="2500" i="1" dirty="0" smtClean="0"/>
              <a:t>learning objectives. </a:t>
            </a:r>
            <a:r>
              <a:rPr lang="en-US" sz="2500" i="1" dirty="0" smtClean="0"/>
              <a:t>These weights will be used in preparing exams.</a:t>
            </a:r>
            <a:endParaRPr lang="en-US" sz="2500" i="1" dirty="0"/>
          </a:p>
        </p:txBody>
      </p:sp>
    </p:spTree>
    <p:extLst>
      <p:ext uri="{BB962C8B-B14F-4D97-AF65-F5344CB8AC3E}">
        <p14:creationId xmlns:p14="http://schemas.microsoft.com/office/powerpoint/2010/main" val="3575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Current status</a:t>
            </a:r>
            <a:endParaRPr lang="en-US" sz="3200" dirty="0"/>
          </a:p>
        </p:txBody>
      </p:sp>
      <p:sp>
        <p:nvSpPr>
          <p:cNvPr id="5" name="TextBox 4"/>
          <p:cNvSpPr txBox="1"/>
          <p:nvPr>
            <p:custDataLst>
              <p:tags r:id="rId2"/>
            </p:custDataLst>
          </p:nvPr>
        </p:nvSpPr>
        <p:spPr>
          <a:xfrm>
            <a:off x="304800" y="1644908"/>
            <a:ext cx="8382000" cy="5262979"/>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Online </a:t>
            </a:r>
            <a:r>
              <a:rPr lang="en-US" sz="2800" dirty="0"/>
              <a:t>training modules will </a:t>
            </a:r>
            <a:r>
              <a:rPr lang="en-US" sz="2800" dirty="0" smtClean="0"/>
              <a:t>be </a:t>
            </a:r>
            <a:r>
              <a:rPr lang="en-US" sz="2800" dirty="0"/>
              <a:t>available </a:t>
            </a:r>
            <a:r>
              <a:rPr lang="en-US" sz="2800" dirty="0" smtClean="0"/>
              <a:t>to stakeholders or any individual </a:t>
            </a:r>
            <a:r>
              <a:rPr lang="en-US" sz="2800" dirty="0"/>
              <a:t>seeking multimedia presentations they can view and study from any </a:t>
            </a:r>
            <a:r>
              <a:rPr lang="en-US" sz="2800" dirty="0" smtClean="0"/>
              <a:t>location.  </a:t>
            </a:r>
            <a:endParaRPr lang="en-US" sz="2800" dirty="0"/>
          </a:p>
          <a:p>
            <a:pPr marL="342900" indent="-342900">
              <a:buFont typeface="Arial" panose="020B0604020202020204" pitchFamily="34" charset="0"/>
              <a:buChar char="•"/>
            </a:pPr>
            <a:r>
              <a:rPr lang="en-US" sz="2800" dirty="0" smtClean="0"/>
              <a:t>On-line</a:t>
            </a:r>
            <a:br>
              <a:rPr lang="en-US" sz="2800" dirty="0" smtClean="0"/>
            </a:br>
            <a:r>
              <a:rPr lang="en-US" sz="2800" dirty="0" smtClean="0"/>
              <a:t>materials will</a:t>
            </a:r>
            <a:br>
              <a:rPr lang="en-US" sz="2800" dirty="0" smtClean="0"/>
            </a:br>
            <a:r>
              <a:rPr lang="en-US" sz="2800" dirty="0" smtClean="0"/>
              <a:t>be housed as</a:t>
            </a:r>
            <a:br>
              <a:rPr lang="en-US" sz="2800" dirty="0" smtClean="0"/>
            </a:br>
            <a:r>
              <a:rPr lang="en-US" sz="2800" dirty="0" smtClean="0"/>
              <a:t>part of the</a:t>
            </a:r>
            <a:br>
              <a:rPr lang="en-US" sz="2800" dirty="0" smtClean="0"/>
            </a:br>
            <a:r>
              <a:rPr lang="en-US" sz="2800" dirty="0" err="1"/>
              <a:t>iSchool</a:t>
            </a:r>
            <a:r>
              <a:rPr lang="en-US" sz="2800" dirty="0"/>
              <a:t> Pest </a:t>
            </a:r>
            <a:r>
              <a:rPr lang="en-US" sz="2800" dirty="0" smtClean="0"/>
              <a:t/>
            </a:r>
            <a:br>
              <a:rPr lang="en-US" sz="2800" dirty="0" smtClean="0"/>
            </a:br>
            <a:r>
              <a:rPr lang="en-US" sz="2800" dirty="0" smtClean="0"/>
              <a:t>Management </a:t>
            </a:r>
            <a:br>
              <a:rPr lang="en-US" sz="2800" dirty="0" smtClean="0"/>
            </a:br>
            <a:r>
              <a:rPr lang="en-US" sz="2800" dirty="0" smtClean="0"/>
              <a:t>project resources.</a:t>
            </a:r>
            <a:br>
              <a:rPr lang="en-US" sz="2800" dirty="0" smtClean="0"/>
            </a:br>
            <a:endParaRPr lang="en-US" sz="2800"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12897" b="17735"/>
          <a:stretch/>
        </p:blipFill>
        <p:spPr>
          <a:xfrm>
            <a:off x="3712644" y="3276600"/>
            <a:ext cx="5420845" cy="3345993"/>
          </a:xfrm>
          <a:prstGeom prst="rect">
            <a:avLst/>
          </a:prstGeom>
        </p:spPr>
      </p:pic>
    </p:spTree>
    <p:extLst>
      <p:ext uri="{BB962C8B-B14F-4D97-AF65-F5344CB8AC3E}">
        <p14:creationId xmlns:p14="http://schemas.microsoft.com/office/powerpoint/2010/main" val="3026671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Modules</a:t>
            </a:r>
            <a:endParaRPr lang="en-US" sz="32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117" y="1600200"/>
            <a:ext cx="3314700" cy="2528316"/>
          </a:xfrm>
          <a:prstGeom prst="rect">
            <a:avLst/>
          </a:prstGeom>
        </p:spPr>
      </p:pic>
      <p:sp>
        <p:nvSpPr>
          <p:cNvPr id="7" name="Content Placeholder 7"/>
          <p:cNvSpPr>
            <a:spLocks noGrp="1"/>
          </p:cNvSpPr>
          <p:nvPr>
            <p:ph sz="quarter" idx="1"/>
            <p:custDataLst>
              <p:tags r:id="rId2"/>
            </p:custDataLst>
          </p:nvPr>
        </p:nvSpPr>
        <p:spPr>
          <a:xfrm>
            <a:off x="4000500" y="1524880"/>
            <a:ext cx="5143500" cy="1065920"/>
          </a:xfrm>
        </p:spPr>
        <p:txBody>
          <a:bodyPr>
            <a:noAutofit/>
          </a:bodyPr>
          <a:lstStyle/>
          <a:p>
            <a:r>
              <a:rPr lang="en-US" sz="2800" dirty="0" smtClean="0"/>
              <a:t>View online </a:t>
            </a:r>
          </a:p>
          <a:p>
            <a:r>
              <a:rPr lang="en-US" sz="2800" dirty="0" smtClean="0"/>
              <a:t>Download</a:t>
            </a:r>
            <a:endParaRPr lang="en-US" sz="2800" dirty="0"/>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4495" t="5555" r="4495" b="6667"/>
          <a:stretch/>
        </p:blipFill>
        <p:spPr>
          <a:xfrm>
            <a:off x="2743200" y="2896480"/>
            <a:ext cx="3362416" cy="2505952"/>
          </a:xfrm>
          <a:prstGeom prst="rect">
            <a:avLst/>
          </a:prstGeom>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4495" t="5555" r="4495" b="6667"/>
          <a:stretch/>
        </p:blipFill>
        <p:spPr>
          <a:xfrm>
            <a:off x="5257800" y="4095386"/>
            <a:ext cx="3374020" cy="2514600"/>
          </a:xfrm>
          <a:prstGeom prst="rect">
            <a:avLst/>
          </a:prstGeom>
        </p:spPr>
      </p:pic>
    </p:spTree>
    <p:extLst>
      <p:ext uri="{BB962C8B-B14F-4D97-AF65-F5344CB8AC3E}">
        <p14:creationId xmlns:p14="http://schemas.microsoft.com/office/powerpoint/2010/main" val="3262803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Full team</a:t>
            </a:r>
            <a:endParaRPr lang="en-US" sz="3200" dirty="0"/>
          </a:p>
        </p:txBody>
      </p:sp>
      <p:sp>
        <p:nvSpPr>
          <p:cNvPr id="5" name="TextBox 4"/>
          <p:cNvSpPr txBox="1"/>
          <p:nvPr>
            <p:custDataLst>
              <p:tags r:id="rId2"/>
            </p:custDataLst>
          </p:nvPr>
        </p:nvSpPr>
        <p:spPr>
          <a:xfrm>
            <a:off x="685800" y="3886988"/>
            <a:ext cx="8610600" cy="2785378"/>
          </a:xfrm>
          <a:prstGeom prst="rect">
            <a:avLst/>
          </a:prstGeom>
          <a:noFill/>
        </p:spPr>
        <p:txBody>
          <a:bodyPr wrap="square" rtlCol="0">
            <a:spAutoFit/>
          </a:bodyPr>
          <a:lstStyle/>
          <a:p>
            <a:r>
              <a:rPr lang="en-US" sz="2500" u="sng" dirty="0">
                <a:solidFill>
                  <a:srgbClr val="0000FF"/>
                </a:solidFill>
              </a:rPr>
              <a:t>http://</a:t>
            </a:r>
            <a:r>
              <a:rPr lang="en-US" sz="2500" u="sng" dirty="0" smtClean="0">
                <a:solidFill>
                  <a:srgbClr val="0000FF"/>
                </a:solidFill>
              </a:rPr>
              <a:t>cals.arizona.edu/apmc/docs/All-Hands-Members-021215.pdf</a:t>
            </a:r>
          </a:p>
          <a:p>
            <a:r>
              <a:rPr lang="en-US" sz="2500" b="1" dirty="0" smtClean="0"/>
              <a:t>Collaborations: </a:t>
            </a:r>
            <a:r>
              <a:rPr lang="en-US" sz="2500" dirty="0" smtClean="0"/>
              <a:t>			2 federal agencies</a:t>
            </a:r>
            <a:endParaRPr lang="en-US" sz="2500" b="1" dirty="0" smtClean="0"/>
          </a:p>
          <a:p>
            <a:r>
              <a:rPr lang="en-US" sz="2500" dirty="0" smtClean="0"/>
              <a:t>23 academic faculty			4 school management staff</a:t>
            </a:r>
            <a:endParaRPr lang="en-US" sz="2500" dirty="0" smtClean="0">
              <a:solidFill>
                <a:srgbClr val="FF0000"/>
              </a:solidFill>
            </a:endParaRPr>
          </a:p>
          <a:p>
            <a:r>
              <a:rPr lang="en-US" sz="2500" dirty="0" smtClean="0"/>
              <a:t>11 state </a:t>
            </a:r>
            <a:r>
              <a:rPr lang="en-US" sz="2500" dirty="0"/>
              <a:t>lead </a:t>
            </a:r>
            <a:r>
              <a:rPr lang="en-US" sz="2500" dirty="0" smtClean="0"/>
              <a:t>staff 			2 tribal representatives</a:t>
            </a:r>
          </a:p>
          <a:p>
            <a:r>
              <a:rPr lang="en-US" sz="2500" dirty="0" smtClean="0"/>
              <a:t>8 advocacy </a:t>
            </a:r>
            <a:r>
              <a:rPr lang="en-US" sz="2500" dirty="0"/>
              <a:t>agency staff </a:t>
            </a:r>
            <a:r>
              <a:rPr lang="en-US" sz="2500" dirty="0" smtClean="0"/>
              <a:t>members </a:t>
            </a:r>
          </a:p>
          <a:p>
            <a:r>
              <a:rPr lang="en-US" sz="2500" dirty="0" smtClean="0"/>
              <a:t>4 industry reps</a:t>
            </a:r>
            <a:endParaRPr lang="en-US" sz="25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248" y="1066800"/>
            <a:ext cx="8099552" cy="2665274"/>
          </a:xfrm>
          <a:prstGeom prst="rect">
            <a:avLst/>
          </a:prstGeom>
        </p:spPr>
      </p:pic>
    </p:spTree>
    <p:extLst>
      <p:ext uri="{BB962C8B-B14F-4D97-AF65-F5344CB8AC3E}">
        <p14:creationId xmlns:p14="http://schemas.microsoft.com/office/powerpoint/2010/main" val="3809943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Modules – view online</a:t>
            </a:r>
            <a:endParaRPr lang="en-US" sz="3200" dirty="0"/>
          </a:p>
        </p:txBody>
      </p:sp>
      <p:sp>
        <p:nvSpPr>
          <p:cNvPr id="4" name="Rectangle 3"/>
          <p:cNvSpPr/>
          <p:nvPr/>
        </p:nvSpPr>
        <p:spPr>
          <a:xfrm>
            <a:off x="1752600" y="1456812"/>
            <a:ext cx="6705600" cy="369332"/>
          </a:xfrm>
          <a:prstGeom prst="rect">
            <a:avLst/>
          </a:prstGeom>
        </p:spPr>
        <p:txBody>
          <a:bodyPr wrap="square">
            <a:spAutoFit/>
          </a:bodyPr>
          <a:lstStyle/>
          <a:p>
            <a:r>
              <a:rPr lang="en-US" u="sng" dirty="0">
                <a:solidFill>
                  <a:srgbClr val="0000FF"/>
                </a:solidFill>
              </a:rPr>
              <a:t>http://extension.arizona.edu/training/ipm/Teacher1/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270" y="1892836"/>
            <a:ext cx="5612130" cy="4812764"/>
          </a:xfrm>
          <a:prstGeom prst="rect">
            <a:avLst/>
          </a:prstGeom>
        </p:spPr>
      </p:pic>
    </p:spTree>
    <p:extLst>
      <p:ext uri="{BB962C8B-B14F-4D97-AF65-F5344CB8AC3E}">
        <p14:creationId xmlns:p14="http://schemas.microsoft.com/office/powerpoint/2010/main" val="2265418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Pilot testing of modules</a:t>
            </a:r>
            <a:endParaRPr lang="en-US" sz="3200" dirty="0"/>
          </a:p>
        </p:txBody>
      </p:sp>
      <p:sp>
        <p:nvSpPr>
          <p:cNvPr id="4" name="TextBox 3"/>
          <p:cNvSpPr txBox="1"/>
          <p:nvPr>
            <p:custDataLst>
              <p:tags r:id="rId2"/>
            </p:custDataLst>
          </p:nvPr>
        </p:nvSpPr>
        <p:spPr>
          <a:xfrm>
            <a:off x="612648" y="1676400"/>
            <a:ext cx="8378952" cy="954107"/>
          </a:xfrm>
          <a:prstGeom prst="rect">
            <a:avLst/>
          </a:prstGeom>
          <a:noFill/>
        </p:spPr>
        <p:txBody>
          <a:bodyPr wrap="square" rtlCol="0">
            <a:spAutoFit/>
          </a:bodyPr>
          <a:lstStyle/>
          <a:p>
            <a:r>
              <a:rPr lang="en-US" sz="2800" dirty="0" smtClean="0"/>
              <a:t>Training materials </a:t>
            </a:r>
            <a:r>
              <a:rPr lang="en-US" sz="2800" dirty="0"/>
              <a:t>have been piloted in Nebraska, Colorado, Texas, and </a:t>
            </a:r>
            <a:r>
              <a:rPr lang="en-US" sz="2800" dirty="0" smtClean="0"/>
              <a:t>Arizona.</a:t>
            </a:r>
            <a:endParaRPr lang="en-US" sz="2500" dirty="0">
              <a:solidFill>
                <a:srgbClr val="FF0000"/>
              </a:solidFill>
            </a:endParaRPr>
          </a:p>
        </p:txBody>
      </p:sp>
      <p:pic>
        <p:nvPicPr>
          <p:cNvPr id="3074" name="Picture 2" descr="http://www.autismempowerment.org/wp-content/uploads/2013/09/010611085517clipart_board_meet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776" y="2634449"/>
            <a:ext cx="4953000" cy="37147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custDataLst>
              <p:tags r:id="rId3"/>
            </p:custDataLst>
          </p:nvPr>
        </p:nvSpPr>
        <p:spPr>
          <a:xfrm>
            <a:off x="2173224" y="6321609"/>
            <a:ext cx="4797552" cy="369332"/>
          </a:xfrm>
          <a:prstGeom prst="rect">
            <a:avLst/>
          </a:prstGeom>
          <a:noFill/>
        </p:spPr>
        <p:txBody>
          <a:bodyPr wrap="square" rtlCol="0">
            <a:spAutoFit/>
          </a:bodyPr>
          <a:lstStyle/>
          <a:p>
            <a:pPr algn="ctr"/>
            <a:r>
              <a:rPr lang="en-US" dirty="0" smtClean="0">
                <a:solidFill>
                  <a:schemeClr val="bg1">
                    <a:lumMod val="85000"/>
                  </a:schemeClr>
                </a:solidFill>
              </a:rPr>
              <a:t>www.imgarcade.com </a:t>
            </a:r>
            <a:endParaRPr lang="en-US" dirty="0">
              <a:solidFill>
                <a:schemeClr val="bg1">
                  <a:lumMod val="85000"/>
                </a:schemeClr>
              </a:solidFill>
            </a:endParaRPr>
          </a:p>
        </p:txBody>
      </p:sp>
    </p:spTree>
    <p:extLst>
      <p:ext uri="{BB962C8B-B14F-4D97-AF65-F5344CB8AC3E}">
        <p14:creationId xmlns:p14="http://schemas.microsoft.com/office/powerpoint/2010/main" val="3943588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Pilot testing of modules</a:t>
            </a:r>
            <a:endParaRPr lang="en-US" sz="3200" dirty="0"/>
          </a:p>
        </p:txBody>
      </p:sp>
      <p:sp>
        <p:nvSpPr>
          <p:cNvPr id="4" name="TextBox 3"/>
          <p:cNvSpPr txBox="1"/>
          <p:nvPr>
            <p:custDataLst>
              <p:tags r:id="rId2"/>
            </p:custDataLst>
          </p:nvPr>
        </p:nvSpPr>
        <p:spPr>
          <a:xfrm>
            <a:off x="499872" y="1557754"/>
            <a:ext cx="8378952" cy="523220"/>
          </a:xfrm>
          <a:prstGeom prst="rect">
            <a:avLst/>
          </a:prstGeom>
          <a:noFill/>
        </p:spPr>
        <p:txBody>
          <a:bodyPr wrap="square" rtlCol="0">
            <a:spAutoFit/>
          </a:bodyPr>
          <a:lstStyle/>
          <a:p>
            <a:r>
              <a:rPr lang="en-US" sz="2800" dirty="0" smtClean="0"/>
              <a:t>School nurse module piloted in Arizona: Feb 2015.</a:t>
            </a:r>
            <a:endParaRPr lang="en-US" sz="2500" dirty="0">
              <a:solidFill>
                <a:srgbClr val="FF0000"/>
              </a:solidFill>
            </a:endParaRPr>
          </a:p>
        </p:txBody>
      </p:sp>
      <p:sp>
        <p:nvSpPr>
          <p:cNvPr id="3" name="Rectangle 2"/>
          <p:cNvSpPr/>
          <p:nvPr/>
        </p:nvSpPr>
        <p:spPr>
          <a:xfrm>
            <a:off x="5481144" y="3048000"/>
            <a:ext cx="3628697" cy="3170099"/>
          </a:xfrm>
          <a:prstGeom prst="rect">
            <a:avLst/>
          </a:prstGeom>
        </p:spPr>
        <p:txBody>
          <a:bodyPr wrap="square">
            <a:spAutoFit/>
          </a:bodyPr>
          <a:lstStyle/>
          <a:p>
            <a:r>
              <a:rPr lang="en-US" sz="2500" dirty="0">
                <a:solidFill>
                  <a:srgbClr val="1F497D"/>
                </a:solidFill>
                <a:latin typeface="Calibri" panose="020F0502020204030204" pitchFamily="34" charset="0"/>
                <a:ea typeface="Calibri" panose="020F0502020204030204" pitchFamily="34" charset="0"/>
                <a:cs typeface="Times New Roman" panose="02020603050405020304" pitchFamily="18" charset="0"/>
              </a:rPr>
              <a:t>“I have been a school nurse for 25 years and I </a:t>
            </a:r>
            <a:r>
              <a:rPr lang="en-US" sz="25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cannot </a:t>
            </a:r>
            <a:r>
              <a:rPr lang="en-US" sz="25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believe I learned </a:t>
            </a:r>
            <a:r>
              <a:rPr lang="en-US" sz="2500" dirty="0">
                <a:solidFill>
                  <a:srgbClr val="1F497D"/>
                </a:solidFill>
                <a:latin typeface="Calibri" panose="020F0502020204030204" pitchFamily="34" charset="0"/>
                <a:ea typeface="Calibri" panose="020F0502020204030204" pitchFamily="34" charset="0"/>
                <a:cs typeface="Times New Roman" panose="02020603050405020304" pitchFamily="18" charset="0"/>
              </a:rPr>
              <a:t>so much helpful information in just 1 </a:t>
            </a:r>
            <a:r>
              <a:rPr lang="en-US" sz="25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hour”: Nurse Mary Griffin, Apache Junction Unified School District, AZ.</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494" t="5556" r="4494" b="6665"/>
          <a:stretch/>
        </p:blipFill>
        <p:spPr>
          <a:xfrm>
            <a:off x="612648" y="2159776"/>
            <a:ext cx="4724401" cy="3521015"/>
          </a:xfrm>
          <a:prstGeom prst="rect">
            <a:avLst/>
          </a:prstGeom>
        </p:spPr>
      </p:pic>
    </p:spTree>
    <p:extLst>
      <p:ext uri="{BB962C8B-B14F-4D97-AF65-F5344CB8AC3E}">
        <p14:creationId xmlns:p14="http://schemas.microsoft.com/office/powerpoint/2010/main" val="51397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Approach</a:t>
            </a:r>
            <a:endParaRPr lang="en-US" sz="3200" dirty="0"/>
          </a:p>
        </p:txBody>
      </p:sp>
      <p:sp>
        <p:nvSpPr>
          <p:cNvPr id="5" name="TextBox 4"/>
          <p:cNvSpPr txBox="1"/>
          <p:nvPr>
            <p:custDataLst>
              <p:tags r:id="rId2"/>
            </p:custDataLst>
          </p:nvPr>
        </p:nvSpPr>
        <p:spPr>
          <a:xfrm>
            <a:off x="612648" y="1524000"/>
            <a:ext cx="8378952" cy="3970318"/>
          </a:xfrm>
          <a:prstGeom prst="rect">
            <a:avLst/>
          </a:prstGeom>
          <a:noFill/>
        </p:spPr>
        <p:txBody>
          <a:bodyPr wrap="square" rtlCol="0">
            <a:spAutoFit/>
          </a:bodyPr>
          <a:lstStyle/>
          <a:p>
            <a:r>
              <a:rPr lang="en-US" sz="2800" b="1" i="1" dirty="0"/>
              <a:t>A</a:t>
            </a:r>
            <a:r>
              <a:rPr lang="en-US" sz="2800" b="1" i="1" dirty="0" smtClean="0"/>
              <a:t>dvanced </a:t>
            </a:r>
            <a:r>
              <a:rPr lang="en-US" sz="2800" b="1" i="1" dirty="0"/>
              <a:t>IPM certification for individuals who practice high-level IPM in </a:t>
            </a:r>
            <a:r>
              <a:rPr lang="en-US" sz="2800" b="1" i="1" dirty="0" smtClean="0"/>
              <a:t>schools (Year 2)</a:t>
            </a:r>
          </a:p>
          <a:p>
            <a:pPr marL="342900" indent="-342900">
              <a:buFont typeface="Arial" panose="020B0604020202020204" pitchFamily="34" charset="0"/>
              <a:buChar char="•"/>
            </a:pPr>
            <a:r>
              <a:rPr lang="en-US" sz="2800" dirty="0" smtClean="0"/>
              <a:t>Certification </a:t>
            </a:r>
            <a:r>
              <a:rPr lang="en-US" sz="2800" dirty="0"/>
              <a:t>options </a:t>
            </a:r>
            <a:r>
              <a:rPr lang="en-US" sz="2800" dirty="0" smtClean="0"/>
              <a:t>will be available for </a:t>
            </a:r>
          </a:p>
          <a:p>
            <a:pPr marL="800100" lvl="1" indent="-342900">
              <a:buFont typeface="Wingdings" panose="05000000000000000000" pitchFamily="2" charset="2"/>
              <a:buChar char="ü"/>
            </a:pPr>
            <a:r>
              <a:rPr lang="en-US" sz="2800" dirty="0" smtClean="0"/>
              <a:t>IPM </a:t>
            </a:r>
            <a:r>
              <a:rPr lang="en-US" sz="2800" dirty="0"/>
              <a:t>Technician/PMP </a:t>
            </a:r>
            <a:r>
              <a:rPr lang="en-US" sz="2800" dirty="0" smtClean="0"/>
              <a:t> </a:t>
            </a:r>
          </a:p>
          <a:p>
            <a:pPr marL="800100" lvl="1" indent="-342900">
              <a:buFont typeface="Wingdings" panose="05000000000000000000" pitchFamily="2" charset="2"/>
              <a:buChar char="ü"/>
            </a:pPr>
            <a:r>
              <a:rPr lang="en-US" sz="2800" dirty="0" smtClean="0"/>
              <a:t>Facility Manager</a:t>
            </a:r>
            <a:br>
              <a:rPr lang="en-US" sz="2800" dirty="0" smtClean="0"/>
            </a:br>
            <a:r>
              <a:rPr lang="en-US" sz="2800" dirty="0" smtClean="0"/>
              <a:t/>
            </a:r>
            <a:br>
              <a:rPr lang="en-US" sz="2800" dirty="0" smtClean="0"/>
            </a:br>
            <a:r>
              <a:rPr lang="en-US" sz="2800" dirty="0" smtClean="0"/>
              <a:t>In collaboration with the </a:t>
            </a:r>
            <a:br>
              <a:rPr lang="en-US" sz="2800" dirty="0" smtClean="0"/>
            </a:br>
            <a:r>
              <a:rPr lang="en-US" sz="2800" dirty="0" smtClean="0"/>
              <a:t>National Pest Management </a:t>
            </a:r>
            <a:br>
              <a:rPr lang="en-US" sz="2800" dirty="0" smtClean="0"/>
            </a:br>
            <a:r>
              <a:rPr lang="en-US" sz="2800" dirty="0" smtClean="0"/>
              <a:t>Association</a:t>
            </a:r>
          </a:p>
        </p:txBody>
      </p:sp>
      <p:pic>
        <p:nvPicPr>
          <p:cNvPr id="4" name="Picture 3"/>
          <p:cNvPicPr>
            <a:picLocks noChangeAspect="1"/>
          </p:cNvPicPr>
          <p:nvPr/>
        </p:nvPicPr>
        <p:blipFill>
          <a:blip r:embed="rId4"/>
          <a:stretch>
            <a:fillRect/>
          </a:stretch>
        </p:blipFill>
        <p:spPr>
          <a:xfrm>
            <a:off x="7086600" y="3200400"/>
            <a:ext cx="1642832" cy="1954970"/>
          </a:xfrm>
          <a:prstGeom prst="rect">
            <a:avLst/>
          </a:prstGeom>
        </p:spPr>
      </p:pic>
      <p:pic>
        <p:nvPicPr>
          <p:cNvPr id="6" name="Picture 5"/>
          <p:cNvPicPr>
            <a:picLocks noChangeAspect="1"/>
          </p:cNvPicPr>
          <p:nvPr/>
        </p:nvPicPr>
        <p:blipFill>
          <a:blip r:embed="rId5"/>
          <a:stretch>
            <a:fillRect/>
          </a:stretch>
        </p:blipFill>
        <p:spPr>
          <a:xfrm>
            <a:off x="4191000" y="5257800"/>
            <a:ext cx="3457575" cy="1323975"/>
          </a:xfrm>
          <a:prstGeom prst="rect">
            <a:avLst/>
          </a:prstGeom>
        </p:spPr>
      </p:pic>
    </p:spTree>
    <p:extLst>
      <p:ext uri="{BB962C8B-B14F-4D97-AF65-F5344CB8AC3E}">
        <p14:creationId xmlns:p14="http://schemas.microsoft.com/office/powerpoint/2010/main" val="2454926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0"/>
            <a:ext cx="8153400" cy="990600"/>
          </a:xfrm>
        </p:spPr>
        <p:txBody>
          <a:bodyPr>
            <a:normAutofit/>
          </a:bodyPr>
          <a:lstStyle/>
          <a:p>
            <a:r>
              <a:rPr lang="en-US" sz="3200" dirty="0" smtClean="0"/>
              <a:t>Approach</a:t>
            </a:r>
            <a:endParaRPr lang="en-US" sz="3200" dirty="0"/>
          </a:p>
        </p:txBody>
      </p:sp>
      <p:sp>
        <p:nvSpPr>
          <p:cNvPr id="5" name="TextBox 4"/>
          <p:cNvSpPr txBox="1"/>
          <p:nvPr>
            <p:custDataLst>
              <p:tags r:id="rId2"/>
            </p:custDataLst>
          </p:nvPr>
        </p:nvSpPr>
        <p:spPr>
          <a:xfrm>
            <a:off x="612648" y="1545134"/>
            <a:ext cx="8150352" cy="4401205"/>
          </a:xfrm>
          <a:prstGeom prst="rect">
            <a:avLst/>
          </a:prstGeom>
          <a:noFill/>
        </p:spPr>
        <p:txBody>
          <a:bodyPr wrap="square" rtlCol="0">
            <a:spAutoFit/>
          </a:bodyPr>
          <a:lstStyle/>
          <a:p>
            <a:r>
              <a:rPr lang="en-US" sz="2800" b="1" i="1" dirty="0"/>
              <a:t>Advanced IPM certification for individuals who practice high-level IPM in schools (Year 2)</a:t>
            </a:r>
          </a:p>
          <a:p>
            <a:endParaRPr lang="en-US" sz="2800" i="1" dirty="0"/>
          </a:p>
          <a:p>
            <a:pPr marL="342900" indent="-342900">
              <a:buFont typeface="Arial" panose="020B0604020202020204" pitchFamily="34" charset="0"/>
              <a:buChar char="•"/>
            </a:pPr>
            <a:r>
              <a:rPr lang="en-US" sz="2800" dirty="0"/>
              <a:t>The certification program will focus specifically on advanced IPM. </a:t>
            </a:r>
            <a:endParaRPr lang="en-US" sz="2800" dirty="0" smtClean="0"/>
          </a:p>
          <a:p>
            <a:pPr marL="342900" indent="-342900">
              <a:buFont typeface="Arial" panose="020B0604020202020204" pitchFamily="34" charset="0"/>
              <a:buChar char="•"/>
            </a:pPr>
            <a:r>
              <a:rPr lang="en-US" sz="2800" dirty="0" smtClean="0"/>
              <a:t>Will </a:t>
            </a:r>
            <a:r>
              <a:rPr lang="en-US" sz="2800" dirty="0"/>
              <a:t>address an underserved audience, including facility managers and school based staff critical to IPM success. </a:t>
            </a:r>
            <a:endParaRPr lang="en-US" sz="2800" dirty="0" smtClean="0"/>
          </a:p>
          <a:p>
            <a:pPr marL="342900" indent="-342900">
              <a:buFont typeface="Arial" panose="020B0604020202020204" pitchFamily="34" charset="0"/>
              <a:buChar char="•"/>
            </a:pPr>
            <a:r>
              <a:rPr lang="en-US" sz="2800" dirty="0" smtClean="0"/>
              <a:t>Building </a:t>
            </a:r>
            <a:r>
              <a:rPr lang="en-US" sz="2800" dirty="0"/>
              <a:t>on </a:t>
            </a:r>
            <a:r>
              <a:rPr lang="en-US" sz="2800" dirty="0" smtClean="0"/>
              <a:t>successful </a:t>
            </a:r>
            <a:r>
              <a:rPr lang="en-US" sz="2800" dirty="0"/>
              <a:t>model </a:t>
            </a:r>
            <a:r>
              <a:rPr lang="en-US" sz="2800" dirty="0" smtClean="0"/>
              <a:t>of the National </a:t>
            </a:r>
            <a:r>
              <a:rPr lang="en-US" sz="2800" dirty="0"/>
              <a:t>Pest Management Association – Quality Pro for </a:t>
            </a:r>
            <a:r>
              <a:rPr lang="en-US" sz="2800" dirty="0" smtClean="0"/>
              <a:t>schools.</a:t>
            </a:r>
            <a:endParaRPr lang="en-US" sz="2800" dirty="0"/>
          </a:p>
        </p:txBody>
      </p:sp>
    </p:spTree>
    <p:extLst>
      <p:ext uri="{BB962C8B-B14F-4D97-AF65-F5344CB8AC3E}">
        <p14:creationId xmlns:p14="http://schemas.microsoft.com/office/powerpoint/2010/main" val="3033715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Exams</a:t>
            </a:r>
            <a:endParaRPr lang="en-US" sz="3200" dirty="0"/>
          </a:p>
        </p:txBody>
      </p:sp>
      <p:sp>
        <p:nvSpPr>
          <p:cNvPr id="3" name="TextBox 2"/>
          <p:cNvSpPr txBox="1"/>
          <p:nvPr>
            <p:custDataLst>
              <p:tags r:id="rId2"/>
            </p:custDataLst>
          </p:nvPr>
        </p:nvSpPr>
        <p:spPr>
          <a:xfrm>
            <a:off x="533400" y="1920419"/>
            <a:ext cx="8153400" cy="4708981"/>
          </a:xfrm>
          <a:prstGeom prst="rect">
            <a:avLst/>
          </a:prstGeom>
          <a:noFill/>
        </p:spPr>
        <p:txBody>
          <a:bodyPr wrap="square" rtlCol="0">
            <a:spAutoFit/>
          </a:bodyPr>
          <a:lstStyle/>
          <a:p>
            <a:pPr marL="320040" lvl="0" indent="-320040">
              <a:buFont typeface="Arial" pitchFamily="34" charset="0"/>
              <a:buChar char="•"/>
            </a:pPr>
            <a:r>
              <a:rPr lang="en-US" sz="3000" dirty="0" smtClean="0"/>
              <a:t>Administrators, grounds staff, custodians, maintenance staff, nurses, food service staff and teachers can earn a certificate through the completion of training and passing a proficiency exam. </a:t>
            </a:r>
          </a:p>
          <a:p>
            <a:pPr lvl="0"/>
            <a:endParaRPr lang="en-US" sz="3000" dirty="0" smtClean="0"/>
          </a:p>
          <a:p>
            <a:pPr marL="320040" lvl="0" indent="-320040">
              <a:buFont typeface="Arial" pitchFamily="34" charset="0"/>
              <a:buChar char="•"/>
            </a:pPr>
            <a:r>
              <a:rPr lang="en-US" sz="3000" dirty="0" smtClean="0"/>
              <a:t>Throughout learning lessons, </a:t>
            </a:r>
            <a:r>
              <a:rPr lang="en-US" sz="3000" i="1" dirty="0" smtClean="0"/>
              <a:t>check points </a:t>
            </a:r>
            <a:r>
              <a:rPr lang="en-US" sz="3000" dirty="0" smtClean="0"/>
              <a:t>will guide and assist participants toward learning objective components in preparation for the quiz/exam. </a:t>
            </a:r>
            <a:endParaRPr lang="en-US" sz="3000" i="1" dirty="0" smtClean="0"/>
          </a:p>
          <a:p>
            <a:endParaRPr lang="en-US" sz="3000" dirty="0"/>
          </a:p>
        </p:txBody>
      </p:sp>
      <p:pic>
        <p:nvPicPr>
          <p:cNvPr id="4" name="Picture 3"/>
          <p:cNvPicPr>
            <a:picLocks noChangeAspect="1"/>
          </p:cNvPicPr>
          <p:nvPr/>
        </p:nvPicPr>
        <p:blipFill>
          <a:blip r:embed="rId4"/>
          <a:stretch>
            <a:fillRect/>
          </a:stretch>
        </p:blipFill>
        <p:spPr>
          <a:xfrm>
            <a:off x="6324600" y="228600"/>
            <a:ext cx="2619375" cy="1743075"/>
          </a:xfrm>
          <a:prstGeom prst="rect">
            <a:avLst/>
          </a:prstGeom>
        </p:spPr>
      </p:pic>
    </p:spTree>
    <p:extLst>
      <p:ext uri="{BB962C8B-B14F-4D97-AF65-F5344CB8AC3E}">
        <p14:creationId xmlns:p14="http://schemas.microsoft.com/office/powerpoint/2010/main" val="696811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 Who does IPM 092314.jpg"/>
          <p:cNvPicPr>
            <a:picLocks noChangeAspect="1"/>
          </p:cNvPicPr>
          <p:nvPr/>
        </p:nvPicPr>
        <p:blipFill rotWithShape="1">
          <a:blip r:embed="rId2" cstate="print"/>
          <a:srcRect l="5817"/>
          <a:stretch/>
        </p:blipFill>
        <p:spPr>
          <a:xfrm>
            <a:off x="533400" y="0"/>
            <a:ext cx="8636000" cy="6877050"/>
          </a:xfrm>
          <a:prstGeom prst="rect">
            <a:avLst/>
          </a:prstGeom>
        </p:spPr>
      </p:pic>
    </p:spTree>
    <p:extLst>
      <p:ext uri="{BB962C8B-B14F-4D97-AF65-F5344CB8AC3E}">
        <p14:creationId xmlns:p14="http://schemas.microsoft.com/office/powerpoint/2010/main" val="2239392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Approach</a:t>
            </a:r>
            <a:endParaRPr lang="en-US" sz="3200" dirty="0"/>
          </a:p>
        </p:txBody>
      </p:sp>
      <p:sp>
        <p:nvSpPr>
          <p:cNvPr id="5" name="TextBox 4"/>
          <p:cNvSpPr txBox="1"/>
          <p:nvPr>
            <p:custDataLst>
              <p:tags r:id="rId2"/>
            </p:custDataLst>
          </p:nvPr>
        </p:nvSpPr>
        <p:spPr>
          <a:xfrm>
            <a:off x="612648" y="1524000"/>
            <a:ext cx="8153400" cy="5693866"/>
          </a:xfrm>
          <a:prstGeom prst="rect">
            <a:avLst/>
          </a:prstGeom>
          <a:noFill/>
        </p:spPr>
        <p:txBody>
          <a:bodyPr wrap="square" rtlCol="0">
            <a:spAutoFit/>
          </a:bodyPr>
          <a:lstStyle/>
          <a:p>
            <a:r>
              <a:rPr lang="en-US" sz="2800" b="1" i="1" dirty="0" smtClean="0"/>
              <a:t>Piloting </a:t>
            </a:r>
            <a:r>
              <a:rPr lang="en-US" sz="2800" b="1" i="1" dirty="0"/>
              <a:t>training and certification materials and </a:t>
            </a:r>
            <a:r>
              <a:rPr lang="en-US" sz="2800" b="1" i="1" dirty="0" smtClean="0"/>
              <a:t>procedures </a:t>
            </a:r>
            <a:r>
              <a:rPr lang="en-US" sz="2800" b="1" i="1" dirty="0"/>
              <a:t>(Year 2)</a:t>
            </a:r>
          </a:p>
          <a:p>
            <a:endParaRPr lang="en-US" sz="2800" dirty="0" smtClean="0"/>
          </a:p>
          <a:p>
            <a:pPr marL="342900" indent="-342900">
              <a:buFont typeface="Arial" panose="020B0604020202020204" pitchFamily="34" charset="0"/>
              <a:buChar char="•"/>
            </a:pPr>
            <a:r>
              <a:rPr lang="en-US" sz="2800" dirty="0" smtClean="0"/>
              <a:t>Training </a:t>
            </a:r>
            <a:r>
              <a:rPr lang="en-US" sz="2800" dirty="0"/>
              <a:t>modules and </a:t>
            </a:r>
            <a:r>
              <a:rPr lang="en-US" sz="2800" dirty="0" smtClean="0"/>
              <a:t>certification </a:t>
            </a:r>
            <a:r>
              <a:rPr lang="en-US" sz="2800" dirty="0"/>
              <a:t>exams will be piloted </a:t>
            </a:r>
            <a:r>
              <a:rPr lang="en-US" sz="2800" dirty="0" smtClean="0"/>
              <a:t>in 6 states </a:t>
            </a:r>
            <a:r>
              <a:rPr lang="en-US" sz="2800" dirty="0"/>
              <a:t>and in partnership with </a:t>
            </a:r>
            <a:r>
              <a:rPr lang="en-US" sz="2800" dirty="0" smtClean="0"/>
              <a:t>4 Tribes</a:t>
            </a:r>
            <a:r>
              <a:rPr lang="en-US" sz="2800" dirty="0"/>
              <a:t>.  </a:t>
            </a:r>
            <a:endParaRPr lang="en-US" sz="2800" dirty="0" smtClean="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20 trainers new to school IPM will pilot the downloadable training materials.  </a:t>
            </a:r>
            <a:endParaRPr lang="en-US" sz="2800" dirty="0" smtClean="0"/>
          </a:p>
          <a:p>
            <a:endParaRPr lang="en-US" sz="2800" dirty="0"/>
          </a:p>
          <a:p>
            <a:pPr marL="342900" indent="-342900">
              <a:buFont typeface="Arial" panose="020B0604020202020204" pitchFamily="34" charset="0"/>
              <a:buChar char="•"/>
            </a:pPr>
            <a:r>
              <a:rPr lang="en-US" sz="2800" dirty="0" smtClean="0"/>
              <a:t>A </a:t>
            </a:r>
            <a:r>
              <a:rPr lang="en-US" sz="2800" dirty="0"/>
              <a:t>minimum of 1200 school staff, serving 1.8 million students will receive on-site training at school locations from experienced school IPM educators.  </a:t>
            </a:r>
            <a:endParaRPr lang="en-US" sz="2800" dirty="0" smtClean="0"/>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253585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Approach</a:t>
            </a:r>
            <a:endParaRPr lang="en-US" sz="3200" dirty="0"/>
          </a:p>
        </p:txBody>
      </p:sp>
      <p:sp>
        <p:nvSpPr>
          <p:cNvPr id="5" name="TextBox 4"/>
          <p:cNvSpPr txBox="1"/>
          <p:nvPr>
            <p:custDataLst>
              <p:tags r:id="rId2"/>
            </p:custDataLst>
          </p:nvPr>
        </p:nvSpPr>
        <p:spPr>
          <a:xfrm>
            <a:off x="612648" y="1524000"/>
            <a:ext cx="8378952" cy="3970318"/>
          </a:xfrm>
          <a:prstGeom prst="rect">
            <a:avLst/>
          </a:prstGeom>
          <a:noFill/>
        </p:spPr>
        <p:txBody>
          <a:bodyPr wrap="square" rtlCol="0">
            <a:spAutoFit/>
          </a:bodyPr>
          <a:lstStyle/>
          <a:p>
            <a:r>
              <a:rPr lang="en-US" sz="2800" b="1" i="1" dirty="0" smtClean="0"/>
              <a:t>Piloting </a:t>
            </a:r>
            <a:r>
              <a:rPr lang="en-US" sz="2800" b="1" i="1" dirty="0"/>
              <a:t>training and certification materials and </a:t>
            </a:r>
            <a:r>
              <a:rPr lang="en-US" sz="2800" b="1" i="1" dirty="0" smtClean="0"/>
              <a:t>procedures </a:t>
            </a:r>
            <a:r>
              <a:rPr lang="en-US" sz="2800" b="1" i="1" dirty="0"/>
              <a:t>(Year 2)</a:t>
            </a:r>
          </a:p>
          <a:p>
            <a:endParaRPr lang="en-US" sz="2800" dirty="0" smtClean="0"/>
          </a:p>
          <a:p>
            <a:pPr marL="342900" indent="-342900">
              <a:buFont typeface="Arial" panose="020B0604020202020204" pitchFamily="34" charset="0"/>
              <a:buChar char="•"/>
            </a:pPr>
            <a:r>
              <a:rPr lang="en-US" sz="2800" dirty="0" smtClean="0"/>
              <a:t>200 </a:t>
            </a:r>
            <a:r>
              <a:rPr lang="en-US" sz="2800" dirty="0"/>
              <a:t>school staff will review the online training modules, and 200 school staff volunteers will be subject to the appropriate certification (at least </a:t>
            </a:r>
            <a:r>
              <a:rPr lang="en-US" sz="2800" dirty="0" smtClean="0"/>
              <a:t>20 individuals </a:t>
            </a:r>
            <a:r>
              <a:rPr lang="en-US" sz="2800" dirty="0"/>
              <a:t>per category) after either </a:t>
            </a:r>
            <a:r>
              <a:rPr lang="en-US" sz="2800" dirty="0" smtClean="0"/>
              <a:t>face-to-face </a:t>
            </a:r>
            <a:r>
              <a:rPr lang="en-US" sz="2800" dirty="0"/>
              <a:t>trainings or reviewing </a:t>
            </a:r>
            <a:r>
              <a:rPr lang="en-US" sz="2800" dirty="0" smtClean="0"/>
              <a:t/>
            </a:r>
            <a:br>
              <a:rPr lang="en-US" sz="2800" dirty="0" smtClean="0"/>
            </a:br>
            <a:r>
              <a:rPr lang="en-US" sz="2800" dirty="0" smtClean="0"/>
              <a:t>online modules.</a:t>
            </a:r>
            <a:endParaRPr lang="en-US" sz="2800" dirty="0"/>
          </a:p>
        </p:txBody>
      </p:sp>
      <p:pic>
        <p:nvPicPr>
          <p:cNvPr id="3" name="Picture 2"/>
          <p:cNvPicPr>
            <a:picLocks noChangeAspect="1"/>
          </p:cNvPicPr>
          <p:nvPr/>
        </p:nvPicPr>
        <p:blipFill>
          <a:blip r:embed="rId4"/>
          <a:stretch>
            <a:fillRect/>
          </a:stretch>
        </p:blipFill>
        <p:spPr>
          <a:xfrm>
            <a:off x="3543300" y="4650503"/>
            <a:ext cx="5219700" cy="1978897"/>
          </a:xfrm>
          <a:prstGeom prst="rect">
            <a:avLst/>
          </a:prstGeom>
        </p:spPr>
      </p:pic>
    </p:spTree>
    <p:extLst>
      <p:ext uri="{BB962C8B-B14F-4D97-AF65-F5344CB8AC3E}">
        <p14:creationId xmlns:p14="http://schemas.microsoft.com/office/powerpoint/2010/main" val="2854195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6830"/>
          <a:stretch/>
        </p:blipFill>
        <p:spPr>
          <a:xfrm>
            <a:off x="5791200" y="-179244"/>
            <a:ext cx="3528060" cy="1973759"/>
          </a:xfrm>
          <a:prstGeom prst="rect">
            <a:avLst/>
          </a:prstGeom>
        </p:spPr>
      </p:pic>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Sustainability and growth</a:t>
            </a:r>
            <a:endParaRPr lang="en-US" sz="3200" dirty="0"/>
          </a:p>
        </p:txBody>
      </p:sp>
      <p:sp>
        <p:nvSpPr>
          <p:cNvPr id="3" name="TextBox 2"/>
          <p:cNvSpPr txBox="1"/>
          <p:nvPr>
            <p:custDataLst>
              <p:tags r:id="rId2"/>
            </p:custDataLst>
          </p:nvPr>
        </p:nvSpPr>
        <p:spPr>
          <a:xfrm>
            <a:off x="496824" y="1981200"/>
            <a:ext cx="8385048" cy="4524315"/>
          </a:xfrm>
          <a:prstGeom prst="rect">
            <a:avLst/>
          </a:prstGeom>
          <a:noFill/>
        </p:spPr>
        <p:txBody>
          <a:bodyPr wrap="square" rtlCol="0">
            <a:spAutoFit/>
          </a:bodyPr>
          <a:lstStyle/>
          <a:p>
            <a:pPr marL="320040" indent="-320040">
              <a:buFont typeface="Arial" pitchFamily="34" charset="0"/>
              <a:buChar char="•"/>
            </a:pPr>
            <a:r>
              <a:rPr lang="en-US" sz="3200" dirty="0" smtClean="0"/>
              <a:t>Consensus content fosters broad buy-in and use.</a:t>
            </a:r>
          </a:p>
          <a:p>
            <a:pPr marL="320040" indent="-320040">
              <a:buFont typeface="Arial" pitchFamily="34" charset="0"/>
              <a:buChar char="•"/>
            </a:pPr>
            <a:r>
              <a:rPr lang="en-US" sz="3200" dirty="0" smtClean="0"/>
              <a:t>Adaptable by trainers for in-class training </a:t>
            </a:r>
            <a:r>
              <a:rPr lang="en-US" sz="3200" dirty="0" smtClean="0"/>
              <a:t>events, and meeting region-specific needs.</a:t>
            </a:r>
            <a:endParaRPr lang="en-US" sz="3200" dirty="0" smtClean="0"/>
          </a:p>
          <a:p>
            <a:pPr marL="320040" indent="-320040">
              <a:buFont typeface="Arial" pitchFamily="34" charset="0"/>
              <a:buChar char="•"/>
            </a:pPr>
            <a:r>
              <a:rPr lang="en-US" sz="3200" dirty="0" smtClean="0"/>
              <a:t>Builds appreciable value to create and sustain support from participants and sponsors.</a:t>
            </a:r>
          </a:p>
          <a:p>
            <a:pPr marL="320040" indent="-320040">
              <a:buFont typeface="Arial" pitchFamily="34" charset="0"/>
              <a:buChar char="•"/>
            </a:pPr>
            <a:r>
              <a:rPr lang="en-US" sz="3200" dirty="0" smtClean="0"/>
              <a:t>Incentives for school districts to enroll all staff. </a:t>
            </a:r>
          </a:p>
          <a:p>
            <a:pPr marL="320040" indent="-320040">
              <a:buFont typeface="Arial" pitchFamily="34" charset="0"/>
              <a:buChar char="•"/>
            </a:pPr>
            <a:r>
              <a:rPr lang="en-US" sz="3200" dirty="0" smtClean="0"/>
              <a:t>Links to continuing education credits (CEs)/recognition/award programs both internal to districts and external.</a:t>
            </a:r>
          </a:p>
        </p:txBody>
      </p:sp>
    </p:spTree>
    <p:extLst>
      <p:ext uri="{BB962C8B-B14F-4D97-AF65-F5344CB8AC3E}">
        <p14:creationId xmlns:p14="http://schemas.microsoft.com/office/powerpoint/2010/main" val="573654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Objectives:</a:t>
            </a:r>
            <a:endParaRPr lang="en-US" sz="3200" dirty="0"/>
          </a:p>
        </p:txBody>
      </p:sp>
      <p:sp>
        <p:nvSpPr>
          <p:cNvPr id="3" name="Content Placeholder 2"/>
          <p:cNvSpPr>
            <a:spLocks noGrp="1"/>
          </p:cNvSpPr>
          <p:nvPr>
            <p:ph sz="quarter" idx="1"/>
            <p:custDataLst>
              <p:tags r:id="rId2"/>
            </p:custDataLst>
          </p:nvPr>
        </p:nvSpPr>
        <p:spPr>
          <a:xfrm>
            <a:off x="537972" y="1524000"/>
            <a:ext cx="8302752" cy="1752600"/>
          </a:xfrm>
        </p:spPr>
        <p:txBody>
          <a:bodyPr>
            <a:noAutofit/>
          </a:bodyPr>
          <a:lstStyle/>
          <a:p>
            <a:pPr marL="0" indent="0">
              <a:buNone/>
            </a:pPr>
            <a:r>
              <a:rPr lang="en-US" sz="2800" dirty="0"/>
              <a:t>To </a:t>
            </a:r>
            <a:r>
              <a:rPr lang="en-US" sz="2800" b="1" dirty="0"/>
              <a:t>(1) </a:t>
            </a:r>
            <a:r>
              <a:rPr lang="en-US" sz="2800" dirty="0"/>
              <a:t>increase adoption of </a:t>
            </a:r>
            <a:r>
              <a:rPr lang="en-US" sz="2800" dirty="0" smtClean="0"/>
              <a:t>verifiable </a:t>
            </a:r>
            <a:r>
              <a:rPr lang="en-US" sz="2800" dirty="0"/>
              <a:t>IPM in K-12 schools, </a:t>
            </a:r>
            <a:r>
              <a:rPr lang="en-US" sz="2800" b="1" dirty="0" smtClean="0"/>
              <a:t>(2)</a:t>
            </a:r>
            <a:r>
              <a:rPr lang="en-US" sz="2800" dirty="0" smtClean="0"/>
              <a:t> reduce </a:t>
            </a:r>
            <a:r>
              <a:rPr lang="en-US" sz="2800" dirty="0"/>
              <a:t>pest complaints, and pest management risks, by implementing a comprehensive, national training and </a:t>
            </a:r>
            <a:r>
              <a:rPr lang="en-US" sz="2800" dirty="0" smtClean="0"/>
              <a:t>certification </a:t>
            </a:r>
            <a:r>
              <a:rPr lang="en-US" sz="2800" dirty="0"/>
              <a:t>program for key </a:t>
            </a:r>
            <a:r>
              <a:rPr lang="en-US" sz="2800" dirty="0" smtClean="0"/>
              <a:t>roles in </a:t>
            </a:r>
            <a:r>
              <a:rPr lang="en-US" sz="2800" dirty="0"/>
              <a:t>the school community.</a:t>
            </a:r>
          </a:p>
          <a:p>
            <a:endParaRPr lang="en-US" sz="28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657" r="3090" b="13409"/>
          <a:stretch/>
        </p:blipFill>
        <p:spPr>
          <a:xfrm>
            <a:off x="4648200" y="3810000"/>
            <a:ext cx="3939020" cy="2743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810000"/>
            <a:ext cx="3657600" cy="2743200"/>
          </a:xfrm>
          <a:prstGeom prst="rect">
            <a:avLst/>
          </a:prstGeom>
        </p:spPr>
      </p:pic>
    </p:spTree>
    <p:extLst>
      <p:ext uri="{BB962C8B-B14F-4D97-AF65-F5344CB8AC3E}">
        <p14:creationId xmlns:p14="http://schemas.microsoft.com/office/powerpoint/2010/main" val="3422342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6830"/>
          <a:stretch/>
        </p:blipFill>
        <p:spPr>
          <a:xfrm>
            <a:off x="5791200" y="-179244"/>
            <a:ext cx="3528060" cy="1973759"/>
          </a:xfrm>
          <a:prstGeom prst="rect">
            <a:avLst/>
          </a:prstGeom>
        </p:spPr>
      </p:pic>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Sustainability and growth</a:t>
            </a:r>
            <a:endParaRPr lang="en-US" sz="3200" dirty="0"/>
          </a:p>
        </p:txBody>
      </p:sp>
      <p:sp>
        <p:nvSpPr>
          <p:cNvPr id="3" name="TextBox 2"/>
          <p:cNvSpPr txBox="1"/>
          <p:nvPr>
            <p:custDataLst>
              <p:tags r:id="rId2"/>
            </p:custDataLst>
          </p:nvPr>
        </p:nvSpPr>
        <p:spPr>
          <a:xfrm>
            <a:off x="496824" y="2133600"/>
            <a:ext cx="8385048" cy="4031873"/>
          </a:xfrm>
          <a:prstGeom prst="rect">
            <a:avLst/>
          </a:prstGeom>
          <a:noFill/>
        </p:spPr>
        <p:txBody>
          <a:bodyPr wrap="square" rtlCol="0">
            <a:spAutoFit/>
          </a:bodyPr>
          <a:lstStyle/>
          <a:p>
            <a:pPr marL="320040" lvl="0" indent="-320040">
              <a:buFont typeface="Arial" pitchFamily="34" charset="0"/>
              <a:buChar char="•"/>
            </a:pPr>
            <a:r>
              <a:rPr lang="en-US" sz="3200" dirty="0" smtClean="0"/>
              <a:t>Supports and encourages train-the-trainer opportunities. </a:t>
            </a:r>
          </a:p>
          <a:p>
            <a:pPr marL="320040" indent="-320040">
              <a:buFont typeface="Arial" pitchFamily="34" charset="0"/>
              <a:buChar char="•"/>
            </a:pPr>
            <a:r>
              <a:rPr lang="en-US" sz="3200" dirty="0" smtClean="0"/>
              <a:t>Educators will learn how to use IPM to teach the common core standards and STEM. </a:t>
            </a:r>
          </a:p>
          <a:p>
            <a:pPr marL="320040" indent="-320040">
              <a:buFont typeface="Arial" pitchFamily="34" charset="0"/>
              <a:buChar char="•"/>
            </a:pPr>
            <a:r>
              <a:rPr lang="en-US" sz="3200" dirty="0"/>
              <a:t>Participation delivers </a:t>
            </a:r>
            <a:r>
              <a:rPr lang="en-US" sz="3200" dirty="0" smtClean="0"/>
              <a:t>multiple benefits </a:t>
            </a:r>
            <a:r>
              <a:rPr lang="en-US" sz="3200" dirty="0"/>
              <a:t>including </a:t>
            </a:r>
            <a:r>
              <a:rPr lang="en-US" sz="3200" dirty="0" smtClean="0"/>
              <a:t>pest and pesticide risk reduction, and improved </a:t>
            </a:r>
            <a:r>
              <a:rPr lang="en-US" sz="3200" dirty="0"/>
              <a:t>food safety, fire safety, energy conservation and employee </a:t>
            </a:r>
            <a:r>
              <a:rPr lang="en-US" sz="3200" dirty="0" smtClean="0"/>
              <a:t>satisfaction!</a:t>
            </a:r>
            <a:endParaRPr lang="en-US" sz="3200" dirty="0"/>
          </a:p>
        </p:txBody>
      </p:sp>
    </p:spTree>
    <p:extLst>
      <p:ext uri="{BB962C8B-B14F-4D97-AF65-F5344CB8AC3E}">
        <p14:creationId xmlns:p14="http://schemas.microsoft.com/office/powerpoint/2010/main" val="30140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Outreach and marketing</a:t>
            </a:r>
            <a:endParaRPr lang="en-US" sz="3200" dirty="0"/>
          </a:p>
        </p:txBody>
      </p:sp>
      <p:sp>
        <p:nvSpPr>
          <p:cNvPr id="4" name="TextBox 3"/>
          <p:cNvSpPr txBox="1"/>
          <p:nvPr>
            <p:custDataLst>
              <p:tags r:id="rId2"/>
            </p:custDataLst>
          </p:nvPr>
        </p:nvSpPr>
        <p:spPr>
          <a:xfrm>
            <a:off x="382524" y="1600200"/>
            <a:ext cx="8613648" cy="5262979"/>
          </a:xfrm>
          <a:prstGeom prst="rect">
            <a:avLst/>
          </a:prstGeom>
          <a:noFill/>
        </p:spPr>
        <p:txBody>
          <a:bodyPr wrap="square" rtlCol="0">
            <a:spAutoFit/>
          </a:bodyPr>
          <a:lstStyle/>
          <a:p>
            <a:pPr marL="320040" lvl="0" indent="-320040">
              <a:buFont typeface="Arial" pitchFamily="34" charset="0"/>
              <a:buChar char="•"/>
            </a:pPr>
            <a:r>
              <a:rPr lang="en-US" sz="2800" dirty="0" smtClean="0"/>
              <a:t>Organizations including PTA/PTO, </a:t>
            </a:r>
            <a:r>
              <a:rPr lang="en-US" sz="2800" dirty="0"/>
              <a:t>s</a:t>
            </a:r>
            <a:r>
              <a:rPr lang="en-US" sz="2800" dirty="0" smtClean="0"/>
              <a:t>chool business </a:t>
            </a:r>
            <a:r>
              <a:rPr lang="en-US" sz="2800" dirty="0"/>
              <a:t>o</a:t>
            </a:r>
            <a:r>
              <a:rPr lang="en-US" sz="2800" dirty="0" smtClean="0"/>
              <a:t>fficials association, school facility manager associations, US EPA, state lead agencies and others recruited to assist with outreach and to provide opportunities for training in conjunction with their events. </a:t>
            </a:r>
          </a:p>
          <a:p>
            <a:pPr marL="320040" indent="-320040">
              <a:buFont typeface="Arial" pitchFamily="34" charset="0"/>
              <a:buChar char="•"/>
            </a:pPr>
            <a:r>
              <a:rPr lang="en-US" sz="2800" dirty="0" smtClean="0"/>
              <a:t>National Pest Management Association will provide technician certification.</a:t>
            </a:r>
          </a:p>
          <a:p>
            <a:pPr marL="320040" indent="-320040">
              <a:buFont typeface="Arial" pitchFamily="34" charset="0"/>
              <a:buChar char="•"/>
            </a:pPr>
            <a:r>
              <a:rPr lang="en-US" sz="2800" dirty="0" smtClean="0"/>
              <a:t>National IPM Working Group with more than 225 members will be provided with resources and recruited to do outreach to school districts, pest managements professionals and land care professionals that they work with. </a:t>
            </a:r>
            <a:endParaRPr lang="en-US" sz="2800" dirty="0"/>
          </a:p>
        </p:txBody>
      </p:sp>
    </p:spTree>
    <p:extLst>
      <p:ext uri="{BB962C8B-B14F-4D97-AF65-F5344CB8AC3E}">
        <p14:creationId xmlns:p14="http://schemas.microsoft.com/office/powerpoint/2010/main" val="2590508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6776" y="5042745"/>
            <a:ext cx="2852036" cy="1612021"/>
          </a:xfrm>
          <a:prstGeom prst="rect">
            <a:avLst/>
          </a:prstGeom>
        </p:spPr>
      </p:pic>
      <p:sp>
        <p:nvSpPr>
          <p:cNvPr id="6" name="Slide Number Placeholder 5"/>
          <p:cNvSpPr>
            <a:spLocks noGrp="1"/>
          </p:cNvSpPr>
          <p:nvPr>
            <p:ph type="sldNum" sz="quarter" idx="12"/>
            <p:custDataLst>
              <p:tags r:id="rId1"/>
            </p:custDataLst>
          </p:nvPr>
        </p:nvSpPr>
        <p:spPr>
          <a:xfrm>
            <a:off x="0" y="1272222"/>
            <a:ext cx="533400" cy="244476"/>
          </a:xfrm>
        </p:spPr>
        <p:txBody>
          <a:bodyPr>
            <a:normAutofit fontScale="85000" lnSpcReduction="20000"/>
          </a:bodyPr>
          <a:lstStyle/>
          <a:p>
            <a:endParaRPr lang="en-US" dirty="0"/>
          </a:p>
        </p:txBody>
      </p:sp>
      <p:sp>
        <p:nvSpPr>
          <p:cNvPr id="3" name="Title 2"/>
          <p:cNvSpPr>
            <a:spLocks noGrp="1"/>
          </p:cNvSpPr>
          <p:nvPr>
            <p:ph type="title"/>
            <p:custDataLst>
              <p:tags r:id="rId2"/>
            </p:custDataLst>
          </p:nvPr>
        </p:nvSpPr>
        <p:spPr/>
        <p:txBody>
          <a:bodyPr>
            <a:normAutofit fontScale="90000"/>
          </a:bodyPr>
          <a:lstStyle/>
          <a:p>
            <a:r>
              <a:rPr lang="en-US" u="sng" dirty="0" smtClean="0"/>
              <a:t>Some</a:t>
            </a:r>
            <a:r>
              <a:rPr lang="en-US" dirty="0" smtClean="0"/>
              <a:t> of the many collaborating organizations</a:t>
            </a:r>
            <a:endParaRPr lang="en-US" dirty="0"/>
          </a:p>
        </p:txBody>
      </p:sp>
      <p:pic>
        <p:nvPicPr>
          <p:cNvPr id="4" name="Picture 6" descr="http://www.sofreshandsogreen.com/wp-content/uploads/2010/12/EPA-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3634" y="4800600"/>
            <a:ext cx="1632414" cy="177822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www.faeis.ahnrit.vt.edu/images/NIFA%20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4981454"/>
            <a:ext cx="1752600" cy="15344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mcb2.arizona.edu/schroeder/Images/UA-vert%20CMYK.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000" y="1709613"/>
            <a:ext cx="1405706" cy="1452563"/>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portland.wordcamp.org/2013/files/2013/08/wsu-signiture-624x24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591988"/>
            <a:ext cx="3047095" cy="11719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oregonstate.edu/brand/sites/default/files/downloads/osu.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06873" y="1733244"/>
            <a:ext cx="1400175" cy="1275088"/>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www.14ushop.com/BarStools/logo/u-illinois.jpg"/>
          <p:cNvPicPr>
            <a:picLocks noChangeAspect="1" noChangeArrowheads="1"/>
          </p:cNvPicPr>
          <p:nvPr/>
        </p:nvPicPr>
        <p:blipFill rotWithShape="1">
          <a:blip r:embed="rId11">
            <a:extLst>
              <a:ext uri="{28A0092B-C50C-407E-A947-70E740481C1C}">
                <a14:useLocalDpi xmlns:a14="http://schemas.microsoft.com/office/drawing/2010/main" val="0"/>
              </a:ext>
            </a:extLst>
          </a:blip>
          <a:srcRect t="8504"/>
          <a:stretch/>
        </p:blipFill>
        <p:spPr bwMode="auto">
          <a:xfrm>
            <a:off x="7007048" y="1600199"/>
            <a:ext cx="1926157" cy="169186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39763" y="2504154"/>
            <a:ext cx="1678377" cy="1364074"/>
          </a:xfrm>
          <a:prstGeom prst="rect">
            <a:avLst/>
          </a:prstGeom>
        </p:spPr>
      </p:pic>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22061" y="3580681"/>
            <a:ext cx="1569797" cy="1385888"/>
          </a:xfrm>
          <a:prstGeom prst="rect">
            <a:avLst/>
          </a:prstGeom>
        </p:spPr>
      </p:pic>
      <p:pic>
        <p:nvPicPr>
          <p:cNvPr id="10" name="Picture 9"/>
          <p:cNvPicPr>
            <a:picLocks noChangeAspect="1"/>
          </p:cNvPicPr>
          <p:nvPr/>
        </p:nvPicPr>
        <p:blipFill>
          <a:blip r:embed="rId14"/>
          <a:stretch>
            <a:fillRect/>
          </a:stretch>
        </p:blipFill>
        <p:spPr>
          <a:xfrm>
            <a:off x="4828158" y="5283387"/>
            <a:ext cx="1885437" cy="1254673"/>
          </a:xfrm>
          <a:prstGeom prst="rect">
            <a:avLst/>
          </a:prstGeom>
        </p:spPr>
      </p:pic>
      <p:pic>
        <p:nvPicPr>
          <p:cNvPr id="11" name="Picture 10"/>
          <p:cNvPicPr>
            <a:picLocks noChangeAspect="1"/>
          </p:cNvPicPr>
          <p:nvPr/>
        </p:nvPicPr>
        <p:blipFill>
          <a:blip r:embed="rId15"/>
          <a:stretch>
            <a:fillRect/>
          </a:stretch>
        </p:blipFill>
        <p:spPr>
          <a:xfrm>
            <a:off x="273477" y="4048902"/>
            <a:ext cx="2241123" cy="630481"/>
          </a:xfrm>
          <a:prstGeom prst="rect">
            <a:avLst/>
          </a:prstGeom>
        </p:spPr>
      </p:pic>
      <p:pic>
        <p:nvPicPr>
          <p:cNvPr id="12" name="Picture 11"/>
          <p:cNvPicPr>
            <a:picLocks noChangeAspect="1"/>
          </p:cNvPicPr>
          <p:nvPr/>
        </p:nvPicPr>
        <p:blipFill>
          <a:blip r:embed="rId16"/>
          <a:stretch>
            <a:fillRect/>
          </a:stretch>
        </p:blipFill>
        <p:spPr>
          <a:xfrm>
            <a:off x="7352894" y="3170358"/>
            <a:ext cx="1462674" cy="1462674"/>
          </a:xfrm>
          <a:prstGeom prst="rect">
            <a:avLst/>
          </a:prstGeom>
        </p:spPr>
      </p:pic>
      <p:pic>
        <p:nvPicPr>
          <p:cNvPr id="2" name="Picture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60516" y="4110193"/>
            <a:ext cx="1079500" cy="1079500"/>
          </a:xfrm>
          <a:prstGeom prst="rect">
            <a:avLst/>
          </a:prstGeom>
        </p:spPr>
      </p:pic>
      <p:pic>
        <p:nvPicPr>
          <p:cNvPr id="1026" name="Picture 2" descr="http://contents.sna.org/images/134_NorthCentral_PC.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75590" y="2613838"/>
            <a:ext cx="1615953" cy="1435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Objectives:</a:t>
            </a:r>
            <a:endParaRPr lang="en-US" sz="3200" dirty="0"/>
          </a:p>
        </p:txBody>
      </p:sp>
      <p:sp>
        <p:nvSpPr>
          <p:cNvPr id="3" name="Content Placeholder 2"/>
          <p:cNvSpPr>
            <a:spLocks noGrp="1"/>
          </p:cNvSpPr>
          <p:nvPr>
            <p:ph sz="quarter" idx="1"/>
            <p:custDataLst>
              <p:tags r:id="rId2"/>
            </p:custDataLst>
          </p:nvPr>
        </p:nvSpPr>
        <p:spPr>
          <a:xfrm>
            <a:off x="488696" y="1371600"/>
            <a:ext cx="8302752" cy="1752600"/>
          </a:xfrm>
        </p:spPr>
        <p:txBody>
          <a:bodyPr>
            <a:noAutofit/>
          </a:bodyPr>
          <a:lstStyle/>
          <a:p>
            <a:pPr marL="0" indent="0">
              <a:buNone/>
            </a:pPr>
            <a:r>
              <a:rPr lang="en-US" sz="3200" dirty="0" smtClean="0"/>
              <a:t>Education: one of the earliest steps in the implementation process.</a:t>
            </a:r>
          </a:p>
          <a:p>
            <a:pPr>
              <a:buFont typeface="Arial" panose="020B0604020202020204" pitchFamily="34" charset="0"/>
              <a:buChar char="•"/>
            </a:pPr>
            <a:r>
              <a:rPr lang="en-US" sz="3000" dirty="0" smtClean="0"/>
              <a:t>Increases awareness.</a:t>
            </a:r>
          </a:p>
          <a:p>
            <a:pPr>
              <a:buFont typeface="Arial" panose="020B0604020202020204" pitchFamily="34" charset="0"/>
              <a:buChar char="•"/>
            </a:pPr>
            <a:r>
              <a:rPr lang="en-US" sz="3000" dirty="0" smtClean="0"/>
              <a:t>Improves knowledge and understanding.</a:t>
            </a:r>
          </a:p>
          <a:p>
            <a:pPr>
              <a:buFont typeface="Arial" panose="020B0604020202020204" pitchFamily="34" charset="0"/>
              <a:buChar char="•"/>
            </a:pPr>
            <a:r>
              <a:rPr lang="en-US" sz="3000" dirty="0" smtClean="0"/>
              <a:t>Leverages community involvement and further investment.</a:t>
            </a:r>
          </a:p>
          <a:p>
            <a:pPr>
              <a:buFont typeface="Arial" panose="020B0604020202020204" pitchFamily="34" charset="0"/>
              <a:buChar char="•"/>
            </a:pPr>
            <a:r>
              <a:rPr lang="en-US" sz="3000" dirty="0" smtClean="0"/>
              <a:t>Forges connections between subject experts and practitioners.</a:t>
            </a:r>
          </a:p>
          <a:p>
            <a:pPr>
              <a:buFont typeface="Arial" panose="020B0604020202020204" pitchFamily="34" charset="0"/>
              <a:buChar char="•"/>
            </a:pPr>
            <a:r>
              <a:rPr lang="en-US" sz="3000" dirty="0" smtClean="0"/>
              <a:t>Maximizes impacts resulting from activities, resources developed and evaluation exercises.</a:t>
            </a:r>
          </a:p>
          <a:p>
            <a:pPr marL="0" indent="0">
              <a:buNone/>
            </a:pPr>
            <a:endParaRPr lang="en-US" sz="3200" dirty="0" smtClean="0"/>
          </a:p>
          <a:p>
            <a:endParaRPr lang="en-US" sz="3200" dirty="0"/>
          </a:p>
        </p:txBody>
      </p:sp>
    </p:spTree>
    <p:extLst>
      <p:ext uri="{BB962C8B-B14F-4D97-AF65-F5344CB8AC3E}">
        <p14:creationId xmlns:p14="http://schemas.microsoft.com/office/powerpoint/2010/main" val="3461149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Project materials</a:t>
            </a:r>
            <a:endParaRPr lang="en-US" sz="3200" dirty="0"/>
          </a:p>
        </p:txBody>
      </p:sp>
      <p:sp>
        <p:nvSpPr>
          <p:cNvPr id="4" name="TextBox 3"/>
          <p:cNvSpPr txBox="1"/>
          <p:nvPr>
            <p:custDataLst>
              <p:tags r:id="rId2"/>
            </p:custDataLst>
          </p:nvPr>
        </p:nvSpPr>
        <p:spPr>
          <a:xfrm>
            <a:off x="228600" y="1676400"/>
            <a:ext cx="8610600" cy="4832092"/>
          </a:xfrm>
          <a:prstGeom prst="rect">
            <a:avLst/>
          </a:prstGeom>
          <a:noFill/>
        </p:spPr>
        <p:txBody>
          <a:bodyPr wrap="square" rtlCol="0">
            <a:spAutoFit/>
          </a:bodyPr>
          <a:lstStyle/>
          <a:p>
            <a:pPr marL="320040" lvl="0" indent="-320040">
              <a:buFont typeface="Arial" pitchFamily="34" charset="0"/>
              <a:buChar char="•"/>
            </a:pPr>
            <a:r>
              <a:rPr lang="en-US" sz="2800" dirty="0" smtClean="0"/>
              <a:t>Training </a:t>
            </a:r>
            <a:r>
              <a:rPr lang="en-US" sz="2800" dirty="0"/>
              <a:t>materials will </a:t>
            </a:r>
            <a:r>
              <a:rPr lang="en-US" sz="2800" dirty="0" smtClean="0"/>
              <a:t>be: </a:t>
            </a:r>
          </a:p>
          <a:p>
            <a:pPr marL="914400" lvl="1" indent="-457200">
              <a:buSzPct val="60000"/>
              <a:buFont typeface="Wingdings" panose="05000000000000000000" pitchFamily="2" charset="2"/>
              <a:buChar char="Ø"/>
            </a:pPr>
            <a:r>
              <a:rPr lang="en-US" sz="2800" dirty="0" smtClean="0"/>
              <a:t>housed </a:t>
            </a:r>
            <a:r>
              <a:rPr lang="en-US" sz="2800" dirty="0"/>
              <a:t>on-line for self-guided </a:t>
            </a:r>
            <a:r>
              <a:rPr lang="en-US" sz="2800" dirty="0" smtClean="0"/>
              <a:t>viewing. </a:t>
            </a:r>
          </a:p>
          <a:p>
            <a:pPr marL="914400" lvl="1" indent="-457200">
              <a:buSzPct val="60000"/>
              <a:buFont typeface="Wingdings" panose="05000000000000000000" pitchFamily="2" charset="2"/>
              <a:buChar char="Ø"/>
            </a:pPr>
            <a:r>
              <a:rPr lang="en-US" sz="2800" dirty="0" smtClean="0"/>
              <a:t>posted </a:t>
            </a:r>
            <a:r>
              <a:rPr lang="en-US" sz="2800" dirty="0"/>
              <a:t>as </a:t>
            </a:r>
            <a:r>
              <a:rPr lang="en-US" sz="2800" dirty="0" smtClean="0"/>
              <a:t>free-to-access downloadable </a:t>
            </a:r>
            <a:r>
              <a:rPr lang="en-US" sz="2800" dirty="0"/>
              <a:t>as fully modifiable PowerPoints for in-class use.</a:t>
            </a:r>
          </a:p>
          <a:p>
            <a:pPr marL="320040" lvl="0" indent="-320040">
              <a:buFont typeface="Arial" pitchFamily="34" charset="0"/>
              <a:buChar char="•"/>
            </a:pPr>
            <a:r>
              <a:rPr lang="en-US" sz="2800" dirty="0" smtClean="0"/>
              <a:t>Facility managers and pest management technicians can take an exam through the National Pest Management Association and receive Quality Pro for Schools certification.</a:t>
            </a:r>
            <a:endParaRPr lang="en-US" sz="2800" dirty="0"/>
          </a:p>
          <a:p>
            <a:pPr marL="320040" lvl="0" indent="-320040">
              <a:buFont typeface="Arial" pitchFamily="34" charset="0"/>
              <a:buChar char="•"/>
            </a:pPr>
            <a:r>
              <a:rPr lang="en-US" sz="2800" dirty="0" smtClean="0"/>
              <a:t>Other roles passing </a:t>
            </a:r>
            <a:r>
              <a:rPr lang="en-US" sz="2800" dirty="0"/>
              <a:t>a </a:t>
            </a:r>
            <a:r>
              <a:rPr lang="en-US" sz="2800" dirty="0" smtClean="0"/>
              <a:t/>
            </a:r>
            <a:br>
              <a:rPr lang="en-US" sz="2800" dirty="0" smtClean="0"/>
            </a:br>
            <a:r>
              <a:rPr lang="en-US" sz="2800" dirty="0" smtClean="0"/>
              <a:t>proficiency </a:t>
            </a:r>
            <a:r>
              <a:rPr lang="en-US" sz="2800" dirty="0"/>
              <a:t>exam will </a:t>
            </a:r>
            <a:r>
              <a:rPr lang="en-US" sz="2800" dirty="0" smtClean="0"/>
              <a:t/>
            </a:r>
            <a:br>
              <a:rPr lang="en-US" sz="2800" dirty="0" smtClean="0"/>
            </a:br>
            <a:r>
              <a:rPr lang="en-US" sz="2800" dirty="0" smtClean="0"/>
              <a:t>be allowed to </a:t>
            </a:r>
            <a:r>
              <a:rPr lang="en-US" sz="2800" dirty="0"/>
              <a:t>print a </a:t>
            </a:r>
            <a:r>
              <a:rPr lang="en-US" sz="2800" dirty="0" smtClean="0"/>
              <a:t>certificate.</a:t>
            </a:r>
            <a:endParaRPr lang="en-US" sz="2800" b="1" dirty="0"/>
          </a:p>
        </p:txBody>
      </p:sp>
      <p:pic>
        <p:nvPicPr>
          <p:cNvPr id="5" name="Picture 4"/>
          <p:cNvPicPr>
            <a:picLocks noChangeAspect="1"/>
          </p:cNvPicPr>
          <p:nvPr/>
        </p:nvPicPr>
        <p:blipFill>
          <a:blip r:embed="rId4"/>
          <a:stretch>
            <a:fillRect/>
          </a:stretch>
        </p:blipFill>
        <p:spPr>
          <a:xfrm>
            <a:off x="5791200" y="4898767"/>
            <a:ext cx="2847975" cy="1609725"/>
          </a:xfrm>
          <a:prstGeom prst="rect">
            <a:avLst/>
          </a:prstGeom>
        </p:spPr>
      </p:pic>
    </p:spTree>
    <p:extLst>
      <p:ext uri="{BB962C8B-B14F-4D97-AF65-F5344CB8AC3E}">
        <p14:creationId xmlns:p14="http://schemas.microsoft.com/office/powerpoint/2010/main" val="750417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Approach</a:t>
            </a:r>
            <a:endParaRPr lang="en-US" sz="3200" dirty="0"/>
          </a:p>
        </p:txBody>
      </p:sp>
      <p:sp>
        <p:nvSpPr>
          <p:cNvPr id="4" name="TextBox 3"/>
          <p:cNvSpPr txBox="1"/>
          <p:nvPr>
            <p:custDataLst>
              <p:tags r:id="rId2"/>
            </p:custDataLst>
          </p:nvPr>
        </p:nvSpPr>
        <p:spPr>
          <a:xfrm>
            <a:off x="612648" y="838200"/>
            <a:ext cx="8378952" cy="6140142"/>
          </a:xfrm>
          <a:prstGeom prst="rect">
            <a:avLst/>
          </a:prstGeom>
          <a:noFill/>
        </p:spPr>
        <p:txBody>
          <a:bodyPr wrap="square" rtlCol="0">
            <a:spAutoFit/>
          </a:bodyPr>
          <a:lstStyle/>
          <a:p>
            <a:pPr algn="ctr"/>
            <a:r>
              <a:rPr lang="en-US" sz="2500" b="1" i="1" dirty="0"/>
              <a:t>Online IPM training resources (Year 1</a:t>
            </a:r>
            <a:r>
              <a:rPr lang="en-US" sz="2500" b="1" i="1" dirty="0" smtClean="0"/>
              <a:t>)</a:t>
            </a:r>
            <a:br>
              <a:rPr lang="en-US" sz="2500" b="1" i="1" dirty="0" smtClean="0"/>
            </a:br>
            <a:endParaRPr lang="en-US" sz="2500" b="1" i="1" dirty="0"/>
          </a:p>
          <a:p>
            <a:r>
              <a:rPr lang="en-US" sz="2400" dirty="0"/>
              <a:t>The national </a:t>
            </a:r>
            <a:r>
              <a:rPr lang="en-US" sz="2400" dirty="0" smtClean="0"/>
              <a:t>2020 </a:t>
            </a:r>
            <a:r>
              <a:rPr lang="en-US" sz="2400" dirty="0"/>
              <a:t>school IPM implementation team have identified </a:t>
            </a:r>
            <a:r>
              <a:rPr lang="en-US" sz="2400" b="1" dirty="0"/>
              <a:t>nine key stakeholder groups</a:t>
            </a:r>
            <a:r>
              <a:rPr lang="en-US" sz="2400" dirty="0"/>
              <a:t> related to school IPM.</a:t>
            </a:r>
          </a:p>
          <a:p>
            <a:pPr marL="457200" lvl="5" indent="-396875">
              <a:buFont typeface="Wingdings" panose="05000000000000000000" pitchFamily="2" charset="2"/>
              <a:buChar char="§"/>
            </a:pPr>
            <a:r>
              <a:rPr lang="en-US" sz="2500" dirty="0" smtClean="0">
                <a:solidFill>
                  <a:schemeClr val="accent2">
                    <a:lumMod val="75000"/>
                  </a:schemeClr>
                </a:solidFill>
              </a:rPr>
              <a:t>Introduction to IPM (All hands)</a:t>
            </a:r>
          </a:p>
          <a:p>
            <a:pPr marL="517525" lvl="5" indent="-457200">
              <a:buFont typeface="+mj-lt"/>
              <a:buAutoNum type="arabicPeriod"/>
            </a:pPr>
            <a:r>
              <a:rPr lang="en-US" sz="2500" dirty="0" smtClean="0"/>
              <a:t>Facility Manager</a:t>
            </a:r>
          </a:p>
          <a:p>
            <a:pPr marL="517525" lvl="5" indent="-457200">
              <a:buFont typeface="+mj-lt"/>
              <a:buAutoNum type="arabicPeriod"/>
            </a:pPr>
            <a:r>
              <a:rPr lang="en-US" sz="2500" dirty="0" smtClean="0"/>
              <a:t>Maintenance Staff</a:t>
            </a:r>
          </a:p>
          <a:p>
            <a:pPr marL="517525" lvl="5" indent="-457200">
              <a:buFont typeface="+mj-lt"/>
              <a:buAutoNum type="arabicPeriod"/>
            </a:pPr>
            <a:r>
              <a:rPr lang="en-US" sz="2500" dirty="0" smtClean="0"/>
              <a:t>Administrative Staff</a:t>
            </a:r>
          </a:p>
          <a:p>
            <a:pPr marL="517525" lvl="5" indent="-457200">
              <a:buFont typeface="+mj-lt"/>
              <a:buAutoNum type="arabicPeriod"/>
            </a:pPr>
            <a:r>
              <a:rPr lang="en-US" sz="2500" dirty="0" smtClean="0"/>
              <a:t>Teacher</a:t>
            </a:r>
          </a:p>
          <a:p>
            <a:pPr marL="517525" lvl="5" indent="-457200">
              <a:buFont typeface="+mj-lt"/>
              <a:buAutoNum type="arabicPeriod"/>
            </a:pPr>
            <a:r>
              <a:rPr lang="en-US" sz="2500" dirty="0" smtClean="0"/>
              <a:t>Food Service Staff </a:t>
            </a:r>
          </a:p>
          <a:p>
            <a:pPr marL="517525" lvl="5" indent="-457200">
              <a:buFont typeface="+mj-lt"/>
              <a:buAutoNum type="arabicPeriod"/>
            </a:pPr>
            <a:r>
              <a:rPr lang="en-US" sz="2500" dirty="0" smtClean="0"/>
              <a:t>Custodial Staff </a:t>
            </a:r>
          </a:p>
          <a:p>
            <a:pPr marL="517525" lvl="5" indent="-457200">
              <a:buFont typeface="+mj-lt"/>
              <a:buAutoNum type="arabicPeriod"/>
            </a:pPr>
            <a:r>
              <a:rPr lang="en-US" sz="2500" dirty="0" smtClean="0"/>
              <a:t>Landscape and Grounds </a:t>
            </a:r>
            <a:br>
              <a:rPr lang="en-US" sz="2500" dirty="0" smtClean="0"/>
            </a:br>
            <a:r>
              <a:rPr lang="en-US" sz="2500" dirty="0" smtClean="0"/>
              <a:t>Staff  </a:t>
            </a:r>
          </a:p>
          <a:p>
            <a:pPr marL="517525" lvl="5" indent="-457200">
              <a:buFont typeface="+mj-lt"/>
              <a:buAutoNum type="arabicPeriod"/>
            </a:pPr>
            <a:r>
              <a:rPr lang="en-US" sz="2500" dirty="0" smtClean="0"/>
              <a:t>School Nurse </a:t>
            </a:r>
          </a:p>
          <a:p>
            <a:pPr marL="517525" lvl="5" indent="-457200">
              <a:buFont typeface="+mj-lt"/>
              <a:buAutoNum type="arabicPeriod"/>
            </a:pPr>
            <a:r>
              <a:rPr lang="en-US" sz="2500" dirty="0" smtClean="0"/>
              <a:t>Technician/PMP</a:t>
            </a:r>
          </a:p>
          <a:p>
            <a:pPr lvl="0"/>
            <a:endParaRPr lang="en-US" sz="2000" dirty="0"/>
          </a:p>
        </p:txBody>
      </p:sp>
      <p:pic>
        <p:nvPicPr>
          <p:cNvPr id="3" name="Picture 2"/>
          <p:cNvPicPr>
            <a:picLocks noChangeAspect="1"/>
          </p:cNvPicPr>
          <p:nvPr/>
        </p:nvPicPr>
        <p:blipFill>
          <a:blip r:embed="rId4"/>
          <a:stretch>
            <a:fillRect/>
          </a:stretch>
        </p:blipFill>
        <p:spPr>
          <a:xfrm>
            <a:off x="4695609" y="3733800"/>
            <a:ext cx="4070439" cy="2715746"/>
          </a:xfrm>
          <a:prstGeom prst="rect">
            <a:avLst/>
          </a:prstGeom>
        </p:spPr>
      </p:pic>
    </p:spTree>
    <p:extLst>
      <p:ext uri="{BB962C8B-B14F-4D97-AF65-F5344CB8AC3E}">
        <p14:creationId xmlns:p14="http://schemas.microsoft.com/office/powerpoint/2010/main" val="592136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Approach</a:t>
            </a:r>
            <a:endParaRPr lang="en-US" sz="3200" dirty="0"/>
          </a:p>
        </p:txBody>
      </p:sp>
      <p:sp>
        <p:nvSpPr>
          <p:cNvPr id="4" name="TextBox 3"/>
          <p:cNvSpPr txBox="1"/>
          <p:nvPr>
            <p:custDataLst>
              <p:tags r:id="rId2"/>
            </p:custDataLst>
          </p:nvPr>
        </p:nvSpPr>
        <p:spPr>
          <a:xfrm>
            <a:off x="612648" y="838200"/>
            <a:ext cx="8378952" cy="5693866"/>
          </a:xfrm>
          <a:prstGeom prst="rect">
            <a:avLst/>
          </a:prstGeom>
          <a:noFill/>
        </p:spPr>
        <p:txBody>
          <a:bodyPr wrap="square" rtlCol="0">
            <a:spAutoFit/>
          </a:bodyPr>
          <a:lstStyle/>
          <a:p>
            <a:pPr algn="ctr"/>
            <a:r>
              <a:rPr lang="en-US" sz="2800" b="1" i="1" dirty="0"/>
              <a:t>Online IPM training resources (Year 1</a:t>
            </a:r>
            <a:r>
              <a:rPr lang="en-US" sz="2800" b="1" i="1" dirty="0" smtClean="0"/>
              <a:t>)</a:t>
            </a:r>
            <a:br>
              <a:rPr lang="en-US" sz="2800" b="1" i="1" dirty="0" smtClean="0"/>
            </a:br>
            <a:endParaRPr lang="en-US" sz="2800" b="1" i="1" dirty="0"/>
          </a:p>
          <a:p>
            <a:pPr marL="457200" lvl="0" indent="-457200">
              <a:buFont typeface="Arial" panose="020B0604020202020204" pitchFamily="34" charset="0"/>
              <a:buChar char="•"/>
            </a:pPr>
            <a:r>
              <a:rPr lang="en-US" sz="2800" dirty="0" smtClean="0"/>
              <a:t>Learning objectives for the All-hands and the 9 key roles established by developmental committee.</a:t>
            </a:r>
          </a:p>
          <a:p>
            <a:pPr marL="457200" lvl="0" indent="-457200">
              <a:buFont typeface="Arial" panose="020B0604020202020204" pitchFamily="34" charset="0"/>
              <a:buChar char="•"/>
            </a:pPr>
            <a:r>
              <a:rPr lang="en-US" sz="2800" dirty="0" smtClean="0"/>
              <a:t>Feedback from review committee incorporated.</a:t>
            </a:r>
          </a:p>
          <a:p>
            <a:pPr marL="457200" lvl="0" indent="-457200">
              <a:buFont typeface="Arial" panose="020B0604020202020204" pitchFamily="34" charset="0"/>
              <a:buChar char="•"/>
            </a:pPr>
            <a:r>
              <a:rPr lang="en-US" sz="2800" dirty="0" smtClean="0"/>
              <a:t>Feedback from stakeholder groups incorporated.</a:t>
            </a:r>
          </a:p>
          <a:p>
            <a:pPr marL="457200" lvl="0" indent="-457200">
              <a:buFont typeface="Arial" panose="020B0604020202020204" pitchFamily="34" charset="0"/>
              <a:buChar char="•"/>
            </a:pPr>
            <a:r>
              <a:rPr lang="en-US" sz="2800" dirty="0" smtClean="0"/>
              <a:t>Learning objectives were weighted based on job responsibilities by stakeholder groups.</a:t>
            </a:r>
          </a:p>
          <a:p>
            <a:pPr marL="457200" lvl="0" indent="-457200">
              <a:buFont typeface="Arial" panose="020B0604020202020204" pitchFamily="34" charset="0"/>
              <a:buChar char="•"/>
            </a:pPr>
            <a:r>
              <a:rPr lang="en-US" sz="2800" dirty="0" smtClean="0"/>
              <a:t>Training materials were developed based on the learning objectives.</a:t>
            </a:r>
          </a:p>
          <a:p>
            <a:pPr marL="457200" lvl="0" indent="-457200">
              <a:buFont typeface="Arial" panose="020B0604020202020204" pitchFamily="34" charset="0"/>
              <a:buChar char="•"/>
            </a:pPr>
            <a:endParaRPr lang="en-US" sz="2800" dirty="0"/>
          </a:p>
          <a:p>
            <a:pPr marL="457200" lvl="0" indent="-457200">
              <a:buFont typeface="Arial" panose="020B0604020202020204" pitchFamily="34" charset="0"/>
              <a:buChar char="•"/>
            </a:pPr>
            <a:r>
              <a:rPr lang="en-US" sz="2800" dirty="0" smtClean="0">
                <a:solidFill>
                  <a:schemeClr val="accent2">
                    <a:lumMod val="75000"/>
                  </a:schemeClr>
                </a:solidFill>
              </a:rPr>
              <a:t>Exam questions will be written based on weighted learning objectives in year 2.</a:t>
            </a:r>
            <a:endParaRPr lang="en-US" sz="2800" dirty="0">
              <a:solidFill>
                <a:schemeClr val="accent2">
                  <a:lumMod val="75000"/>
                </a:schemeClr>
              </a:solidFill>
            </a:endParaRPr>
          </a:p>
        </p:txBody>
      </p:sp>
    </p:spTree>
    <p:extLst>
      <p:ext uri="{BB962C8B-B14F-4D97-AF65-F5344CB8AC3E}">
        <p14:creationId xmlns:p14="http://schemas.microsoft.com/office/powerpoint/2010/main" val="4010300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Approach</a:t>
            </a:r>
            <a:endParaRPr lang="en-US" sz="3200" dirty="0"/>
          </a:p>
        </p:txBody>
      </p:sp>
      <p:pic>
        <p:nvPicPr>
          <p:cNvPr id="3" name="Picture 2"/>
          <p:cNvPicPr>
            <a:picLocks noChangeAspect="1"/>
          </p:cNvPicPr>
          <p:nvPr/>
        </p:nvPicPr>
        <p:blipFill>
          <a:blip r:embed="rId4"/>
          <a:stretch>
            <a:fillRect/>
          </a:stretch>
        </p:blipFill>
        <p:spPr>
          <a:xfrm>
            <a:off x="4953000" y="4586877"/>
            <a:ext cx="3676650" cy="2155278"/>
          </a:xfrm>
          <a:prstGeom prst="rect">
            <a:avLst/>
          </a:prstGeom>
        </p:spPr>
      </p:pic>
      <p:sp>
        <p:nvSpPr>
          <p:cNvPr id="5" name="TextBox 4"/>
          <p:cNvSpPr txBox="1"/>
          <p:nvPr>
            <p:custDataLst>
              <p:tags r:id="rId2"/>
            </p:custDataLst>
          </p:nvPr>
        </p:nvSpPr>
        <p:spPr>
          <a:xfrm>
            <a:off x="841248" y="838200"/>
            <a:ext cx="7997952" cy="5262979"/>
          </a:xfrm>
          <a:prstGeom prst="rect">
            <a:avLst/>
          </a:prstGeom>
          <a:noFill/>
        </p:spPr>
        <p:txBody>
          <a:bodyPr wrap="square" rtlCol="0">
            <a:spAutoFit/>
          </a:bodyPr>
          <a:lstStyle/>
          <a:p>
            <a:pPr algn="ctr"/>
            <a:r>
              <a:rPr lang="en-US" sz="2800" b="1" i="1" dirty="0"/>
              <a:t>Online IPM training resources (Year 1</a:t>
            </a:r>
            <a:r>
              <a:rPr lang="en-US" sz="2800" b="1" i="1" dirty="0" smtClean="0"/>
              <a:t>)</a:t>
            </a:r>
          </a:p>
          <a:p>
            <a:pPr algn="ctr"/>
            <a:endParaRPr lang="en-US" sz="2800" b="1" i="1" dirty="0"/>
          </a:p>
          <a:p>
            <a:r>
              <a:rPr lang="en-US" sz="2800" dirty="0" smtClean="0"/>
              <a:t>Three kinds of groups</a:t>
            </a:r>
          </a:p>
          <a:p>
            <a:r>
              <a:rPr lang="en-US" sz="2800" dirty="0" smtClean="0">
                <a:solidFill>
                  <a:schemeClr val="accent2">
                    <a:lumMod val="75000"/>
                  </a:schemeClr>
                </a:solidFill>
              </a:rPr>
              <a:t>1) Development committee</a:t>
            </a:r>
          </a:p>
          <a:p>
            <a:r>
              <a:rPr lang="en-US" sz="2800" dirty="0" smtClean="0"/>
              <a:t>Responsible for the preparation of </a:t>
            </a:r>
            <a:r>
              <a:rPr lang="en-US" sz="2800" dirty="0" smtClean="0"/>
              <a:t>learning objectives, and each </a:t>
            </a:r>
            <a:r>
              <a:rPr lang="en-US" sz="2800" dirty="0" smtClean="0"/>
              <a:t>of the modules using existing and newly developed materials, including presentations </a:t>
            </a:r>
            <a:r>
              <a:rPr lang="en-US" sz="2800" dirty="0"/>
              <a:t>(PowerPoint, Prezi, video recordings, etc.), lecture notes</a:t>
            </a:r>
            <a:r>
              <a:rPr lang="en-US" sz="2800" dirty="0" smtClean="0"/>
              <a:t>, </a:t>
            </a:r>
            <a:r>
              <a:rPr lang="en-US" sz="2800" dirty="0"/>
              <a:t>practicum exercises and experiential learning exercises. </a:t>
            </a:r>
            <a:endParaRPr lang="en-US" sz="2800" dirty="0" smtClean="0"/>
          </a:p>
          <a:p>
            <a:endParaRPr lang="en-US" sz="2800" dirty="0"/>
          </a:p>
          <a:p>
            <a:endParaRPr lang="en-US" sz="2800" dirty="0"/>
          </a:p>
        </p:txBody>
      </p:sp>
    </p:spTree>
    <p:extLst>
      <p:ext uri="{BB962C8B-B14F-4D97-AF65-F5344CB8AC3E}">
        <p14:creationId xmlns:p14="http://schemas.microsoft.com/office/powerpoint/2010/main" val="3081093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12648" y="228600"/>
            <a:ext cx="8153400" cy="990600"/>
          </a:xfrm>
        </p:spPr>
        <p:txBody>
          <a:bodyPr>
            <a:normAutofit/>
          </a:bodyPr>
          <a:lstStyle/>
          <a:p>
            <a:r>
              <a:rPr lang="en-US" sz="3200" dirty="0" smtClean="0"/>
              <a:t>Approach</a:t>
            </a:r>
            <a:endParaRPr lang="en-US" sz="3200" dirty="0"/>
          </a:p>
        </p:txBody>
      </p:sp>
      <p:sp>
        <p:nvSpPr>
          <p:cNvPr id="5" name="TextBox 4"/>
          <p:cNvSpPr txBox="1"/>
          <p:nvPr>
            <p:custDataLst>
              <p:tags r:id="rId2"/>
            </p:custDataLst>
          </p:nvPr>
        </p:nvSpPr>
        <p:spPr>
          <a:xfrm>
            <a:off x="841248" y="838200"/>
            <a:ext cx="7921752" cy="4401205"/>
          </a:xfrm>
          <a:prstGeom prst="rect">
            <a:avLst/>
          </a:prstGeom>
          <a:noFill/>
        </p:spPr>
        <p:txBody>
          <a:bodyPr wrap="square" rtlCol="0">
            <a:spAutoFit/>
          </a:bodyPr>
          <a:lstStyle/>
          <a:p>
            <a:pPr algn="ctr"/>
            <a:r>
              <a:rPr lang="en-US" sz="2800" b="1" i="1" dirty="0"/>
              <a:t>Online IPM training resources (Year 1</a:t>
            </a:r>
            <a:r>
              <a:rPr lang="en-US" sz="2800" b="1" i="1" dirty="0" smtClean="0"/>
              <a:t>)</a:t>
            </a:r>
          </a:p>
          <a:p>
            <a:pPr algn="ctr"/>
            <a:endParaRPr lang="en-US" sz="2800" b="1" i="1" dirty="0"/>
          </a:p>
          <a:p>
            <a:r>
              <a:rPr lang="en-US" sz="2800" dirty="0" smtClean="0">
                <a:solidFill>
                  <a:schemeClr val="accent2">
                    <a:lumMod val="75000"/>
                  </a:schemeClr>
                </a:solidFill>
              </a:rPr>
              <a:t>2) Review Committee </a:t>
            </a:r>
          </a:p>
          <a:p>
            <a:r>
              <a:rPr lang="en-US" sz="2800" dirty="0" smtClean="0"/>
              <a:t>A </a:t>
            </a:r>
            <a:r>
              <a:rPr lang="en-US" sz="2800" dirty="0"/>
              <a:t>multi-disciplinary alliance </a:t>
            </a:r>
            <a:r>
              <a:rPr lang="en-US" sz="2800" dirty="0" smtClean="0"/>
              <a:t>including </a:t>
            </a:r>
            <a:r>
              <a:rPr lang="en-US" sz="2800" dirty="0"/>
              <a:t>technical subject experts, translational scientists, industry representatives, education specialists, school facility managers and experts in regulation and social science adoption and diffusion. </a:t>
            </a:r>
            <a:endParaRPr lang="en-US" sz="2800" dirty="0" smtClean="0"/>
          </a:p>
          <a:p>
            <a:endParaRPr lang="en-US" sz="2800" dirty="0" smtClean="0"/>
          </a:p>
          <a:p>
            <a:r>
              <a:rPr lang="en-US" sz="2800" dirty="0" smtClean="0"/>
              <a:t>Responsible for critical review and modification. </a:t>
            </a:r>
            <a:endParaRPr lang="en-US" sz="2800" dirty="0"/>
          </a:p>
        </p:txBody>
      </p:sp>
      <p:pic>
        <p:nvPicPr>
          <p:cNvPr id="3" name="Picture 2"/>
          <p:cNvPicPr>
            <a:picLocks noChangeAspect="1"/>
          </p:cNvPicPr>
          <p:nvPr/>
        </p:nvPicPr>
        <p:blipFill>
          <a:blip r:embed="rId4"/>
          <a:stretch>
            <a:fillRect/>
          </a:stretch>
        </p:blipFill>
        <p:spPr>
          <a:xfrm>
            <a:off x="1528762" y="5239405"/>
            <a:ext cx="6086475" cy="1819275"/>
          </a:xfrm>
          <a:prstGeom prst="rect">
            <a:avLst/>
          </a:prstGeom>
        </p:spPr>
      </p:pic>
    </p:spTree>
    <p:extLst>
      <p:ext uri="{BB962C8B-B14F-4D97-AF65-F5344CB8AC3E}">
        <p14:creationId xmlns:p14="http://schemas.microsoft.com/office/powerpoint/2010/main" val="28803940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DUMMYTAG" val="&lt;DummyForForceWrite&gt;&lt;/DummyForForceWrite&gt;"/>
  <p:tag name="HTML_SHAPEINFO" val="&lt;ThreeDShapeInfo&gt;&lt;uuid val=&quot;{9DDA82ED-21F6-40F4-9842-01419BDC3A86}&quot;/&gt;&lt;isInvalidForFieldText val=&quot;0&quot;/&gt;&lt;Image&gt;&lt;filename val=&quot;C:\Users\shaku.BIGMAC\AppData\Local\Temp\CP881621003896Session\CPTrustFolder881621003896\PPTImport881621049495\data\asimages\{9DDA82ED-21F6-40F4-9842-01419BDC3A86}_1.png&quot;/&gt;&lt;left val=&quot;0&quot;/&gt;&lt;top val=&quot;0&quot;/&gt;&lt;width val=&quot;1201&quot;/&gt;&lt;height val=&quot;159&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DUMMYTAG" val="&lt;DummyForForceWrite&gt;&lt;/DummyForForceWrite&gt;"/>
  <p:tag name="HTML_SHAPEINFO" val="&lt;ThreeDShapeInfo&gt;&lt;uuid val=&quot;{5E79E95E-E7D5-499C-BED2-59C83666E5E5}&quot;/&gt;&lt;isInvalidForFieldText val=&quot;0&quot;/&gt;&lt;Image&gt;&lt;filename val=&quot;C:\Users\shaku.BIGMAC\AppData\Local\Temp\CP881621003896Session\CPTrustFolder881621003896\PPTImport881621049495\data\asimages\{5E79E95E-E7D5-499C-BED2-59C83666E5E5}_1.png&quot;/&gt;&lt;left val=&quot;295&quot;/&gt;&lt;top val=&quot;793&quot;/&gt;&lt;width val=&quot;895&quot;/&gt;&lt;height val=&quot;98&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8&quot;/&gt;&lt;lineCharCount val=&quot;29&quot;/&gt;&lt;lineCharCount val=&quot;37&quot;/&gt;&lt;lineCharCount val=&quot;39&quot;/&gt;&lt;/TableIndex&gt;&lt;/ShapeTextInfo&gt;"/>
  <p:tag name="PRESENTER_DUMMYTAG" val="&lt;DummyForForceWrite&gt;&lt;/DummyForForceWrite&gt;"/>
  <p:tag name="HTML_SHAPEINFO" val="&lt;ThreeDShapeInfo&gt;&lt;uuid val=&quot;{03BA46BB-9F20-4702-8F51-C7DB2BE5DA97}&quot;/&gt;&lt;isInvalidForFieldText val=&quot;0&quot;/&gt;&lt;Image&gt;&lt;filename val=&quot;C:\Users\shaku.BIGMAC\AppData\Local\Temp\CP881621003896Session\CPTrustFolder881621003896\PPTImport881621049495\data\asimages\{03BA46BB-9F20-4702-8F51-C7DB2BE5DA97}_1.png&quot;/&gt;&lt;left val=&quot;89&quot;/&gt;&lt;top val=&quot;150&quot;/&gt;&lt;width val=&quot;1081&quot;/&gt;&lt;height val=&quot;286&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0&quot;/&gt;&lt;lineCharCount val=&quot;81&quot;/&gt;&lt;lineCharCount val=&quot;70&quot;/&gt;&lt;lineCharCount val=&quot;73&quot;/&gt;&lt;lineCharCount val=&quot;78&quot;/&gt;&lt;lineCharCount val=&quot;81&quot;/&gt;&lt;/TableIndex&gt;&lt;/ShapeTextInfo&gt;"/>
  <p:tag name="PRESENTER_DUMMYTAG" val="&lt;DummyForForceWrite&gt;&lt;/DummyForForceWrite&gt;"/>
  <p:tag name="HTML_SHAPEINFO" val="&lt;ThreeDShapeInfo&gt;&lt;uuid val=&quot;{800938D9-33E7-41B2-A84C-3F616A82D0AC}&quot;/&gt;&lt;isInvalidForFieldText val=&quot;0&quot;/&gt;&lt;Image&gt;&lt;filename val=&quot;C:\Users\shaku.BIGMAC\AppData\Local\Temp\CP881621003896Session\CPTrustFolder881621003896\PPTImport881621049495\data\asimages\{800938D9-33E7-41B2-A84C-3F616A82D0AC}_1.png&quot;/&gt;&lt;left val=&quot;54&quot;/&gt;&lt;top val=&quot;504&quot;/&gt;&lt;width val=&quot;1095&quot;/&gt;&lt;height val=&quot;276&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DUMMYTAG" val="&lt;DummyForForceWrite&gt;&lt;/DummyForForceWrite&gt;"/>
  <p:tag name="HTML_SHAPEINFO" val="&lt;ThreeDShapeInfo&gt;&lt;uuid val=&quot;{4C70944B-1288-4994-B2EA-18985739E7BA}&quot;/&gt;&lt;isInvalidForFieldText val=&quot;0&quot;/&gt;&lt;Image&gt;&lt;filename val=&quot;C:\Users\shaku.BIGMAC\AppData\Local\Temp\CP881621003896Session\CPTrustFolder881621003896\PPTImport881621049495\data\asimages\{4C70944B-1288-4994-B2EA-18985739E7BA}_1.png&quot;/&gt;&lt;left val=&quot;-15&quot;/&gt;&lt;top val=&quot;793&quot;/&gt;&lt;width val=&quot;307&quot;/&gt;&lt;height val=&quot;98&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63D5960C-AC5C-4861-8BE3-FAC615CF6B30}&quot;/&gt;&lt;isInvalidForFieldText val=&quot;0&quot;/&gt;&lt;Image&gt;&lt;filename val=&quot;C:\Users\shaku.BIGMAC\AppData\Local\Temp\CP881621003896Session\CPTrustFolder881621003896\PPTImport881621049495\data\asimages\{63D5960C-AC5C-4861-8BE3-FAC615CF6B30}_2.png&quot;/&gt;&lt;left val=&quot;59&quot;/&gt;&lt;top val=&quot;29&quot;/&gt;&lt;width val=&quot;1091&quot;/&gt;&lt;height val=&quot;131&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9&quot;/&gt;&lt;lineCharCount val=&quot;80&quot;/&gt;&lt;lineCharCount val=&quot;73&quot;/&gt;&lt;lineCharCount val=&quot;74&quot;/&gt;&lt;lineCharCount val=&quot;74&quot;/&gt;&lt;lineCharCount val=&quot;78&quot;/&gt;&lt;lineCharCount val=&quot;79&quot;/&gt;&lt;lineCharCount val=&quot;83&quot;/&gt;&lt;lineCharCount val=&quot;69&quot;/&gt;&lt;lineCharCount val=&quot;81&quot;/&gt;&lt;lineCharCount val=&quot;81&quot;/&gt;&lt;lineCharCount val=&quot;77&quot;/&gt;&lt;/TableIndex&gt;&lt;/ShapeTextInfo&gt;"/>
  <p:tag name="HTML_SHAPEINFO" val="&lt;ThreeDShapeInfo&gt;&lt;uuid val=&quot;{C225DEA0-5078-44DE-8AD6-87529810A737}&quot;/&gt;&lt;isInvalidForFieldText val=&quot;0&quot;/&gt;&lt;Image&gt;&lt;filename val=&quot;C:\Users\shaku.BIGMAC\AppData\Local\Temp\CP881621003896Session\CPTrustFolder881621003896\PPTImport881621049495\data\asimages\{C225DEA0-5078-44DE-8AD6-87529810A737}_2.png&quot;/&gt;&lt;left val=&quot;31&quot;/&gt;&lt;top val=&quot;205&quot;/&gt;&lt;width val=&quot;1150&quot;/&gt;&lt;height val=&quot;511&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7BF837C9-F0F6-4D13-83F2-F45DCD53159F}&quot;/&gt;&lt;isInvalidForFieldText val=&quot;0&quot;/&gt;&lt;Image&gt;&lt;filename val=&quot;C:\Users\shaku.BIGMAC\AppData\Local\Temp\CP881621003896Session\CPTrustFolder881621003896\PPTImport881621049495\data\asimages\{7BF837C9-F0F6-4D13-83F2-F45DCD53159F}_4.png&quot;/&gt;&lt;left val=&quot;59&quot;/&gt;&lt;top val=&quot;29&quot;/&gt;&lt;width val=&quot;1091&quot;/&gt;&lt;height val=&quot;131&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7&quot;/&gt;&lt;lineCharCount val=&quot;51&quot;/&gt;&lt;lineCharCount val=&quot;47&quot;/&gt;&lt;lineCharCount val=&quot;48&quot;/&gt;&lt;lineCharCount val=&quot;52&quot;/&gt;&lt;lineCharCount val=&quot;8&quot;/&gt;&lt;/TableIndex&gt;&lt;/ShapeTextInfo&gt;"/>
  <p:tag name="HTML_SHAPEINFO" val="&lt;ThreeDShapeInfo&gt;&lt;uuid val=&quot;{413222DB-3310-4D9F-867D-6D0450D9E0D8}&quot;/&gt;&lt;isInvalidForFieldText val=&quot;0&quot;/&gt;&lt;Image&gt;&lt;filename val=&quot;C:\Users\shaku.BIGMAC\AppData\Local\Temp\CP881621003896Session\CPTrustFolder881621003896\PPTImport881621049495\data\asimages\{413222DB-3310-4D9F-867D-6D0450D9E0D8}_4.png&quot;/&gt;&lt;left val=&quot;59&quot;/&gt;&lt;top val=&quot;209&quot;/&gt;&lt;width val=&quot;1142&quot;/&gt;&lt;height val=&quot;661&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7BF837C9-F0F6-4D13-83F2-F45DCD53159F}&quot;/&gt;&lt;isInvalidForFieldText val=&quot;0&quot;/&gt;&lt;Image&gt;&lt;filename val=&quot;C:\Users\shaku.BIGMAC\AppData\Local\Temp\CP881621003896Session\CPTrustFolder881621003896\PPTImport881621049495\data\asimages\{7BF837C9-F0F6-4D13-83F2-F45DCD53159F}_4.png&quot;/&gt;&lt;left val=&quot;59&quot;/&gt;&lt;top val=&quot;29&quot;/&gt;&lt;width val=&quot;1091&quot;/&gt;&lt;height val=&quot;131&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7&quot;/&gt;&lt;lineCharCount val=&quot;51&quot;/&gt;&lt;lineCharCount val=&quot;47&quot;/&gt;&lt;lineCharCount val=&quot;48&quot;/&gt;&lt;lineCharCount val=&quot;52&quot;/&gt;&lt;lineCharCount val=&quot;8&quot;/&gt;&lt;/TableIndex&gt;&lt;/ShapeTextInfo&gt;"/>
  <p:tag name="HTML_SHAPEINFO" val="&lt;ThreeDShapeInfo&gt;&lt;uuid val=&quot;{413222DB-3310-4D9F-867D-6D0450D9E0D8}&quot;/&gt;&lt;isInvalidForFieldText val=&quot;0&quot;/&gt;&lt;Image&gt;&lt;filename val=&quot;C:\Users\shaku.BIGMAC\AppData\Local\Temp\CP881621003896Session\CPTrustFolder881621003896\PPTImport881621049495\data\asimages\{413222DB-3310-4D9F-867D-6D0450D9E0D8}_4.png&quot;/&gt;&lt;left val=&quot;59&quot;/&gt;&lt;top val=&quot;209&quot;/&gt;&lt;width val=&quot;1142&quot;/&gt;&lt;height val=&quot;661&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52B79E1B-1162-458D-9595-559C5D9208E8}&quot;/&gt;&lt;isInvalidForFieldText val=&quot;0&quot;/&gt;&lt;Image&gt;&lt;filename val=&quot;C:\Users\shaku.BIGMAC\AppData\Local\Temp\CP881621003896Session\CPTrustFolder881621003896\PPTImport881621049495\data\asimages\{52B79E1B-1162-458D-9595-559C5D9208E8}_3.png&quot;/&gt;&lt;left val=&quot;59&quot;/&gt;&lt;top val=&quot;29&quot;/&gt;&lt;width val=&quot;1091&quot;/&gt;&lt;height val=&quot;131&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9&quot;/&gt;&lt;lineCharCount val=&quot;52&quot;/&gt;&lt;lineCharCount val=&quot;60&quot;/&gt;&lt;lineCharCount val=&quot;61&quot;/&gt;&lt;lineCharCount val=&quot;18&quot;/&gt;&lt;lineCharCount val=&quot;56&quot;/&gt;&lt;lineCharCount val=&quot;50&quot;/&gt;&lt;lineCharCount val=&quot;59&quot;/&gt;&lt;lineCharCount val=&quot;62&quot;/&gt;&lt;lineCharCount val=&quot;60&quot;/&gt;&lt;lineCharCount val=&quot;25&quot;/&gt;&lt;/TableIndex&gt;&lt;/ShapeTextInfo&gt;"/>
  <p:tag name="HTML_SHAPEINFO" val="&lt;ThreeDShapeInfo&gt;&lt;uuid val=&quot;{7A61F189-AE27-4F51-B96C-658373ADDB54}&quot;/&gt;&lt;isInvalidForFieldText val=&quot;0&quot;/&gt;&lt;Image&gt;&lt;filename val=&quot;C:\Users\shaku.BIGMAC\AppData\Local\Temp\CP881621003896Session\CPTrustFolder881621003896\PPTImport881621049495\data\asimages\{7A61F189-AE27-4F51-B96C-658373ADDB54}_3.png&quot;/&gt;&lt;left val=&quot;18&quot;/&gt;&lt;top val=&quot;212&quot;/&gt;&lt;width val=&quot;1142&quot;/&gt;&lt;height val=&quot;62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41E12490-13E3-45E2-BA48-DA586463E65F}&quot;/&gt;&lt;isInvalidForFieldText val=&quot;0&quot;/&gt;&lt;Image&gt;&lt;filename val=&quot;C:\Users\shaku.BIGMAC\AppData\Local\Temp\CP881621003896Session\CPTrustFolder881621003896\PPTImport881621049495\data\asimages\{41E12490-13E3-45E2-BA48-DA586463E65F}_6.png&quot;/&gt;&lt;left val=&quot;59&quot;/&gt;&lt;top val=&quot;29&quot;/&gt;&lt;width val=&quot;1091&quot;/&gt;&lt;height val=&quot;131&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9&quot;/&gt;&lt;lineCharCount val=&quot;62&quot;/&gt;&lt;lineCharCount val=&quot;24&quot;/&gt;&lt;lineCharCount val=&quot;20&quot;/&gt;&lt;lineCharCount val=&quot;17&quot;/&gt;&lt;lineCharCount val=&quot;18&quot;/&gt;&lt;lineCharCount val=&quot;21&quot;/&gt;&lt;lineCharCount val=&quot;8&quot;/&gt;&lt;lineCharCount val=&quot;20&quot;/&gt;&lt;lineCharCount val=&quot;17&quot;/&gt;&lt;lineCharCount val=&quot;30&quot;/&gt;&lt;lineCharCount val=&quot;13&quot;/&gt;&lt;lineCharCount val=&quot;55&quot;/&gt;&lt;/TableIndex&gt;&lt;/ShapeTextInfo&gt;"/>
  <p:tag name="HTML_SHAPEINFO" val="&lt;ThreeDShapeInfo&gt;&lt;uuid val=&quot;{BCE49D75-BE0B-4479-B964-176CAE7794A9}&quot;/&gt;&lt;isInvalidForFieldText val=&quot;0&quot;/&gt;&lt;Image&gt;&lt;filename val=&quot;C:\Users\shaku.BIGMAC\AppData\Local\Temp\CP881621003896Session\CPTrustFolder881621003896\PPTImport881621049495\data\asimages\{BCE49D75-BE0B-4479-B964-176CAE7794A9}_6.png&quot;/&gt;&lt;left val=&quot;66&quot;/&gt;&lt;top val=&quot;192&quot;/&gt;&lt;width val=&quot;1114&quot;/&gt;&lt;height val=&quot;717&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41E12490-13E3-45E2-BA48-DA586463E65F}&quot;/&gt;&lt;isInvalidForFieldText val=&quot;0&quot;/&gt;&lt;Image&gt;&lt;filename val=&quot;C:\Users\shaku.BIGMAC\AppData\Local\Temp\CP881621003896Session\CPTrustFolder881621003896\PPTImport881621049495\data\asimages\{41E12490-13E3-45E2-BA48-DA586463E65F}_6.png&quot;/&gt;&lt;left val=&quot;59&quot;/&gt;&lt;top val=&quot;29&quot;/&gt;&lt;width val=&quot;1091&quot;/&gt;&lt;height val=&quot;131&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9&quot;/&gt;&lt;lineCharCount val=&quot;62&quot;/&gt;&lt;lineCharCount val=&quot;24&quot;/&gt;&lt;lineCharCount val=&quot;20&quot;/&gt;&lt;lineCharCount val=&quot;17&quot;/&gt;&lt;lineCharCount val=&quot;18&quot;/&gt;&lt;lineCharCount val=&quot;21&quot;/&gt;&lt;lineCharCount val=&quot;8&quot;/&gt;&lt;lineCharCount val=&quot;20&quot;/&gt;&lt;lineCharCount val=&quot;17&quot;/&gt;&lt;lineCharCount val=&quot;30&quot;/&gt;&lt;lineCharCount val=&quot;13&quot;/&gt;&lt;lineCharCount val=&quot;55&quot;/&gt;&lt;/TableIndex&gt;&lt;/ShapeTextInfo&gt;"/>
  <p:tag name="HTML_SHAPEINFO" val="&lt;ThreeDShapeInfo&gt;&lt;uuid val=&quot;{BCE49D75-BE0B-4479-B964-176CAE7794A9}&quot;/&gt;&lt;isInvalidForFieldText val=&quot;0&quot;/&gt;&lt;Image&gt;&lt;filename val=&quot;C:\Users\shaku.BIGMAC\AppData\Local\Temp\CP881621003896Session\CPTrustFolder881621003896\PPTImport881621049495\data\asimages\{BCE49D75-BE0B-4479-B964-176CAE7794A9}_6.png&quot;/&gt;&lt;left val=&quot;66&quot;/&gt;&lt;top val=&quot;192&quot;/&gt;&lt;width val=&quot;1114&quot;/&gt;&lt;height val=&quot;71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85D05E62-89B9-4449-81EE-C0D8C7F8A99C}&quot;/&gt;&lt;isInvalidForFieldText val=&quot;0&quot;/&gt;&lt;Image&gt;&lt;filename val=&quot;C:\Users\shaku.BIGMAC\AppData\Local\Temp\CP881621003896Session\CPTrustFolder881621003896\PPTImport881621049495\data\asimages\{85D05E62-89B9-4449-81EE-C0D8C7F8A99C}_7.png&quot;/&gt;&lt;left val=&quot;59&quot;/&gt;&lt;top val=&quot;29&quot;/&gt;&lt;width val=&quot;1091&quot;/&gt;&lt;height val=&quot;131&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22&quot;/&gt;&lt;lineCharCount val=&quot;52&quot;/&gt;&lt;lineCharCount val=&quot;1&quot;/&gt;&lt;lineCharCount val=&quot;61&quot;/&gt;&lt;lineCharCount val=&quot;58&quot;/&gt;&lt;lineCharCount val=&quot;60&quot;/&gt;&lt;lineCharCount val=&quot;58&quot;/&gt;&lt;lineCharCount val=&quot;1&quot;/&gt;&lt;/TableIndex&gt;&lt;/ShapeTextInfo&gt;"/>
  <p:tag name="HTML_SHAPEINFO" val="&lt;ThreeDShapeInfo&gt;&lt;uuid val=&quot;{9F2693E6-D6F9-47C0-8185-E754342B9B73}&quot;/&gt;&lt;isInvalidForFieldText val=&quot;0&quot;/&gt;&lt;Image&gt;&lt;filename val=&quot;C:\Users\shaku.BIGMAC\AppData\Local\Temp\CP881621003896Session\CPTrustFolder881621003896\PPTImport881621049495\data\asimages\{9F2693E6-D6F9-47C0-8185-E754342B9B73}_7.png&quot;/&gt;&lt;left val=&quot;66&quot;/&gt;&lt;top val=&quot;192&quot;/&gt;&lt;width val=&quot;1114&quot;/&gt;&lt;height val=&quot;52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82E55D32-925D-4970-9CAB-17F8E2005751}&quot;/&gt;&lt;isInvalidForFieldText val=&quot;0&quot;/&gt;&lt;Image&gt;&lt;filename val=&quot;C:\Users\shaku.BIGMAC\AppData\Local\Temp\CP881621003896Session\CPTrustFolder881621003896\PPTImport881621049495\data\asimages\{82E55D32-925D-4970-9CAB-17F8E2005751}_8.png&quot;/&gt;&lt;left val=&quot;59&quot;/&gt;&lt;top val=&quot;29&quot;/&gt;&lt;width val=&quot;1091&quot;/&gt;&lt;height val=&quot;131&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9&quot;/&gt;&lt;lineCharCount val=&quot;1&quot;/&gt;&lt;lineCharCount val=&quot;18&quot;/&gt;&lt;lineCharCount val=&quot;67&quot;/&gt;&lt;lineCharCount val=&quot;62&quot;/&gt;&lt;lineCharCount val=&quot;64&quot;/&gt;&lt;lineCharCount val=&quot;44&quot;/&gt;&lt;lineCharCount val=&quot;1&quot;/&gt;&lt;lineCharCount val=&quot;61&quot;/&gt;&lt;lineCharCount val=&quot;10&quot;/&gt;&lt;/TableIndex&gt;&lt;/ShapeTextInfo&gt;"/>
  <p:tag name="HTML_SHAPEINFO" val="&lt;ThreeDShapeInfo&gt;&lt;uuid val=&quot;{BD4988E7-A80F-4684-8B22-0FA3C0150D53}&quot;/&gt;&lt;isInvalidForFieldText val=&quot;0&quot;/&gt;&lt;Image&gt;&lt;filename val=&quot;C:\Users\shaku.BIGMAC\AppData\Local\Temp\CP881621003896Session\CPTrustFolder881621003896\PPTImport881621049495\data\asimages\{BD4988E7-A80F-4684-8B22-0FA3C0150D53}_8.png&quot;/&gt;&lt;left val=&quot;66&quot;/&gt;&lt;top val=&quot;192&quot;/&gt;&lt;width val=&quot;1114&quot;/&gt;&lt;height val=&quot;539&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82E55D32-925D-4970-9CAB-17F8E2005751}&quot;/&gt;&lt;isInvalidForFieldText val=&quot;0&quot;/&gt;&lt;Image&gt;&lt;filename val=&quot;C:\Users\shaku.BIGMAC\AppData\Local\Temp\CP881621003896Session\CPTrustFolder881621003896\PPTImport881621049495\data\asimages\{82E55D32-925D-4970-9CAB-17F8E2005751}_8.png&quot;/&gt;&lt;left val=&quot;59&quot;/&gt;&lt;top val=&quot;29&quot;/&gt;&lt;width val=&quot;1091&quot;/&gt;&lt;height val=&quot;131&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9&quot;/&gt;&lt;lineCharCount val=&quot;1&quot;/&gt;&lt;lineCharCount val=&quot;18&quot;/&gt;&lt;lineCharCount val=&quot;67&quot;/&gt;&lt;lineCharCount val=&quot;62&quot;/&gt;&lt;lineCharCount val=&quot;64&quot;/&gt;&lt;lineCharCount val=&quot;44&quot;/&gt;&lt;lineCharCount val=&quot;1&quot;/&gt;&lt;lineCharCount val=&quot;61&quot;/&gt;&lt;lineCharCount val=&quot;10&quot;/&gt;&lt;/TableIndex&gt;&lt;/ShapeTextInfo&gt;"/>
  <p:tag name="HTML_SHAPEINFO" val="&lt;ThreeDShapeInfo&gt;&lt;uuid val=&quot;{BD4988E7-A80F-4684-8B22-0FA3C0150D53}&quot;/&gt;&lt;isInvalidForFieldText val=&quot;0&quot;/&gt;&lt;Image&gt;&lt;filename val=&quot;C:\Users\shaku.BIGMAC\AppData\Local\Temp\CP881621003896Session\CPTrustFolder881621003896\PPTImport881621049495\data\asimages\{BD4988E7-A80F-4684-8B22-0FA3C0150D53}_8.png&quot;/&gt;&lt;left val=&quot;66&quot;/&gt;&lt;top val=&quot;192&quot;/&gt;&lt;width val=&quot;1114&quot;/&gt;&lt;height val=&quot;539&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48423402-BEA0-4716-8343-0B7DF3478763}&quot;/&gt;&lt;isInvalidForFieldText val=&quot;0&quot;/&gt;&lt;Image&gt;&lt;filename val=&quot;C:\Users\shaku.BIGMAC\AppData\Local\Temp\CP881621003896Session\CPTrustFolder881621003896\PPTImport881621049495\data\asimages\{48423402-BEA0-4716-8343-0B7DF3478763}_9.png&quot;/&gt;&lt;left val=&quot;59&quot;/&gt;&lt;top val=&quot;29&quot;/&gt;&lt;width val=&quot;1091&quot;/&gt;&lt;height val=&quot;131&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2&quot;/&gt;&lt;lineCharCount val=&quot;1&quot;/&gt;&lt;lineCharCount val=&quot;42&quot;/&gt;&lt;lineCharCount val=&quot;1&quot;/&gt;&lt;lineCharCount val=&quot;62&quot;/&gt;&lt;lineCharCount val=&quot;64&quot;/&gt;&lt;lineCharCount val=&quot;66&quot;/&gt;&lt;lineCharCount val=&quot;62&quot;/&gt;&lt;lineCharCount val=&quot;64&quot;/&gt;&lt;/TableIndex&gt;&lt;/ShapeTextInfo&gt;"/>
  <p:tag name="HTML_SHAPEINFO" val="&lt;ThreeDShapeInfo&gt;&lt;uuid val=&quot;{C4100E2B-B987-4F48-8F67-4DC481C9D21E}&quot;/&gt;&lt;isInvalidForFieldText val=&quot;0&quot;/&gt;&lt;Image&gt;&lt;filename val=&quot;C:\Users\shaku.BIGMAC\AppData\Local\Temp\CP881621003896Session\CPTrustFolder881621003896\PPTImport881621049495\data\asimages\{C4100E2B-B987-4F48-8F67-4DC481C9D21E}_9.png&quot;/&gt;&lt;left val=&quot;66&quot;/&gt;&lt;top val=&quot;192&quot;/&gt;&lt;width val=&quot;1125&quot;/&gt;&lt;height val=&quot;489&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8&quot;/&gt;&lt;lineCharCount val=&quot;38&quot;/&gt;&lt;lineCharCount val=&quot;48&quot;/&gt;&lt;lineCharCount val=&quot;14&quot;/&gt;&lt;lineCharCount val=&quot;51&quot;/&gt;&lt;lineCharCount val=&quot;49&quot;/&gt;&lt;lineCharCount val=&quot;47&quot;/&gt;&lt;lineCharCount val=&quot;17&quot;/&gt;&lt;lineCharCount val=&quot;43&quot;/&gt;&lt;lineCharCount val=&quot;33&quot;/&gt;&lt;/TableIndex&gt;&lt;/ShapeTextInfo&gt;"/>
  <p:tag name="HTML_SHAPEINFO" val="&lt;ThreeDShapeInfo&gt;&lt;uuid val=&quot;{4D603501-0B43-4486-B3DD-FDFB0D9B16B2}&quot;/&gt;&lt;isInvalidForFieldText val=&quot;0&quot;/&gt;&lt;Image&gt;&lt;filename val=&quot;C:\Users\shaku.BIGMAC\AppData\Local\Temp\CP881621003896Session\CPTrustFolder881621003896\PPTImport881621049495\data\asimages\{4D603501-0B43-4486-B3DD-FDFB0D9B16B2}_10.png&quot;/&gt;&lt;left val=&quot;63&quot;/&gt;&lt;top val=&quot;200&quot;/&gt;&lt;width val=&quot;1087&quot;/&gt;&lt;height val=&quot;646&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48423402-BEA0-4716-8343-0B7DF3478763}&quot;/&gt;&lt;isInvalidForFieldText val=&quot;0&quot;/&gt;&lt;Image&gt;&lt;filename val=&quot;C:\Users\shaku.BIGMAC\AppData\Local\Temp\CP881621003896Session\CPTrustFolder881621003896\PPTImport881621049495\data\asimages\{48423402-BEA0-4716-8343-0B7DF3478763}_9.png&quot;/&gt;&lt;left val=&quot;59&quot;/&gt;&lt;top val=&quot;29&quot;/&gt;&lt;width val=&quot;1091&quot;/&gt;&lt;height val=&quot;131&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E2FA1754-E50B-43F9-9529-7CC2969F7E02}&quot;/&gt;&lt;isInvalidForFieldText val=&quot;0&quot;/&gt;&lt;Image&gt;&lt;filename val=&quot;C:\Users\shaku.BIGMAC\AppData\Local\Temp\CP881621003896Session\CPTrustFolder881621003896\PPTImport881621049495\data\asimages\{E2FA1754-E50B-43F9-9529-7CC2969F7E02}_11.png&quot;/&gt;&lt;left val=&quot;59&quot;/&gt;&lt;top val=&quot;29&quot;/&gt;&lt;width val=&quot;1091&quot;/&gt;&lt;height val=&quot;13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0&quot;/&gt;&lt;lineCharCount val=&quot;35&quot;/&gt;&lt;lineCharCount val=&quot;50&quot;/&gt;&lt;/TableIndex&gt;&lt;/ShapeTextInfo&gt;"/>
  <p:tag name="HTML_SHAPEINFO" val="&lt;ThreeDShapeInfo&gt;&lt;uuid val=&quot;{021069CB-D1E6-4F64-85CF-0E6629C16F40}&quot;/&gt;&lt;isInvalidForFieldText val=&quot;0&quot;/&gt;&lt;Image&gt;&lt;filename val=&quot;C:\Users\shaku.BIGMAC\AppData\Local\Temp\CP881621003896Session\CPTrustFolder881621003896\PPTImport881621049495\data\asimages\{021069CB-D1E6-4F64-85CF-0E6629C16F40}_11.png&quot;/&gt;&lt;left val=&quot;66&quot;/&gt;&lt;top val=&quot;192&quot;/&gt;&lt;width val=&quot;1114&quot;/&gt;&lt;height val=&quot;18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AAC31867-795D-4DF0-BF44-FD7B197A505D}&quot;/&gt;&lt;isInvalidForFieldText val=&quot;0&quot;/&gt;&lt;Image&gt;&lt;filename val=&quot;C:\Users\shaku.BIGMAC\AppData\Local\Temp\CP881621003896Session\CPTrustFolder881621003896\PPTImport881621049495\data\asimages\{AAC31867-795D-4DF0-BF44-FD7B197A505D}_12.png&quot;/&gt;&lt;left val=&quot;59&quot;/&gt;&lt;top val=&quot;29&quot;/&gt;&lt;width val=&quot;1091&quot;/&gt;&lt;height val=&quot;131&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6&quot;/&gt;&lt;lineCharCount val=&quot;32&quot;/&gt;&lt;lineCharCount val=&quot;38&quot;/&gt;&lt;lineCharCount val=&quot;61&quot;/&gt;&lt;lineCharCount val=&quot;59&quot;/&gt;&lt;lineCharCount val=&quot;14&quot;/&gt;&lt;lineCharCount val=&quot;34&quot;/&gt;&lt;lineCharCount val=&quot;31&quot;/&gt;&lt;lineCharCount val=&quot;60&quot;/&gt;&lt;lineCharCount val=&quot;39&quot;/&gt;&lt;lineCharCount val=&quot;54&quot;/&gt;&lt;lineCharCount val=&quot;49&quot;/&gt;&lt;/TableIndex&gt;&lt;/ShapeTextInfo&gt;"/>
  <p:tag name="HTML_SHAPEINFO" val="&lt;ThreeDShapeInfo&gt;&lt;uuid val=&quot;{8ABEE61E-C968-4DCD-987F-4BA6B7E4623C}&quot;/&gt;&lt;isInvalidForFieldText val=&quot;0&quot;/&gt;&lt;Image&gt;&lt;filename val=&quot;C:\Users\shaku.BIGMAC\AppData\Local\Temp\CP881621003896Session\CPTrustFolder881621003896\PPTImport881621049495\data\asimages\{8ABEE61E-C968-4DCD-987F-4BA6B7E4623C}_12.png&quot;/&gt;&lt;left val=&quot;65&quot;/&gt;&lt;top val=&quot;203&quot;/&gt;&lt;width val=&quot;1087&quot;/&gt;&lt;height val=&quot;61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C06F6A6A-FCCC-45E6-929A-730474631B74}&quot;/&gt;&lt;isInvalidForFieldText val=&quot;0&quot;/&gt;&lt;Image&gt;&lt;filename val=&quot;C:\Users\shaku.BIGMAC\AppData\Local\Temp\CP881621003896Session\CPTrustFolder881621003896\PPTImport881621049495\data\asimages\{C06F6A6A-FCCC-45E6-929A-730474631B74}_13.png&quot;/&gt;&lt;left val=&quot;59&quot;/&gt;&lt;top val=&quot;29&quot;/&gt;&lt;width val=&quot;1091&quot;/&gt;&lt;height val=&quot;131&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6&quot;/&gt;&lt;lineCharCount val=&quot;33&quot;/&gt;&lt;lineCharCount val=&quot;64&quot;/&gt;&lt;lineCharCount val=&quot;10&quot;/&gt;&lt;lineCharCount val=&quot;34&quot;/&gt;&lt;lineCharCount val=&quot;57&quot;/&gt;&lt;lineCharCount val=&quot;62&quot;/&gt;&lt;lineCharCount val=&quot;29&quot;/&gt;&lt;lineCharCount val=&quot;59&quot;/&gt;&lt;lineCharCount val=&quot;26&quot;/&gt;&lt;lineCharCount val=&quot;44&quot;/&gt;&lt;/TableIndex&gt;&lt;/ShapeTextInfo&gt;"/>
  <p:tag name="HTML_SHAPEINFO" val="&lt;ThreeDShapeInfo&gt;&lt;uuid val=&quot;{2B1EDAB8-55D4-4F98-A42B-C2BD6C0AC852}&quot;/&gt;&lt;isInvalidForFieldText val=&quot;0&quot;/&gt;&lt;Image&gt;&lt;filename val=&quot;C:\Users\shaku.BIGMAC\AppData\Local\Temp\CP881621003896Session\CPTrustFolder881621003896\PPTImport881621049495\data\asimages\{2B1EDAB8-55D4-4F98-A42B-C2BD6C0AC852}_13.png&quot;/&gt;&lt;left val=&quot;37&quot;/&gt;&lt;top val=&quot;223&quot;/&gt;&lt;width val=&quot;1122&quot;/&gt;&lt;height val=&quot;56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52667169-791E-4C7F-AB3D-52CF262E5D26}&quot;/&gt;&lt;isInvalidForFieldText val=&quot;0&quot;/&gt;&lt;Image&gt;&lt;filename val=&quot;C:\Users\shaku.BIGMAC\AppData\Local\Temp\CP881621003896Session\CPTrustFolder881621003896\PPTImport881621049495\data\asimages\{52667169-791E-4C7F-AB3D-52CF262E5D26}_19.png&quot;/&gt;&lt;left val=&quot;59&quot;/&gt;&lt;top val=&quot;29&quot;/&gt;&lt;width val=&quot;1091&quot;/&gt;&lt;height val=&quot;131&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9&quot;/&gt;&lt;lineCharCount val=&quot;46&quot;/&gt;&lt;lineCharCount val=&quot;28&quot;/&gt;&lt;lineCharCount val=&quot;64&quot;/&gt;&lt;lineCharCount val=&quot;32&quot;/&gt;&lt;lineCharCount val=&quot;56&quot;/&gt;&lt;lineCharCount val=&quot;6&quot;/&gt;&lt;lineCharCount val=&quot;46&quot;/&gt;&lt;lineCharCount val=&quot;41&quot;/&gt;&lt;lineCharCount val=&quot;56&quot;/&gt;&lt;lineCharCount val=&quot;24&quot;/&gt;&lt;lineCharCount val=&quot;58&quot;/&gt;&lt;lineCharCount val=&quot;53&quot;/&gt;&lt;/TableIndex&gt;&lt;/ShapeTextInfo&gt;"/>
  <p:tag name="HTML_SHAPEINFO" val="&lt;ThreeDShapeInfo&gt;&lt;uuid val=&quot;{761F6C17-72E9-4B4A-8BC9-AA2A9EEFF21F}&quot;/&gt;&lt;isInvalidForFieldText val=&quot;0&quot;/&gt;&lt;Image&gt;&lt;filename val=&quot;C:\Users\shaku.BIGMAC\AppData\Local\Temp\CP881621003896Session\CPTrustFolder881621003896\PPTImport881621049495\data\asimages\{761F6C17-72E9-4B4A-8BC9-AA2A9EEFF21F}_19.png&quot;/&gt;&lt;left val=&quot;66&quot;/&gt;&lt;top val=&quot;182&quot;/&gt;&lt;width val=&quot;1114&quot;/&gt;&lt;height val=&quot;68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 name="HTML_SHAPEINFO" val="&lt;ThreeDShapeInfo&gt;&lt;uuid val=&quot;{ADE3B912-626E-4E17-BAE7-A3B3F35CFE50}&quot;/&gt;&lt;isInvalidForFieldText val=&quot;0&quot;/&gt;&lt;Image&gt;&lt;filename val=&quot;C:\Users\shaku.BIGMAC\AppData\Local\Temp\CP881621003896Session\CPTrustFolder881621003896\PPTImport881621049495\data\asimages\{ADE3B912-626E-4E17-BAE7-A3B3F35CFE50}_15.png&quot;/&gt;&lt;left val=&quot;12&quot;/&gt;&lt;top val=&quot;29&quot;/&gt;&lt;width val=&quot;1148&quot;/&gt;&lt;height val=&quot;131&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8&quot;/&gt;&lt;lineCharCount val=&quot;35&quot;/&gt;&lt;lineCharCount val=&quot;40&quot;/&gt;&lt;/TableIndex&gt;&lt;/ShapeTextInfo&gt;"/>
  <p:tag name="HTML_SHAPEINFO" val="&lt;ThreeDShapeInfo&gt;&lt;uuid val=&quot;{8DA6DF63-B422-4B86-AFC1-5EAAF2FB28BD}&quot;/&gt;&lt;isInvalidForFieldText val=&quot;0&quot;/&gt;&lt;Image&gt;&lt;filename val=&quot;C:\Users\shaku.BIGMAC\AppData\Local\Temp\CP881621003896Session\CPTrustFolder881621003896\PPTImport881621049495\data\asimages\{8DA6DF63-B422-4B86-AFC1-5EAAF2FB28BD}_15.png&quot;/&gt;&lt;left val=&quot;53&quot;/&gt;&lt;top val=&quot;699&quot;/&gt;&lt;width val=&quot;507&quot;/&gt;&lt;height val=&quot;136&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354FEC62-3659-49C9-B2EB-F7249EAFE7FF}&quot;/&gt;&lt;isInvalidForFieldText val=&quot;0&quot;/&gt;&lt;Image&gt;&lt;filename val=&quot;C:\Users\shaku.BIGMAC\AppData\Local\Temp\CP881621003896Session\CPTrustFolder881621003896\PPTImport881621049495\data\asimages\{354FEC62-3659-49C9-B2EB-F7249EAFE7FF}_14.png&quot;/&gt;&lt;left val=&quot;59&quot;/&gt;&lt;top val=&quot;29&quot;/&gt;&lt;width val=&quot;1091&quot;/&gt;&lt;height val=&quot;131&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quot;/&gt;&lt;lineCharCount val=&quot;61&quot;/&gt;&lt;lineCharCount val=&quot;62&quot;/&gt;&lt;lineCharCount val=&quot;31&quot;/&gt;&lt;lineCharCount val=&quot;1&quot;/&gt;&lt;lineCharCount val=&quot;53&quot;/&gt;&lt;lineCharCount val=&quot;38&quot;/&gt;&lt;/TableIndex&gt;&lt;/ShapeTextInfo&gt;"/>
  <p:tag name="HTML_SHAPEINFO" val="&lt;ThreeDShapeInfo&gt;&lt;uuid val=&quot;{74D7D3BD-A68B-483E-B260-3FA02B4CB02A}&quot;/&gt;&lt;isInvalidForFieldText val=&quot;0&quot;/&gt;&lt;Image&gt;&lt;filename val=&quot;C:\Users\shaku.BIGMAC\AppData\Local\Temp\CP881621003896Session\CPTrustFolder881621003896\PPTImport881621049495\data\asimages\{74D7D3BD-A68B-483E-B260-3FA02B4CB02A}_14.png&quot;/&gt;&lt;left val=&quot;68&quot;/&gt;&lt;top val=&quot;199&quot;/&gt;&lt;width val=&quot;1132&quot;/&gt;&lt;height val=&quot;38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857D4B10-4C0E-4DCE-ACEF-6F0B41FDA801}&quot;/&gt;&lt;isInvalidForFieldText val=&quot;0&quot;/&gt;&lt;Image&gt;&lt;filename val=&quot;C:\Users\shaku.BIGMAC\AppData\Local\Temp\CP881621003896Session\CPTrustFolder881621003896\PPTImport881621049495\data\asimages\{857D4B10-4C0E-4DCE-ACEF-6F0B41FDA801}_16.png&quot;/&gt;&lt;left val=&quot;59&quot;/&gt;&lt;top val=&quot;29&quot;/&gt;&lt;width val=&quot;1091&quot;/&gt;&lt;height val=&quot;131&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1&quot;/&gt;&lt;lineCharCount val=&quot;26&quot;/&gt;&lt;lineCharCount val=&quot;12&quot;/&gt;&lt;lineCharCount val=&quot;32&quot;/&gt;&lt;lineCharCount val=&quot;32&quot;/&gt;&lt;lineCharCount val=&quot;26&quot;/&gt;&lt;lineCharCount val=&quot;31&quot;/&gt;&lt;lineCharCount val=&quot;30&quot;/&gt;&lt;lineCharCount val=&quot;32&quot;/&gt;&lt;lineCharCount val=&quot;31&quot;/&gt;&lt;lineCharCount val=&quot;13&quot;/&gt;&lt;/TableIndex&gt;&lt;/ShapeTextInfo&gt;"/>
  <p:tag name="HTML_SHAPEINFO" val="&lt;ThreeDShapeInfo&gt;&lt;uuid val=&quot;{84FCCAFF-9ED0-4091-93C9-0D76B55A77FC}&quot;/&gt;&lt;isInvalidForFieldText val=&quot;0&quot;/&gt;&lt;Image&gt;&lt;filename val=&quot;C:\Users\shaku.BIGMAC\AppData\Local\Temp\CP590422876657Session\CPTrustFolder590422876673\PPTImport590422951319\data\asimages\{84FCCAFF-9ED0-4091-93C9-0D76B55A77FC}_12.png&quot;/&gt;&lt;left val=&quot;30&quot;/&gt;&lt;top val=&quot;201&quot;/&gt;&lt;width val=&quot;688&quot;/&gt;&lt;height val=&quot;683&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398B9390-3040-49CB-AAF0-DF5A416D05A8}&quot;/&gt;&lt;isInvalidForFieldText val=&quot;0&quot;/&gt;&lt;Image&gt;&lt;filename val=&quot;C:\Users\shaku.BIGMAC\AppData\Local\Temp\CP881621003896Session\CPTrustFolder881621003896\PPTImport881621049495\data\asimages\{398B9390-3040-49CB-AAF0-DF5A416D05A8}_17.png&quot;/&gt;&lt;left val=&quot;59&quot;/&gt;&lt;top val=&quot;29&quot;/&gt;&lt;width val=&quot;1091&quot;/&gt;&lt;height val=&quot;131&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5AB3C6D5-1BF1-4E70-A09B-CE9AB521584D}&quot;/&gt;&lt;isInvalidForFieldText val=&quot;0&quot;/&gt;&lt;Image&gt;&lt;filename val=&quot;C:\Users\shaku.BIGMAC\AppData\Local\Temp\CP881621003896Session\CPTrustFolder881621003896\PPTImport881621049495\data\asimages\{5AB3C6D5-1BF1-4E70-A09B-CE9AB521584D}_20.png&quot;/&gt;&lt;left val=&quot;59&quot;/&gt;&lt;top val=&quot;29&quot;/&gt;&lt;width val=&quot;1091&quot;/&gt;&lt;height val=&quot;131&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9&quot;/&gt;&lt;/TableIndex&gt;&lt;/ShapeTextInfo&gt;"/>
  <p:tag name="HTML_SHAPEINFO" val="&lt;ThreeDShapeInfo&gt;&lt;uuid val=&quot;{7E3D968F-22E5-4D8D-93BE-52B9D667696A}&quot;/&gt;&lt;isInvalidForFieldText val=&quot;0&quot;/&gt;&lt;Image&gt;&lt;filename val=&quot;C:\Users\shaku.BIGMAC\AppData\Local\Temp\CP881621003896Session\CPTrustFolder881621003896\PPTImport881621049495\data\asimages\{7E3D968F-22E5-4D8D-93BE-52B9D667696A}_20.png&quot;/&gt;&lt;left val=&quot;86&quot;/&gt;&lt;top val=&quot;442&quot;/&gt;&lt;width val=&quot;1114&quot;/&gt;&lt;height val=&quot;13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9&quot;/&gt;&lt;/TableIndex&gt;&lt;/ShapeTextInfo&gt;"/>
  <p:tag name="HTML_SHAPEINFO" val="&lt;ThreeDShapeInfo&gt;&lt;uuid val=&quot;{7E3D968F-22E5-4D8D-93BE-52B9D667696A}&quot;/&gt;&lt;isInvalidForFieldText val=&quot;0&quot;/&gt;&lt;Image&gt;&lt;filename val=&quot;C:\Users\shaku.BIGMAC\AppData\Local\Temp\CP881621003896Session\CPTrustFolder881621003896\PPTImport881621049495\data\asimages\{7E3D968F-22E5-4D8D-93BE-52B9D667696A}_20.png&quot;/&gt;&lt;left val=&quot;86&quot;/&gt;&lt;top val=&quot;442&quot;/&gt;&lt;width val=&quot;1114&quot;/&gt;&lt;height val=&quot;139&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5AB3C6D5-1BF1-4E70-A09B-CE9AB521584D}&quot;/&gt;&lt;isInvalidForFieldText val=&quot;0&quot;/&gt;&lt;Image&gt;&lt;filename val=&quot;C:\Users\shaku.BIGMAC\AppData\Local\Temp\CP881621003896Session\CPTrustFolder881621003896\PPTImport881621049495\data\asimages\{5AB3C6D5-1BF1-4E70-A09B-CE9AB521584D}_20.png&quot;/&gt;&lt;left val=&quot;59&quot;/&gt;&lt;top val=&quot;29&quot;/&gt;&lt;width val=&quot;1091&quot;/&gt;&lt;height val=&quot;131&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9&quot;/&gt;&lt;/TableIndex&gt;&lt;/ShapeTextInfo&gt;"/>
  <p:tag name="HTML_SHAPEINFO" val="&lt;ThreeDShapeInfo&gt;&lt;uuid val=&quot;{7E3D968F-22E5-4D8D-93BE-52B9D667696A}&quot;/&gt;&lt;isInvalidForFieldText val=&quot;0&quot;/&gt;&lt;Image&gt;&lt;filename val=&quot;C:\Users\shaku.BIGMAC\AppData\Local\Temp\CP881621003896Session\CPTrustFolder881621003896\PPTImport881621049495\data\asimages\{7E3D968F-22E5-4D8D-93BE-52B9D667696A}_20.png&quot;/&gt;&lt;left val=&quot;86&quot;/&gt;&lt;top val=&quot;442&quot;/&gt;&lt;width val=&quot;1114&quot;/&gt;&lt;height val=&quot;139&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1D3578FE-0AE3-47E6-B7A2-EC9C9E045B61}&quot;/&gt;&lt;isInvalidForFieldText val=&quot;0&quot;/&gt;&lt;Image&gt;&lt;filename val=&quot;C:\Users\shaku.BIGMAC\AppData\Local\Temp\CP881621003896Session\CPTrustFolder881621003896\PPTImport881621049495\data\asimages\{1D3578FE-0AE3-47E6-B7A2-EC9C9E045B61}_21.png&quot;/&gt;&lt;left val=&quot;59&quot;/&gt;&lt;top val=&quot;29&quot;/&gt;&lt;width val=&quot;1091&quot;/&gt;&lt;height val=&quot;131&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7&quot;/&gt;&lt;lineCharCount val=&quot;24&quot;/&gt;&lt;lineCharCount val=&quot;63&quot;/&gt;&lt;lineCharCount val=&quot;58&quot;/&gt;&lt;lineCharCount val=&quot;59&quot;/&gt;&lt;lineCharCount val=&quot;62&quot;/&gt;&lt;lineCharCount val=&quot;34&quot;/&gt;&lt;lineCharCount val=&quot;1&quot;/&gt;&lt;lineCharCount val=&quot;61&quot;/&gt;&lt;lineCharCount val=&quot;56&quot;/&gt;&lt;lineCharCount val=&quot;54&quot;/&gt;&lt;lineCharCount val=&quot;30&quot;/&gt;&lt;/TableIndex&gt;&lt;/ShapeTextInfo&gt;"/>
  <p:tag name="HTML_SHAPEINFO" val="&lt;ThreeDShapeInfo&gt;&lt;uuid val=&quot;{5D209481-F00E-4235-A434-DC845BA6F776}&quot;/&gt;&lt;isInvalidForFieldText val=&quot;0&quot;/&gt;&lt;Image&gt;&lt;filename val=&quot;C:\Users\shaku.BIGMAC\AppData\Local\Temp\CP881621003896Session\CPTrustFolder881621003896\PPTImport881621049495\data\asimages\{5D209481-F00E-4235-A434-DC845BA6F776}_21.png&quot;/&gt;&lt;left val=&quot;66&quot;/&gt;&lt;top val=&quot;192&quot;/&gt;&lt;width val=&quot;1135&quot;/&gt;&lt;height val=&quot;639&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6248C91D-53B8-43AB-AAC6-891F221AA1BE}&quot;/&gt;&lt;isInvalidForFieldText val=&quot;0&quot;/&gt;&lt;Image&gt;&lt;filename val=&quot;C:\Users\shaku.BIGMAC\AppData\Local\Temp\CP881621003896Session\CPTrustFolder881621003896\PPTImport881621049495\data\asimages\{6248C91D-53B8-43AB-AAC6-891F221AA1BE}_22.png&quot;/&gt;&lt;left val=&quot;59&quot;/&gt;&lt;top val=&quot;29&quot;/&gt;&lt;width val=&quot;1091&quot;/&gt;&lt;height val=&quot;131&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7&quot;/&gt;&lt;lineCharCount val=&quot;24&quot;/&gt;&lt;lineCharCount val=&quot;1&quot;/&gt;&lt;lineCharCount val=&quot;60&quot;/&gt;&lt;lineCharCount val=&quot;60&quot;/&gt;&lt;lineCharCount val=&quot;61&quot;/&gt;&lt;lineCharCount val=&quot;58&quot;/&gt;&lt;lineCharCount val=&quot;12&quot;/&gt;&lt;lineCharCount val=&quot;1&quot;/&gt;&lt;lineCharCount val=&quot;57&quot;/&gt;&lt;lineCharCount val=&quot;45&quot;/&gt;&lt;/TableIndex&gt;&lt;/ShapeTextInfo&gt;"/>
  <p:tag name="HTML_SHAPEINFO" val="&lt;ThreeDShapeInfo&gt;&lt;uuid val=&quot;{2C015C02-4DC2-40B9-A929-45C8123B8E61}&quot;/&gt;&lt;isInvalidForFieldText val=&quot;0&quot;/&gt;&lt;Image&gt;&lt;filename val=&quot;C:\Users\shaku.BIGMAC\AppData\Local\Temp\CP881621003896Session\CPTrustFolder881621003896\PPTImport881621049495\data\asimages\{2C015C02-4DC2-40B9-A929-45C8123B8E61}_22.png&quot;/&gt;&lt;left val=&quot;66&quot;/&gt;&lt;top val=&quot;192&quot;/&gt;&lt;width val=&quot;1114&quot;/&gt;&lt;height val=&quot;626&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SHAPEINFO" val="&lt;ThreeDShapeInfo&gt;&lt;uuid val=&quot;{8D6C0225-F3CD-44BD-B21E-B590F9F02505}&quot;/&gt;&lt;isInvalidForFieldText val=&quot;0&quot;/&gt;&lt;Image&gt;&lt;filename val=&quot;C:\Users\shaku.BIGMAC\AppData\Local\Temp\CP881621003896Session\CPTrustFolder881621003896\PPTImport881621049495\data\asimages\{8D6C0225-F3CD-44BD-B21E-B590F9F02505}_26.png&quot;/&gt;&lt;left val=&quot;59&quot;/&gt;&lt;top val=&quot;29&quot;/&gt;&lt;width val=&quot;1091&quot;/&gt;&lt;height val=&quot;131&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3&quot;/&gt;&lt;lineCharCount val=&quot;50&quot;/&gt;&lt;lineCharCount val=&quot;44&quot;/&gt;&lt;lineCharCount val=&quot;44&quot;/&gt;&lt;lineCharCount val=&quot;1&quot;/&gt;&lt;lineCharCount val=&quot;53&quot;/&gt;&lt;lineCharCount val=&quot;50&quot;/&gt;&lt;lineCharCount val=&quot;46&quot;/&gt;&lt;/TableIndex&gt;&lt;/ShapeTextInfo&gt;"/>
  <p:tag name="HTML_SHAPEINFO" val="&lt;ThreeDShapeInfo&gt;&lt;uuid val=&quot;{C2527A32-DBCF-498E-817B-08C146704461}&quot;/&gt;&lt;isInvalidForFieldText val=&quot;0&quot;/&gt;&lt;Image&gt;&lt;filename val=&quot;C:\Users\shaku.BIGMAC\AppData\Local\Temp\CP881621003896Session\CPTrustFolder881621003896\PPTImport881621049495\data\asimages\{C2527A32-DBCF-498E-817B-08C146704461}_26.png&quot;/&gt;&lt;left val=&quot;63&quot;/&gt;&lt;top val=&quot;180&quot;/&gt;&lt;width val=&quot;1118&quot;/&gt;&lt;height val=&quot;568&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ECB1C28D-4F01-47E7-8A88-B591D3993B24}&quot;/&gt;&lt;isInvalidForFieldText val=&quot;0&quot;/&gt;&lt;Image&gt;&lt;filename val=&quot;C:\Users\shaku.BIGMAC\AppData\Local\Temp\CP881621003896Session\CPTrustFolder881621003896\PPTImport881621049495\data\asimages\{ECB1C28D-4F01-47E7-8A88-B591D3993B24}_23.png&quot;/&gt;&lt;left val=&quot;59&quot;/&gt;&lt;top val=&quot;29&quot;/&gt;&lt;width val=&quot;1091&quot;/&gt;&lt;height val=&quot;131&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0&quot;/&gt;&lt;lineCharCount val=&quot;1&quot;/&gt;&lt;lineCharCount val=&quot;64&quot;/&gt;&lt;lineCharCount val=&quot;61&quot;/&gt;&lt;lineCharCount val=&quot;1&quot;/&gt;&lt;lineCharCount val=&quot;66&quot;/&gt;&lt;lineCharCount val=&quot;62&quot;/&gt;&lt;lineCharCount val=&quot;24&quot;/&gt;&lt;lineCharCount val=&quot;1&quot;/&gt;&lt;lineCharCount val=&quot;58&quot;/&gt;&lt;lineCharCount val=&quot;65&quot;/&gt;&lt;lineCharCount val=&quot;64&quot;/&gt;&lt;/TableIndex&gt;&lt;/ShapeTextInfo&gt;"/>
  <p:tag name="HTML_SHAPEINFO" val="&lt;ThreeDShapeInfo&gt;&lt;uuid val=&quot;{F218BB9E-C659-4ADD-9EFC-687C279FD0E0}&quot;/&gt;&lt;isInvalidForFieldText val=&quot;0&quot;/&gt;&lt;Image&gt;&lt;filename val=&quot;C:\Users\shaku.BIGMAC\AppData\Local\Temp\CP881621003896Session\CPTrustFolder881621003896\PPTImport881621049495\data\asimages\{F218BB9E-C659-4ADD-9EFC-687C279FD0E0}_23.png&quot;/&gt;&lt;left val=&quot;66&quot;/&gt;&lt;top val=&quot;192&quot;/&gt;&lt;width val=&quot;1121&quot;/&gt;&lt;height val=&quot;639&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BEB1FC5F-256A-4E0B-AD16-FEF224976FED}&quot;/&gt;&lt;isInvalidForFieldText val=&quot;0&quot;/&gt;&lt;Image&gt;&lt;filename val=&quot;C:\Users\shaku.BIGMAC\AppData\Local\Temp\CP881621003896Session\CPTrustFolder881621003896\PPTImport881621049495\data\asimages\{BEB1FC5F-256A-4E0B-AD16-FEF224976FED}_24.png&quot;/&gt;&lt;left val=&quot;59&quot;/&gt;&lt;top val=&quot;29&quot;/&gt;&lt;width val=&quot;1091&quot;/&gt;&lt;height val=&quot;131&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0&quot;/&gt;&lt;lineCharCount val=&quot;1&quot;/&gt;&lt;lineCharCount val=&quot;63&quot;/&gt;&lt;lineCharCount val=&quot;64&quot;/&gt;&lt;lineCharCount val=&quot;65&quot;/&gt;&lt;lineCharCount val=&quot;66&quot;/&gt;&lt;lineCharCount val=&quot;64&quot;/&gt;&lt;lineCharCount val=&quot;26&quot;/&gt;&lt;/TableIndex&gt;&lt;/ShapeTextInfo&gt;"/>
  <p:tag name="HTML_SHAPEINFO" val="&lt;ThreeDShapeInfo&gt;&lt;uuid val=&quot;{064FF5A4-B2A3-49A8-82E1-A4F261CC0045}&quot;/&gt;&lt;isInvalidForFieldText val=&quot;0&quot;/&gt;&lt;Image&gt;&lt;filename val=&quot;C:\Users\shaku.BIGMAC\AppData\Local\Temp\CP881621003896Session\CPTrustFolder881621003896\PPTImport881621049495\data\asimages\{064FF5A4-B2A3-49A8-82E1-A4F261CC0045}_24.png&quot;/&gt;&lt;left val=&quot;66&quot;/&gt;&lt;top val=&quot;192&quot;/&gt;&lt;width val=&quot;1121&quot;/&gt;&lt;height val=&quot;439&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E67D0F2-7E1A-4360-B5C5-D249B558EF5E}&quot;/&gt;&lt;isInvalidForFieldText val=&quot;0&quot;/&gt;&lt;Image&gt;&lt;filename val=&quot;C:\Users\shaku.BIGMAC\AppData\Local\Temp\CP881621003896Session\CPTrustFolder881621003896\PPTImport881621049495\data\asimages\{CE67D0F2-7E1A-4360-B5C5-D249B558EF5E}_28.png&quot;/&gt;&lt;left val=&quot;59&quot;/&gt;&lt;top val=&quot;29&quot;/&gt;&lt;width val=&quot;1091&quot;/&gt;&lt;height val=&quot;131&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4&quot;/&gt;&lt;lineCharCount val=&quot;53&quot;/&gt;&lt;lineCharCount val=&quot;59&quot;/&gt;&lt;lineCharCount val=&quot;27&quot;/&gt;&lt;lineCharCount val=&quot;54&quot;/&gt;&lt;lineCharCount val=&quot;59&quot;/&gt;&lt;lineCharCount val=&quot;50&quot;/&gt;&lt;lineCharCount val=&quot;58&quot;/&gt;&lt;lineCharCount val=&quot;61&quot;/&gt;&lt;lineCharCount val=&quot;21&quot;/&gt;&lt;lineCharCount val=&quot;60&quot;/&gt;&lt;lineCharCount val=&quot;65&quot;/&gt;&lt;lineCharCount val=&quot;46&quot;/&gt;&lt;/TableIndex&gt;&lt;/ShapeTextInfo&gt;"/>
  <p:tag name="HTML_SHAPEINFO" val="&lt;ThreeDShapeInfo&gt;&lt;uuid val=&quot;{DFC1581D-EEF0-4CA3-A29A-8902A96534E5}&quot;/&gt;&lt;isInvalidForFieldText val=&quot;0&quot;/&gt;&lt;Image&gt;&lt;filename val=&quot;C:\Users\shaku.BIGMAC\AppData\Local\Temp\CP881621003896Session\CPTrustFolder881621003896\PPTImport881621049495\data\asimages\{DFC1581D-EEF0-4CA3-A29A-8902A96534E5}_28.png&quot;/&gt;&lt;left val=&quot;38&quot;/&gt;&lt;top val=&quot;209&quot;/&gt;&lt;width val=&quot;1133&quot;/&gt;&lt;height val=&quot;689&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CE67D0F2-7E1A-4360-B5C5-D249B558EF5E}&quot;/&gt;&lt;isInvalidForFieldText val=&quot;0&quot;/&gt;&lt;Image&gt;&lt;filename val=&quot;C:\Users\shaku.BIGMAC\AppData\Local\Temp\CP881621003896Session\CPTrustFolder881621003896\PPTImport881621049495\data\asimages\{CE67D0F2-7E1A-4360-B5C5-D249B558EF5E}_28.png&quot;/&gt;&lt;left val=&quot;59&quot;/&gt;&lt;top val=&quot;29&quot;/&gt;&lt;width val=&quot;1091&quot;/&gt;&lt;height val=&quot;131&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4&quot;/&gt;&lt;lineCharCount val=&quot;53&quot;/&gt;&lt;lineCharCount val=&quot;59&quot;/&gt;&lt;lineCharCount val=&quot;27&quot;/&gt;&lt;lineCharCount val=&quot;54&quot;/&gt;&lt;lineCharCount val=&quot;59&quot;/&gt;&lt;lineCharCount val=&quot;50&quot;/&gt;&lt;lineCharCount val=&quot;58&quot;/&gt;&lt;lineCharCount val=&quot;61&quot;/&gt;&lt;lineCharCount val=&quot;21&quot;/&gt;&lt;lineCharCount val=&quot;60&quot;/&gt;&lt;lineCharCount val=&quot;65&quot;/&gt;&lt;lineCharCount val=&quot;46&quot;/&gt;&lt;/TableIndex&gt;&lt;/ShapeTextInfo&gt;"/>
  <p:tag name="HTML_SHAPEINFO" val="&lt;ThreeDShapeInfo&gt;&lt;uuid val=&quot;{DFC1581D-EEF0-4CA3-A29A-8902A96534E5}&quot;/&gt;&lt;isInvalidForFieldText val=&quot;0&quot;/&gt;&lt;Image&gt;&lt;filename val=&quot;C:\Users\shaku.BIGMAC\AppData\Local\Temp\CP881621003896Session\CPTrustFolder881621003896\PPTImport881621049495\data\asimages\{DFC1581D-EEF0-4CA3-A29A-8902A96534E5}_28.png&quot;/&gt;&lt;left val=&quot;38&quot;/&gt;&lt;top val=&quot;209&quot;/&gt;&lt;width val=&quot;1133&quot;/&gt;&lt;height val=&quot;689&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96519936-9024-45F7-A553-164F4CCAAB3E}&quot;/&gt;&lt;isInvalidForFieldText val=&quot;0&quot;/&gt;&lt;Image&gt;&lt;filename val=&quot;C:\Users\shaku.BIGMAC\AppData\Local\Temp\CP881621003896Session\CPTrustFolder881621003896\PPTImport881621049495\data\asimages\{96519936-9024-45F7-A553-164F4CCAAB3E}_29.png&quot;/&gt;&lt;left val=&quot;59&quot;/&gt;&lt;top val=&quot;29&quot;/&gt;&lt;width val=&quot;1091&quot;/&gt;&lt;height val=&quot;131&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5&quot;/&gt;&lt;lineCharCount val=&quot;65&quot;/&gt;&lt;lineCharCount val=&quot;63&quot;/&gt;&lt;lineCharCount val=&quot;64&quot;/&gt;&lt;lineCharCount val=&quot;9&quot;/&gt;&lt;lineCharCount val=&quot;61&quot;/&gt;&lt;lineCharCount val=&quot;17&quot;/&gt;&lt;lineCharCount val=&quot;59&quot;/&gt;&lt;lineCharCount val=&quot;59&quot;/&gt;&lt;lineCharCount val=&quot;63&quot;/&gt;&lt;lineCharCount val=&quot;35&quot;/&gt;&lt;/TableIndex&gt;&lt;/ShapeTextInfo&gt;"/>
  <p:tag name="HTML_SHAPEINFO" val="&lt;ThreeDShapeInfo&gt;&lt;uuid val=&quot;{46AE73A8-1475-4EE7-9FFF-96BE94EBBF9A}&quot;/&gt;&lt;isInvalidForFieldText val=&quot;0&quot;/&gt;&lt;Image&gt;&lt;filename val=&quot;C:\Users\shaku.BIGMAC\AppData\Local\Temp\CP881621003896Session\CPTrustFolder881621003896\PPTImport881621049495\data\asimages\{46AE73A8-1475-4EE7-9FFF-96BE94EBBF9A}_29.png&quot;/&gt;&lt;left val=&quot;8&quot;/&gt;&lt;top val=&quot;202&quot;/&gt;&lt;width val=&quot;1153&quot;/&gt;&lt;height val=&quot;589&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096A921-F43B-4964-A1F2-05B80F6AEE26}&quot;/&gt;&lt;isInvalidForFieldText val=&quot;0&quot;/&gt;&lt;Image&gt;&lt;filename val=&quot;C:\Users\shaku.BIGMAC\AppData\Local\Temp\CP881621003896Session\CPTrustFolder881621003896\PPTImport881621049495\data\asimages\{7096A921-F43B-4964-A1F2-05B80F6AEE26}_30.png&quot;/&gt;&lt;left val=&quot;0&quot;/&gt;&lt;top val=&quot;161&quot;/&gt;&lt;width val=&quot;71&quot;/&gt;&lt;height val=&quot;43&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36806</TotalTime>
  <Words>1392</Words>
  <Application>Microsoft Office PowerPoint</Application>
  <PresentationFormat>On-screen Show (4:3)</PresentationFormat>
  <Paragraphs>174</Paragraphs>
  <Slides>32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Times New Roman</vt:lpstr>
      <vt:lpstr>Tw Cen MT</vt:lpstr>
      <vt:lpstr>Wingdings</vt:lpstr>
      <vt:lpstr>Wingdings 2</vt:lpstr>
      <vt:lpstr>Median</vt:lpstr>
      <vt:lpstr>Stop school pests</vt:lpstr>
      <vt:lpstr>Full team</vt:lpstr>
      <vt:lpstr>Objectives:</vt:lpstr>
      <vt:lpstr>Objectives:</vt:lpstr>
      <vt:lpstr>Project materials</vt:lpstr>
      <vt:lpstr>Approach</vt:lpstr>
      <vt:lpstr>Approach</vt:lpstr>
      <vt:lpstr>Approach</vt:lpstr>
      <vt:lpstr>Approach</vt:lpstr>
      <vt:lpstr>Approach</vt:lpstr>
      <vt:lpstr>Approach</vt:lpstr>
      <vt:lpstr>Approach</vt:lpstr>
      <vt:lpstr>Current status</vt:lpstr>
      <vt:lpstr>Learning Objectives</vt:lpstr>
      <vt:lpstr>Learning Objectives</vt:lpstr>
      <vt:lpstr>Feedback on Learning Objectives from Stakeholders</vt:lpstr>
      <vt:lpstr>Stop School Pests event, Phoenix AZ. March 3rd 2015. </vt:lpstr>
      <vt:lpstr>Current status</vt:lpstr>
      <vt:lpstr>Modules</vt:lpstr>
      <vt:lpstr>Modules – view online</vt:lpstr>
      <vt:lpstr>Pilot testing of modules</vt:lpstr>
      <vt:lpstr>Pilot testing of modules</vt:lpstr>
      <vt:lpstr>Approach</vt:lpstr>
      <vt:lpstr>Approach</vt:lpstr>
      <vt:lpstr>Exams</vt:lpstr>
      <vt:lpstr>PowerPoint Presentation</vt:lpstr>
      <vt:lpstr>Approach</vt:lpstr>
      <vt:lpstr>Approach</vt:lpstr>
      <vt:lpstr>Sustainability and growth</vt:lpstr>
      <vt:lpstr>Sustainability and growth</vt:lpstr>
      <vt:lpstr>Outreach and marketing</vt:lpstr>
      <vt:lpstr>Some of the many collaborating organizations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StopSchoolPests-IPMSymp</dc:title>
  <dc:creator>Shaku Nair</dc:creator>
  <cp:lastModifiedBy>Shaku Nair</cp:lastModifiedBy>
  <cp:revision>1090</cp:revision>
  <cp:lastPrinted>2014-01-15T16:13:01Z</cp:lastPrinted>
  <dcterms:created xsi:type="dcterms:W3CDTF">2013-08-21T12:48:22Z</dcterms:created>
  <dcterms:modified xsi:type="dcterms:W3CDTF">2015-03-26T07:16:39Z</dcterms:modified>
</cp:coreProperties>
</file>