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36576000" cy="40233600"/>
  <p:notesSz cx="6858000" cy="9144000"/>
  <p:defaultTextStyle>
    <a:defPPr>
      <a:defRPr lang="en-US"/>
    </a:defPPr>
    <a:lvl1pPr marL="0" algn="l" defTabSz="5362591" rtl="0" eaLnBrk="1" latinLnBrk="0" hangingPunct="1">
      <a:defRPr sz="10556" kern="1200">
        <a:solidFill>
          <a:schemeClr val="tx1"/>
        </a:solidFill>
        <a:latin typeface="+mn-lt"/>
        <a:ea typeface="+mn-ea"/>
        <a:cs typeface="+mn-cs"/>
      </a:defRPr>
    </a:lvl1pPr>
    <a:lvl2pPr marL="2681296" algn="l" defTabSz="5362591" rtl="0" eaLnBrk="1" latinLnBrk="0" hangingPunct="1">
      <a:defRPr sz="10556" kern="1200">
        <a:solidFill>
          <a:schemeClr val="tx1"/>
        </a:solidFill>
        <a:latin typeface="+mn-lt"/>
        <a:ea typeface="+mn-ea"/>
        <a:cs typeface="+mn-cs"/>
      </a:defRPr>
    </a:lvl2pPr>
    <a:lvl3pPr marL="5362591" algn="l" defTabSz="5362591" rtl="0" eaLnBrk="1" latinLnBrk="0" hangingPunct="1">
      <a:defRPr sz="10556" kern="1200">
        <a:solidFill>
          <a:schemeClr val="tx1"/>
        </a:solidFill>
        <a:latin typeface="+mn-lt"/>
        <a:ea typeface="+mn-ea"/>
        <a:cs typeface="+mn-cs"/>
      </a:defRPr>
    </a:lvl3pPr>
    <a:lvl4pPr marL="8043888" algn="l" defTabSz="5362591" rtl="0" eaLnBrk="1" latinLnBrk="0" hangingPunct="1">
      <a:defRPr sz="10556" kern="1200">
        <a:solidFill>
          <a:schemeClr val="tx1"/>
        </a:solidFill>
        <a:latin typeface="+mn-lt"/>
        <a:ea typeface="+mn-ea"/>
        <a:cs typeface="+mn-cs"/>
      </a:defRPr>
    </a:lvl4pPr>
    <a:lvl5pPr marL="10725183" algn="l" defTabSz="5362591" rtl="0" eaLnBrk="1" latinLnBrk="0" hangingPunct="1">
      <a:defRPr sz="10556" kern="1200">
        <a:solidFill>
          <a:schemeClr val="tx1"/>
        </a:solidFill>
        <a:latin typeface="+mn-lt"/>
        <a:ea typeface="+mn-ea"/>
        <a:cs typeface="+mn-cs"/>
      </a:defRPr>
    </a:lvl5pPr>
    <a:lvl6pPr marL="13406479" algn="l" defTabSz="5362591" rtl="0" eaLnBrk="1" latinLnBrk="0" hangingPunct="1">
      <a:defRPr sz="10556" kern="1200">
        <a:solidFill>
          <a:schemeClr val="tx1"/>
        </a:solidFill>
        <a:latin typeface="+mn-lt"/>
        <a:ea typeface="+mn-ea"/>
        <a:cs typeface="+mn-cs"/>
      </a:defRPr>
    </a:lvl6pPr>
    <a:lvl7pPr marL="16087776" algn="l" defTabSz="5362591" rtl="0" eaLnBrk="1" latinLnBrk="0" hangingPunct="1">
      <a:defRPr sz="10556" kern="1200">
        <a:solidFill>
          <a:schemeClr val="tx1"/>
        </a:solidFill>
        <a:latin typeface="+mn-lt"/>
        <a:ea typeface="+mn-ea"/>
        <a:cs typeface="+mn-cs"/>
      </a:defRPr>
    </a:lvl7pPr>
    <a:lvl8pPr marL="18769071" algn="l" defTabSz="5362591" rtl="0" eaLnBrk="1" latinLnBrk="0" hangingPunct="1">
      <a:defRPr sz="10556" kern="1200">
        <a:solidFill>
          <a:schemeClr val="tx1"/>
        </a:solidFill>
        <a:latin typeface="+mn-lt"/>
        <a:ea typeface="+mn-ea"/>
        <a:cs typeface="+mn-cs"/>
      </a:defRPr>
    </a:lvl8pPr>
    <a:lvl9pPr marL="21450367" algn="l" defTabSz="5362591" rtl="0" eaLnBrk="1" latinLnBrk="0" hangingPunct="1">
      <a:defRPr sz="1055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B25C"/>
    <a:srgbClr val="94B6D2"/>
    <a:srgbClr val="00B895"/>
    <a:srgbClr val="DD8047"/>
    <a:srgbClr val="00A485"/>
    <a:srgbClr val="00D2AA"/>
    <a:srgbClr val="00FFCC"/>
    <a:srgbClr val="A5AB81"/>
    <a:srgbClr val="C38D65"/>
    <a:srgbClr val="97B7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85" autoAdjust="0"/>
    <p:restoredTop sz="99821" autoAdjust="0"/>
  </p:normalViewPr>
  <p:slideViewPr>
    <p:cSldViewPr snapToGrid="0">
      <p:cViewPr>
        <p:scale>
          <a:sx n="30" d="100"/>
          <a:sy n="30" d="100"/>
        </p:scale>
        <p:origin x="821" y="-701"/>
      </p:cViewPr>
      <p:guideLst>
        <p:guide orient="horz" pos="12672"/>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4FDDC1-446E-4002-82B0-96B23BCDF1E8}" type="datetimeFigureOut">
              <a:rPr lang="en-US" smtClean="0"/>
              <a:pPr/>
              <a:t>11/17/2014</a:t>
            </a:fld>
            <a:endParaRPr lang="en-US"/>
          </a:p>
        </p:txBody>
      </p:sp>
      <p:sp>
        <p:nvSpPr>
          <p:cNvPr id="4" name="Slide Image Placeholder 3"/>
          <p:cNvSpPr>
            <a:spLocks noGrp="1" noRot="1" noChangeAspect="1"/>
          </p:cNvSpPr>
          <p:nvPr>
            <p:ph type="sldImg" idx="2"/>
          </p:nvPr>
        </p:nvSpPr>
        <p:spPr>
          <a:xfrm>
            <a:off x="1870075" y="685800"/>
            <a:ext cx="31178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4853-451E-4BC0-9D54-FD75BB9E8421}" type="slidenum">
              <a:rPr lang="en-US" smtClean="0"/>
              <a:pPr/>
              <a:t>‹#›</a:t>
            </a:fld>
            <a:endParaRPr lang="en-US"/>
          </a:p>
        </p:txBody>
      </p:sp>
    </p:spTree>
    <p:extLst>
      <p:ext uri="{BB962C8B-B14F-4D97-AF65-F5344CB8AC3E}">
        <p14:creationId xmlns:p14="http://schemas.microsoft.com/office/powerpoint/2010/main" val="3284674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6584530"/>
            <a:ext cx="31089600" cy="14007253"/>
          </a:xfrm>
        </p:spPr>
        <p:txBody>
          <a:bodyPr anchor="b"/>
          <a:lstStyle>
            <a:lvl1pPr algn="ctr">
              <a:defRPr sz="24000"/>
            </a:lvl1pPr>
          </a:lstStyle>
          <a:p>
            <a:r>
              <a:rPr lang="en-US" smtClean="0"/>
              <a:t>Click to edit Master title style</a:t>
            </a:r>
            <a:endParaRPr lang="en-US" dirty="0"/>
          </a:p>
        </p:txBody>
      </p:sp>
      <p:sp>
        <p:nvSpPr>
          <p:cNvPr id="3" name="Subtitle 2"/>
          <p:cNvSpPr>
            <a:spLocks noGrp="1"/>
          </p:cNvSpPr>
          <p:nvPr>
            <p:ph type="subTitle" idx="1"/>
          </p:nvPr>
        </p:nvSpPr>
        <p:spPr>
          <a:xfrm>
            <a:off x="4572000" y="21131956"/>
            <a:ext cx="27432000" cy="9713804"/>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EE5216-93B7-4B91-B37A-BE4552F0BF0B}"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402A6-5F45-4E2A-827F-F5BC192C8961}" type="slidenum">
              <a:rPr lang="en-US" smtClean="0"/>
              <a:pPr/>
              <a:t>‹#›</a:t>
            </a:fld>
            <a:endParaRPr lang="en-US"/>
          </a:p>
        </p:txBody>
      </p:sp>
    </p:spTree>
    <p:extLst>
      <p:ext uri="{BB962C8B-B14F-4D97-AF65-F5344CB8AC3E}">
        <p14:creationId xmlns:p14="http://schemas.microsoft.com/office/powerpoint/2010/main" val="104936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EE5216-93B7-4B91-B37A-BE4552F0BF0B}"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402A6-5F45-4E2A-827F-F5BC192C8961}" type="slidenum">
              <a:rPr lang="en-US" smtClean="0"/>
              <a:pPr/>
              <a:t>‹#›</a:t>
            </a:fld>
            <a:endParaRPr lang="en-US"/>
          </a:p>
        </p:txBody>
      </p:sp>
    </p:spTree>
    <p:extLst>
      <p:ext uri="{BB962C8B-B14F-4D97-AF65-F5344CB8AC3E}">
        <p14:creationId xmlns:p14="http://schemas.microsoft.com/office/powerpoint/2010/main" val="69456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2142067"/>
            <a:ext cx="7886700" cy="340961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14602" y="2142067"/>
            <a:ext cx="23202900" cy="340961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EE5216-93B7-4B91-B37A-BE4552F0BF0B}"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402A6-5F45-4E2A-827F-F5BC192C8961}" type="slidenum">
              <a:rPr lang="en-US" smtClean="0"/>
              <a:pPr/>
              <a:t>‹#›</a:t>
            </a:fld>
            <a:endParaRPr lang="en-US"/>
          </a:p>
        </p:txBody>
      </p:sp>
    </p:spTree>
    <p:extLst>
      <p:ext uri="{BB962C8B-B14F-4D97-AF65-F5344CB8AC3E}">
        <p14:creationId xmlns:p14="http://schemas.microsoft.com/office/powerpoint/2010/main" val="302028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EE5216-93B7-4B91-B37A-BE4552F0BF0B}"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402A6-5F45-4E2A-827F-F5BC192C8961}" type="slidenum">
              <a:rPr lang="en-US" smtClean="0"/>
              <a:pPr/>
              <a:t>‹#›</a:t>
            </a:fld>
            <a:endParaRPr lang="en-US"/>
          </a:p>
        </p:txBody>
      </p:sp>
    </p:spTree>
    <p:extLst>
      <p:ext uri="{BB962C8B-B14F-4D97-AF65-F5344CB8AC3E}">
        <p14:creationId xmlns:p14="http://schemas.microsoft.com/office/powerpoint/2010/main" val="2618420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10030472"/>
            <a:ext cx="31546800" cy="16736057"/>
          </a:xfrm>
        </p:spPr>
        <p:txBody>
          <a:bodyPr anchor="b"/>
          <a:lstStyle>
            <a:lvl1pPr>
              <a:defRPr sz="24000"/>
            </a:lvl1pPr>
          </a:lstStyle>
          <a:p>
            <a:r>
              <a:rPr lang="en-US" smtClean="0"/>
              <a:t>Click to edit Master title style</a:t>
            </a:r>
            <a:endParaRPr lang="en-US" dirty="0"/>
          </a:p>
        </p:txBody>
      </p:sp>
      <p:sp>
        <p:nvSpPr>
          <p:cNvPr id="3" name="Text Placeholder 2"/>
          <p:cNvSpPr>
            <a:spLocks noGrp="1"/>
          </p:cNvSpPr>
          <p:nvPr>
            <p:ph type="body" idx="1"/>
          </p:nvPr>
        </p:nvSpPr>
        <p:spPr>
          <a:xfrm>
            <a:off x="2495552" y="26924858"/>
            <a:ext cx="31546800" cy="8801097"/>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EE5216-93B7-4B91-B37A-BE4552F0BF0B}"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402A6-5F45-4E2A-827F-F5BC192C8961}" type="slidenum">
              <a:rPr lang="en-US" smtClean="0"/>
              <a:pPr/>
              <a:t>‹#›</a:t>
            </a:fld>
            <a:endParaRPr lang="en-US"/>
          </a:p>
        </p:txBody>
      </p:sp>
    </p:spTree>
    <p:extLst>
      <p:ext uri="{BB962C8B-B14F-4D97-AF65-F5344CB8AC3E}">
        <p14:creationId xmlns:p14="http://schemas.microsoft.com/office/powerpoint/2010/main" val="1369713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14600" y="10710333"/>
            <a:ext cx="15544800" cy="25527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8516600" y="10710333"/>
            <a:ext cx="15544800" cy="25527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EE5216-93B7-4B91-B37A-BE4552F0BF0B}"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402A6-5F45-4E2A-827F-F5BC192C8961}" type="slidenum">
              <a:rPr lang="en-US" smtClean="0"/>
              <a:pPr/>
              <a:t>‹#›</a:t>
            </a:fld>
            <a:endParaRPr lang="en-US"/>
          </a:p>
        </p:txBody>
      </p:sp>
    </p:spTree>
    <p:extLst>
      <p:ext uri="{BB962C8B-B14F-4D97-AF65-F5344CB8AC3E}">
        <p14:creationId xmlns:p14="http://schemas.microsoft.com/office/powerpoint/2010/main" val="401849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2142076"/>
            <a:ext cx="31546800" cy="7776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519368" y="9862823"/>
            <a:ext cx="15473360" cy="4833617"/>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2519368" y="14696440"/>
            <a:ext cx="15473360" cy="2161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8516602" y="9862823"/>
            <a:ext cx="15549564" cy="4833617"/>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8516602" y="14696440"/>
            <a:ext cx="15549564" cy="2161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EE5216-93B7-4B91-B37A-BE4552F0BF0B}" type="datetimeFigureOut">
              <a:rPr lang="en-US" smtClean="0"/>
              <a:pPr/>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402A6-5F45-4E2A-827F-F5BC192C8961}" type="slidenum">
              <a:rPr lang="en-US" smtClean="0"/>
              <a:pPr/>
              <a:t>‹#›</a:t>
            </a:fld>
            <a:endParaRPr lang="en-US"/>
          </a:p>
        </p:txBody>
      </p:sp>
    </p:spTree>
    <p:extLst>
      <p:ext uri="{BB962C8B-B14F-4D97-AF65-F5344CB8AC3E}">
        <p14:creationId xmlns:p14="http://schemas.microsoft.com/office/powerpoint/2010/main" val="107226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EE5216-93B7-4B91-B37A-BE4552F0BF0B}" type="datetimeFigureOut">
              <a:rPr lang="en-US" smtClean="0"/>
              <a:pPr/>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402A6-5F45-4E2A-827F-F5BC192C8961}" type="slidenum">
              <a:rPr lang="en-US" smtClean="0"/>
              <a:pPr/>
              <a:t>‹#›</a:t>
            </a:fld>
            <a:endParaRPr lang="en-US"/>
          </a:p>
        </p:txBody>
      </p:sp>
    </p:spTree>
    <p:extLst>
      <p:ext uri="{BB962C8B-B14F-4D97-AF65-F5344CB8AC3E}">
        <p14:creationId xmlns:p14="http://schemas.microsoft.com/office/powerpoint/2010/main" val="131809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E5216-93B7-4B91-B37A-BE4552F0BF0B}" type="datetimeFigureOut">
              <a:rPr lang="en-US" smtClean="0"/>
              <a:pPr/>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402A6-5F45-4E2A-827F-F5BC192C8961}" type="slidenum">
              <a:rPr lang="en-US" smtClean="0"/>
              <a:pPr/>
              <a:t>‹#›</a:t>
            </a:fld>
            <a:endParaRPr lang="en-US"/>
          </a:p>
        </p:txBody>
      </p:sp>
    </p:spTree>
    <p:extLst>
      <p:ext uri="{BB962C8B-B14F-4D97-AF65-F5344CB8AC3E}">
        <p14:creationId xmlns:p14="http://schemas.microsoft.com/office/powerpoint/2010/main" val="489885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2682240"/>
            <a:ext cx="11796712" cy="9387840"/>
          </a:xfrm>
        </p:spPr>
        <p:txBody>
          <a:bodyPr anchor="b"/>
          <a:lstStyle>
            <a:lvl1pPr>
              <a:defRPr sz="12800"/>
            </a:lvl1pPr>
          </a:lstStyle>
          <a:p>
            <a:r>
              <a:rPr lang="en-US" smtClean="0"/>
              <a:t>Click to edit Master title style</a:t>
            </a:r>
            <a:endParaRPr lang="en-US" dirty="0"/>
          </a:p>
        </p:txBody>
      </p:sp>
      <p:sp>
        <p:nvSpPr>
          <p:cNvPr id="3" name="Content Placeholder 2"/>
          <p:cNvSpPr>
            <a:spLocks noGrp="1"/>
          </p:cNvSpPr>
          <p:nvPr>
            <p:ph idx="1"/>
          </p:nvPr>
        </p:nvSpPr>
        <p:spPr>
          <a:xfrm>
            <a:off x="15549564" y="5792902"/>
            <a:ext cx="18516600" cy="2859193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19364" y="12070080"/>
            <a:ext cx="11796712" cy="22361316"/>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E5216-93B7-4B91-B37A-BE4552F0BF0B}"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402A6-5F45-4E2A-827F-F5BC192C8961}" type="slidenum">
              <a:rPr lang="en-US" smtClean="0"/>
              <a:pPr/>
              <a:t>‹#›</a:t>
            </a:fld>
            <a:endParaRPr lang="en-US"/>
          </a:p>
        </p:txBody>
      </p:sp>
    </p:spTree>
    <p:extLst>
      <p:ext uri="{BB962C8B-B14F-4D97-AF65-F5344CB8AC3E}">
        <p14:creationId xmlns:p14="http://schemas.microsoft.com/office/powerpoint/2010/main" val="288814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2682240"/>
            <a:ext cx="11796712" cy="9387840"/>
          </a:xfrm>
        </p:spPr>
        <p:txBody>
          <a:bodyPr anchor="b"/>
          <a:lstStyle>
            <a:lvl1pPr>
              <a:defRPr sz="1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549564" y="5792902"/>
            <a:ext cx="18516600" cy="28591933"/>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smtClean="0"/>
              <a:t>Click icon to add picture</a:t>
            </a:r>
            <a:endParaRPr lang="en-US" dirty="0"/>
          </a:p>
        </p:txBody>
      </p:sp>
      <p:sp>
        <p:nvSpPr>
          <p:cNvPr id="4" name="Text Placeholder 3"/>
          <p:cNvSpPr>
            <a:spLocks noGrp="1"/>
          </p:cNvSpPr>
          <p:nvPr>
            <p:ph type="body" sz="half" idx="2"/>
          </p:nvPr>
        </p:nvSpPr>
        <p:spPr>
          <a:xfrm>
            <a:off x="2519364" y="12070080"/>
            <a:ext cx="11796712" cy="22361316"/>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E5216-93B7-4B91-B37A-BE4552F0BF0B}"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402A6-5F45-4E2A-827F-F5BC192C8961}" type="slidenum">
              <a:rPr lang="en-US" smtClean="0"/>
              <a:pPr/>
              <a:t>‹#›</a:t>
            </a:fld>
            <a:endParaRPr lang="en-US"/>
          </a:p>
        </p:txBody>
      </p:sp>
    </p:spTree>
    <p:extLst>
      <p:ext uri="{BB962C8B-B14F-4D97-AF65-F5344CB8AC3E}">
        <p14:creationId xmlns:p14="http://schemas.microsoft.com/office/powerpoint/2010/main" val="394898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2142076"/>
            <a:ext cx="31546800" cy="7776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14600" y="10710333"/>
            <a:ext cx="31546800" cy="255278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14600" y="37290595"/>
            <a:ext cx="8229600" cy="2142067"/>
          </a:xfrm>
          <a:prstGeom prst="rect">
            <a:avLst/>
          </a:prstGeom>
        </p:spPr>
        <p:txBody>
          <a:bodyPr vert="horz" lIns="91440" tIns="45720" rIns="91440" bIns="45720" rtlCol="0" anchor="ctr"/>
          <a:lstStyle>
            <a:lvl1pPr algn="l">
              <a:defRPr sz="4800">
                <a:solidFill>
                  <a:schemeClr val="tx1">
                    <a:tint val="75000"/>
                  </a:schemeClr>
                </a:solidFill>
              </a:defRPr>
            </a:lvl1pPr>
          </a:lstStyle>
          <a:p>
            <a:fld id="{14EE5216-93B7-4B91-B37A-BE4552F0BF0B}" type="datetimeFigureOut">
              <a:rPr lang="en-US" smtClean="0"/>
              <a:pPr/>
              <a:t>11/17/2014</a:t>
            </a:fld>
            <a:endParaRPr lang="en-US"/>
          </a:p>
        </p:txBody>
      </p:sp>
      <p:sp>
        <p:nvSpPr>
          <p:cNvPr id="5" name="Footer Placeholder 4"/>
          <p:cNvSpPr>
            <a:spLocks noGrp="1"/>
          </p:cNvSpPr>
          <p:nvPr>
            <p:ph type="ftr" sz="quarter" idx="3"/>
          </p:nvPr>
        </p:nvSpPr>
        <p:spPr>
          <a:xfrm>
            <a:off x="12115800" y="37290595"/>
            <a:ext cx="12344400" cy="2142067"/>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37290595"/>
            <a:ext cx="8229600" cy="2142067"/>
          </a:xfrm>
          <a:prstGeom prst="rect">
            <a:avLst/>
          </a:prstGeom>
        </p:spPr>
        <p:txBody>
          <a:bodyPr vert="horz" lIns="91440" tIns="45720" rIns="91440" bIns="45720" rtlCol="0" anchor="ctr"/>
          <a:lstStyle>
            <a:lvl1pPr algn="r">
              <a:defRPr sz="4800">
                <a:solidFill>
                  <a:schemeClr val="tx1">
                    <a:tint val="75000"/>
                  </a:schemeClr>
                </a:solidFill>
              </a:defRPr>
            </a:lvl1pPr>
          </a:lstStyle>
          <a:p>
            <a:fld id="{D24402A6-5F45-4E2A-827F-F5BC192C8961}" type="slidenum">
              <a:rPr lang="en-US" smtClean="0"/>
              <a:pPr/>
              <a:t>‹#›</a:t>
            </a:fld>
            <a:endParaRPr lang="en-US"/>
          </a:p>
        </p:txBody>
      </p:sp>
    </p:spTree>
    <p:extLst>
      <p:ext uri="{BB962C8B-B14F-4D97-AF65-F5344CB8AC3E}">
        <p14:creationId xmlns:p14="http://schemas.microsoft.com/office/powerpoint/2010/main" val="38663818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69582" y="5488362"/>
            <a:ext cx="13468984" cy="6740307"/>
          </a:xfrm>
          <a:prstGeom prst="rect">
            <a:avLst/>
          </a:prstGeom>
          <a:noFill/>
        </p:spPr>
        <p:txBody>
          <a:bodyPr wrap="square" rtlCol="0">
            <a:spAutoFit/>
          </a:bodyPr>
          <a:lstStyle/>
          <a:p>
            <a:pPr marL="320040" lvl="0" indent="-320040">
              <a:buFont typeface="Arial" pitchFamily="34" charset="0"/>
              <a:buChar char="•"/>
            </a:pPr>
            <a:r>
              <a:rPr lang="en-US" sz="3600" dirty="0"/>
              <a:t>A</a:t>
            </a:r>
            <a:r>
              <a:rPr lang="en-US" sz="3600" dirty="0" smtClean="0"/>
              <a:t> standardized, peer-reviewed national IPM training program for all key IPM roles in schools. </a:t>
            </a:r>
          </a:p>
          <a:p>
            <a:pPr marL="320040" lvl="0" indent="-320040">
              <a:buFont typeface="Arial" pitchFamily="34" charset="0"/>
              <a:buChar char="•"/>
            </a:pPr>
            <a:r>
              <a:rPr lang="en-US" sz="3600" dirty="0" smtClean="0"/>
              <a:t>Extension, government, private and non-profit organizations and individuals collaborating on development and delivery.  </a:t>
            </a:r>
          </a:p>
          <a:p>
            <a:pPr marL="320040" lvl="0" indent="-320040">
              <a:buFont typeface="Arial" pitchFamily="34" charset="0"/>
              <a:buChar char="•"/>
            </a:pPr>
            <a:r>
              <a:rPr lang="en-US" sz="3600" dirty="0" smtClean="0"/>
              <a:t>Funded by US EPA Office of Pesticide Programs and the USDA North Central IPM Center.</a:t>
            </a:r>
          </a:p>
          <a:p>
            <a:pPr marL="320040" lvl="0" indent="-320040">
              <a:buFont typeface="Arial" pitchFamily="34" charset="0"/>
              <a:buChar char="•"/>
            </a:pPr>
            <a:r>
              <a:rPr lang="en-US" sz="3600" dirty="0" smtClean="0"/>
              <a:t>Built largely on existing “best-of-the-best” material. </a:t>
            </a:r>
          </a:p>
          <a:p>
            <a:pPr marL="320040" lvl="0" indent="-320040">
              <a:buFont typeface="Arial" pitchFamily="34" charset="0"/>
              <a:buChar char="•"/>
            </a:pPr>
            <a:r>
              <a:rPr lang="en-US" sz="3600" dirty="0" smtClean="0"/>
              <a:t>Available for both online and in-person training.</a:t>
            </a:r>
          </a:p>
          <a:p>
            <a:pPr marL="320040" lvl="0" indent="-320040">
              <a:buFont typeface="Arial" pitchFamily="34" charset="0"/>
              <a:buChar char="•"/>
            </a:pPr>
            <a:r>
              <a:rPr lang="en-US" sz="3600" dirty="0" smtClean="0"/>
              <a:t>Facility managers and pest management technicians can take an exam and receive certification; other roles offered a quiz and certificate.  All participants will receive a letter of recognition from US EPA.</a:t>
            </a:r>
          </a:p>
          <a:p>
            <a:pPr marL="342900" indent="-342900">
              <a:spcAft>
                <a:spcPts val="1200"/>
              </a:spcAft>
              <a:buFont typeface="Arial" panose="020B0604020202020204" pitchFamily="34" charset="0"/>
              <a:buChar char="•"/>
            </a:pPr>
            <a:endParaRPr lang="en-US" sz="3600" b="1" dirty="0"/>
          </a:p>
        </p:txBody>
      </p:sp>
      <p:sp>
        <p:nvSpPr>
          <p:cNvPr id="17" name="TextBox 16"/>
          <p:cNvSpPr txBox="1"/>
          <p:nvPr/>
        </p:nvSpPr>
        <p:spPr>
          <a:xfrm>
            <a:off x="819807" y="928541"/>
            <a:ext cx="35188634" cy="3123932"/>
          </a:xfrm>
          <a:prstGeom prst="rect">
            <a:avLst/>
          </a:prstGeom>
          <a:solidFill>
            <a:srgbClr val="94B6D2"/>
          </a:solidFill>
          <a:ln>
            <a:noFill/>
          </a:ln>
        </p:spPr>
        <p:txBody>
          <a:bodyPr wrap="square" rtlCol="0">
            <a:spAutoFit/>
          </a:bodyPr>
          <a:lstStyle/>
          <a:p>
            <a:pPr algn="ctr">
              <a:spcAft>
                <a:spcPts val="600"/>
              </a:spcAft>
            </a:pPr>
            <a:r>
              <a:rPr lang="en-US" sz="9600" b="1" dirty="0" smtClean="0">
                <a:solidFill>
                  <a:schemeClr val="bg1"/>
                </a:solidFill>
              </a:rPr>
              <a:t>Stop School Pests:</a:t>
            </a:r>
          </a:p>
          <a:p>
            <a:pPr algn="ctr">
              <a:spcAft>
                <a:spcPts val="600"/>
              </a:spcAft>
            </a:pPr>
            <a:r>
              <a:rPr lang="en-US" sz="9600" b="1" dirty="0" smtClean="0">
                <a:solidFill>
                  <a:schemeClr val="bg1"/>
                </a:solidFill>
              </a:rPr>
              <a:t>Standardized National School IPM Training</a:t>
            </a:r>
          </a:p>
        </p:txBody>
      </p:sp>
      <p:sp>
        <p:nvSpPr>
          <p:cNvPr id="18" name="TextBox 17"/>
          <p:cNvSpPr txBox="1"/>
          <p:nvPr/>
        </p:nvSpPr>
        <p:spPr>
          <a:xfrm>
            <a:off x="717709" y="4619376"/>
            <a:ext cx="13417601" cy="768937"/>
          </a:xfrm>
          <a:prstGeom prst="rect">
            <a:avLst/>
          </a:prstGeom>
          <a:solidFill>
            <a:srgbClr val="00B895"/>
          </a:solidFill>
        </p:spPr>
        <p:txBody>
          <a:bodyPr wrap="square" rtlCol="0">
            <a:spAutoFit/>
          </a:bodyPr>
          <a:lstStyle/>
          <a:p>
            <a:pPr algn="ctr"/>
            <a:r>
              <a:rPr lang="en-US" sz="4400" b="1" dirty="0">
                <a:solidFill>
                  <a:schemeClr val="bg1"/>
                </a:solidFill>
              </a:rPr>
              <a:t>What is </a:t>
            </a:r>
            <a:r>
              <a:rPr lang="en-US" sz="4400" b="1" dirty="0" smtClean="0">
                <a:solidFill>
                  <a:schemeClr val="bg1"/>
                </a:solidFill>
              </a:rPr>
              <a:t>Stop School Pests?</a:t>
            </a:r>
            <a:endParaRPr lang="en-US" sz="4400" b="1" dirty="0">
              <a:solidFill>
                <a:schemeClr val="bg1"/>
              </a:solidFill>
            </a:endParaRPr>
          </a:p>
        </p:txBody>
      </p:sp>
      <p:sp>
        <p:nvSpPr>
          <p:cNvPr id="19" name="TextBox 18"/>
          <p:cNvSpPr txBox="1"/>
          <p:nvPr/>
        </p:nvSpPr>
        <p:spPr>
          <a:xfrm>
            <a:off x="22503294" y="4622374"/>
            <a:ext cx="13423402" cy="769441"/>
          </a:xfrm>
          <a:prstGeom prst="rect">
            <a:avLst/>
          </a:prstGeom>
          <a:solidFill>
            <a:srgbClr val="00B895"/>
          </a:solidFill>
        </p:spPr>
        <p:txBody>
          <a:bodyPr wrap="square" rtlCol="0">
            <a:spAutoFit/>
          </a:bodyPr>
          <a:lstStyle/>
          <a:p>
            <a:pPr algn="ctr"/>
            <a:r>
              <a:rPr lang="en-US" sz="4400" b="1" dirty="0" smtClean="0">
                <a:solidFill>
                  <a:schemeClr val="bg1"/>
                </a:solidFill>
              </a:rPr>
              <a:t>Stop School Pests Team </a:t>
            </a:r>
            <a:endParaRPr lang="en-US" sz="4400" b="1" dirty="0">
              <a:solidFill>
                <a:schemeClr val="bg1"/>
              </a:solidFill>
            </a:endParaRPr>
          </a:p>
        </p:txBody>
      </p:sp>
      <p:sp>
        <p:nvSpPr>
          <p:cNvPr id="23" name="TextBox 22"/>
          <p:cNvSpPr txBox="1"/>
          <p:nvPr/>
        </p:nvSpPr>
        <p:spPr>
          <a:xfrm>
            <a:off x="22463123" y="5498443"/>
            <a:ext cx="13417603" cy="6494085"/>
          </a:xfrm>
          <a:prstGeom prst="rect">
            <a:avLst/>
          </a:prstGeom>
          <a:noFill/>
        </p:spPr>
        <p:txBody>
          <a:bodyPr wrap="square" rtlCol="0">
            <a:spAutoFit/>
          </a:bodyPr>
          <a:lstStyle/>
          <a:p>
            <a:r>
              <a:rPr lang="en-US" sz="3200" dirty="0" smtClean="0"/>
              <a:t>Dawn Gouge, Lucy Li, Shaku Nair, Dave </a:t>
            </a:r>
            <a:r>
              <a:rPr lang="en-US" sz="3200" dirty="0" err="1" smtClean="0"/>
              <a:t>Kopec</a:t>
            </a:r>
            <a:r>
              <a:rPr lang="en-US" sz="3200" dirty="0" smtClean="0"/>
              <a:t>, Kai </a:t>
            </a:r>
            <a:r>
              <a:rPr lang="en-US" sz="3200" dirty="0" err="1" smtClean="0"/>
              <a:t>Umeda</a:t>
            </a:r>
            <a:r>
              <a:rPr lang="en-US" sz="3200" dirty="0" smtClean="0"/>
              <a:t>, University of Arizona; Lynn Braband, Cornell University; </a:t>
            </a:r>
            <a:r>
              <a:rPr lang="en-US" sz="3200" dirty="0" smtClean="0">
                <a:ea typeface="Calibri"/>
              </a:rPr>
              <a:t>Erin Bauer, Clyde Ogg, University of Nebraska—Lincoln; </a:t>
            </a:r>
            <a:r>
              <a:rPr lang="en-US" sz="3200" dirty="0" smtClean="0"/>
              <a:t>Herb Bolton,</a:t>
            </a:r>
            <a:r>
              <a:rPr lang="en-US" sz="3200" dirty="0" smtClean="0">
                <a:ea typeface="Calibri"/>
              </a:rPr>
              <a:t> </a:t>
            </a:r>
            <a:r>
              <a:rPr lang="en-US" sz="3200" dirty="0" smtClean="0"/>
              <a:t>USDA - NIFA; Marcia Duke, National Pest Management Association; Carrie Foss, Washington State University; Sherry Glick, U.S. Environmental Protection Agency; Fudd Graham, Auburn University; Janet A. Hurley, Texas A&amp;M University;  Kathy Murray, Maine Department of Agriculture, Conservation and Forestry; Michael Page, Florida Department of Agriculture and Consumer Services; Susan T. Ratcliffe, North Central IPM Center; Gregg Smith, Salt Lake City School District; Tim Stock, Oregon State University; Carol Westinghouse, Informed Green Solutions, Inc; Deborah Young, CO Coalition; Mariel Snyder, Kelly Adams, Thomas Green, IPM Institute of North America; and dozens of professionals working in schools who are reviewing and pilot testing modules.</a:t>
            </a:r>
            <a:endParaRPr lang="en-US" sz="3200" dirty="0"/>
          </a:p>
        </p:txBody>
      </p:sp>
      <p:sp>
        <p:nvSpPr>
          <p:cNvPr id="25" name="TextBox 24"/>
          <p:cNvSpPr txBox="1"/>
          <p:nvPr/>
        </p:nvSpPr>
        <p:spPr>
          <a:xfrm>
            <a:off x="717708" y="11990459"/>
            <a:ext cx="35203189" cy="851880"/>
          </a:xfrm>
          <a:prstGeom prst="rect">
            <a:avLst/>
          </a:prstGeom>
          <a:solidFill>
            <a:srgbClr val="DD8047"/>
          </a:solidFill>
        </p:spPr>
        <p:txBody>
          <a:bodyPr wrap="square" rtlCol="0">
            <a:spAutoFit/>
          </a:bodyPr>
          <a:lstStyle/>
          <a:p>
            <a:pPr algn="ctr"/>
            <a:r>
              <a:rPr lang="en-US" sz="4800" b="1" dirty="0" smtClean="0"/>
              <a:t>Development</a:t>
            </a:r>
            <a:endParaRPr lang="en-US" sz="4800" b="1" dirty="0"/>
          </a:p>
        </p:txBody>
      </p:sp>
      <p:sp>
        <p:nvSpPr>
          <p:cNvPr id="26" name="TextBox 25"/>
          <p:cNvSpPr txBox="1"/>
          <p:nvPr/>
        </p:nvSpPr>
        <p:spPr>
          <a:xfrm>
            <a:off x="717706" y="13087859"/>
            <a:ext cx="17507231" cy="785796"/>
          </a:xfrm>
          <a:prstGeom prst="rect">
            <a:avLst/>
          </a:prstGeom>
          <a:solidFill>
            <a:srgbClr val="00B895"/>
          </a:solidFill>
        </p:spPr>
        <p:txBody>
          <a:bodyPr wrap="square" rtlCol="0">
            <a:spAutoFit/>
          </a:bodyPr>
          <a:lstStyle/>
          <a:p>
            <a:pPr algn="ctr"/>
            <a:r>
              <a:rPr lang="en-US" sz="4400" b="1" dirty="0" smtClean="0">
                <a:solidFill>
                  <a:schemeClr val="bg1"/>
                </a:solidFill>
              </a:rPr>
              <a:t>Modules/Learning Objectives</a:t>
            </a:r>
            <a:endParaRPr lang="en-US" sz="4400" b="1" dirty="0">
              <a:solidFill>
                <a:schemeClr val="bg1"/>
              </a:solidFill>
            </a:endParaRPr>
          </a:p>
        </p:txBody>
      </p:sp>
      <p:sp>
        <p:nvSpPr>
          <p:cNvPr id="27" name="TextBox 26"/>
          <p:cNvSpPr txBox="1"/>
          <p:nvPr/>
        </p:nvSpPr>
        <p:spPr>
          <a:xfrm>
            <a:off x="19076276" y="13087859"/>
            <a:ext cx="16844621" cy="769441"/>
          </a:xfrm>
          <a:prstGeom prst="rect">
            <a:avLst/>
          </a:prstGeom>
          <a:solidFill>
            <a:srgbClr val="00B895"/>
          </a:solidFill>
        </p:spPr>
        <p:txBody>
          <a:bodyPr wrap="square" rtlCol="0">
            <a:spAutoFit/>
          </a:bodyPr>
          <a:lstStyle/>
          <a:p>
            <a:pPr algn="ctr"/>
            <a:r>
              <a:rPr lang="en-US" sz="4400" b="1" dirty="0" smtClean="0">
                <a:solidFill>
                  <a:schemeClr val="bg1"/>
                </a:solidFill>
              </a:rPr>
              <a:t>Pilot Testing and Evaluation</a:t>
            </a:r>
            <a:endParaRPr lang="en-US" sz="4400" b="1" dirty="0">
              <a:solidFill>
                <a:schemeClr val="bg1"/>
              </a:solidFill>
            </a:endParaRPr>
          </a:p>
        </p:txBody>
      </p:sp>
      <p:sp>
        <p:nvSpPr>
          <p:cNvPr id="69" name="TextBox 68"/>
          <p:cNvSpPr txBox="1"/>
          <p:nvPr/>
        </p:nvSpPr>
        <p:spPr>
          <a:xfrm>
            <a:off x="717706" y="38989120"/>
            <a:ext cx="35203191" cy="830997"/>
          </a:xfrm>
          <a:prstGeom prst="rect">
            <a:avLst/>
          </a:prstGeom>
          <a:solidFill>
            <a:srgbClr val="94B6D2"/>
          </a:solidFill>
        </p:spPr>
        <p:txBody>
          <a:bodyPr wrap="square" rtlCol="0">
            <a:spAutoFit/>
          </a:bodyPr>
          <a:lstStyle/>
          <a:p>
            <a:pPr algn="ctr"/>
            <a:r>
              <a:rPr lang="en-US" sz="4800" b="1" dirty="0" smtClean="0"/>
              <a:t>Launch anticipated Fall 2015. Volunteers needed for pilot testing! Contact: Mariel Snyder at msnyder@ipminstitute.org</a:t>
            </a:r>
            <a:endParaRPr lang="en-US" sz="4800" b="1" dirty="0"/>
          </a:p>
        </p:txBody>
      </p:sp>
      <p:sp>
        <p:nvSpPr>
          <p:cNvPr id="62" name="TextBox 61"/>
          <p:cNvSpPr txBox="1"/>
          <p:nvPr/>
        </p:nvSpPr>
        <p:spPr>
          <a:xfrm>
            <a:off x="743982" y="22888745"/>
            <a:ext cx="17507231" cy="785796"/>
          </a:xfrm>
          <a:prstGeom prst="rect">
            <a:avLst/>
          </a:prstGeom>
          <a:solidFill>
            <a:srgbClr val="00B895"/>
          </a:solidFill>
        </p:spPr>
        <p:txBody>
          <a:bodyPr wrap="square" rtlCol="0">
            <a:spAutoFit/>
          </a:bodyPr>
          <a:lstStyle/>
          <a:p>
            <a:pPr algn="ctr"/>
            <a:r>
              <a:rPr lang="en-US" sz="4400" b="1" dirty="0" smtClean="0">
                <a:solidFill>
                  <a:schemeClr val="bg1"/>
                </a:solidFill>
              </a:rPr>
              <a:t>Quiz/Certificate </a:t>
            </a:r>
            <a:endParaRPr lang="en-US" sz="4400" b="1" dirty="0">
              <a:solidFill>
                <a:schemeClr val="bg1"/>
              </a:solidFill>
            </a:endParaRPr>
          </a:p>
        </p:txBody>
      </p:sp>
      <p:sp>
        <p:nvSpPr>
          <p:cNvPr id="63" name="TextBox 62"/>
          <p:cNvSpPr txBox="1"/>
          <p:nvPr/>
        </p:nvSpPr>
        <p:spPr>
          <a:xfrm>
            <a:off x="19102552" y="22888745"/>
            <a:ext cx="16844621" cy="769441"/>
          </a:xfrm>
          <a:prstGeom prst="rect">
            <a:avLst/>
          </a:prstGeom>
          <a:solidFill>
            <a:srgbClr val="00B895"/>
          </a:solidFill>
        </p:spPr>
        <p:txBody>
          <a:bodyPr wrap="square" rtlCol="0">
            <a:spAutoFit/>
          </a:bodyPr>
          <a:lstStyle/>
          <a:p>
            <a:pPr algn="ctr"/>
            <a:r>
              <a:rPr lang="en-US" sz="4400" b="1" dirty="0" smtClean="0">
                <a:solidFill>
                  <a:schemeClr val="bg1"/>
                </a:solidFill>
              </a:rPr>
              <a:t>Exam/Certification</a:t>
            </a:r>
            <a:endParaRPr lang="en-US" sz="4400" b="1" dirty="0">
              <a:solidFill>
                <a:schemeClr val="bg1"/>
              </a:solidFill>
            </a:endParaRPr>
          </a:p>
        </p:txBody>
      </p:sp>
      <p:sp>
        <p:nvSpPr>
          <p:cNvPr id="64" name="TextBox 63"/>
          <p:cNvSpPr txBox="1"/>
          <p:nvPr/>
        </p:nvSpPr>
        <p:spPr>
          <a:xfrm>
            <a:off x="770260" y="31213859"/>
            <a:ext cx="35203189" cy="851880"/>
          </a:xfrm>
          <a:prstGeom prst="rect">
            <a:avLst/>
          </a:prstGeom>
          <a:solidFill>
            <a:srgbClr val="DD8047"/>
          </a:solidFill>
        </p:spPr>
        <p:txBody>
          <a:bodyPr wrap="square" rtlCol="0">
            <a:spAutoFit/>
          </a:bodyPr>
          <a:lstStyle/>
          <a:p>
            <a:pPr algn="ctr"/>
            <a:r>
              <a:rPr lang="en-US" sz="4800" b="1" dirty="0" smtClean="0"/>
              <a:t>Business Plan</a:t>
            </a:r>
            <a:endParaRPr lang="en-US" sz="4800" b="1" dirty="0"/>
          </a:p>
        </p:txBody>
      </p:sp>
      <p:sp>
        <p:nvSpPr>
          <p:cNvPr id="65" name="TextBox 64"/>
          <p:cNvSpPr txBox="1"/>
          <p:nvPr/>
        </p:nvSpPr>
        <p:spPr>
          <a:xfrm>
            <a:off x="770258" y="32311259"/>
            <a:ext cx="17507231" cy="785796"/>
          </a:xfrm>
          <a:prstGeom prst="rect">
            <a:avLst/>
          </a:prstGeom>
          <a:solidFill>
            <a:srgbClr val="00B895"/>
          </a:solidFill>
        </p:spPr>
        <p:txBody>
          <a:bodyPr wrap="square" rtlCol="0">
            <a:spAutoFit/>
          </a:bodyPr>
          <a:lstStyle/>
          <a:p>
            <a:pPr algn="ctr"/>
            <a:r>
              <a:rPr lang="en-US" sz="4400" b="1" dirty="0" smtClean="0">
                <a:solidFill>
                  <a:schemeClr val="bg1"/>
                </a:solidFill>
              </a:rPr>
              <a:t>Sustainability and Growth </a:t>
            </a:r>
            <a:endParaRPr lang="en-US" sz="4400" b="1" dirty="0">
              <a:solidFill>
                <a:schemeClr val="bg1"/>
              </a:solidFill>
            </a:endParaRPr>
          </a:p>
        </p:txBody>
      </p:sp>
      <p:sp>
        <p:nvSpPr>
          <p:cNvPr id="67" name="TextBox 66"/>
          <p:cNvSpPr txBox="1"/>
          <p:nvPr/>
        </p:nvSpPr>
        <p:spPr>
          <a:xfrm>
            <a:off x="19128828" y="32311259"/>
            <a:ext cx="16844621" cy="769441"/>
          </a:xfrm>
          <a:prstGeom prst="rect">
            <a:avLst/>
          </a:prstGeom>
          <a:solidFill>
            <a:srgbClr val="00B895"/>
          </a:solidFill>
        </p:spPr>
        <p:txBody>
          <a:bodyPr wrap="square" rtlCol="0">
            <a:spAutoFit/>
          </a:bodyPr>
          <a:lstStyle/>
          <a:p>
            <a:pPr algn="ctr"/>
            <a:r>
              <a:rPr lang="en-US" sz="4400" b="1" dirty="0" smtClean="0">
                <a:solidFill>
                  <a:schemeClr val="bg1"/>
                </a:solidFill>
              </a:rPr>
              <a:t>Outreach and Marketing</a:t>
            </a:r>
            <a:endParaRPr lang="en-US" sz="4400" b="1" dirty="0">
              <a:solidFill>
                <a:schemeClr val="bg1"/>
              </a:solidFill>
            </a:endParaRPr>
          </a:p>
        </p:txBody>
      </p:sp>
      <p:pic>
        <p:nvPicPr>
          <p:cNvPr id="21" name="Picture 20" descr="2.jpg"/>
          <p:cNvPicPr>
            <a:picLocks noChangeAspect="1"/>
          </p:cNvPicPr>
          <p:nvPr/>
        </p:nvPicPr>
        <p:blipFill>
          <a:blip r:embed="rId2" cstate="print"/>
          <a:stretch>
            <a:fillRect/>
          </a:stretch>
        </p:blipFill>
        <p:spPr>
          <a:xfrm>
            <a:off x="26860500" y="14272463"/>
            <a:ext cx="9017668" cy="6763252"/>
          </a:xfrm>
          <a:prstGeom prst="rect">
            <a:avLst/>
          </a:prstGeom>
          <a:ln w="3175">
            <a:solidFill>
              <a:schemeClr val="tx1"/>
            </a:solidFill>
          </a:ln>
        </p:spPr>
      </p:pic>
      <p:pic>
        <p:nvPicPr>
          <p:cNvPr id="22" name="Picture 21" descr="3.jpg"/>
          <p:cNvPicPr>
            <a:picLocks noChangeAspect="1"/>
          </p:cNvPicPr>
          <p:nvPr/>
        </p:nvPicPr>
        <p:blipFill>
          <a:blip r:embed="rId3" cstate="print"/>
          <a:stretch>
            <a:fillRect/>
          </a:stretch>
        </p:blipFill>
        <p:spPr>
          <a:xfrm>
            <a:off x="26549130" y="23877093"/>
            <a:ext cx="9364717" cy="7023538"/>
          </a:xfrm>
          <a:prstGeom prst="rect">
            <a:avLst/>
          </a:prstGeom>
          <a:ln w="3175">
            <a:solidFill>
              <a:schemeClr val="tx1"/>
            </a:solidFill>
          </a:ln>
        </p:spPr>
      </p:pic>
      <p:pic>
        <p:nvPicPr>
          <p:cNvPr id="29" name="Picture 28" descr="3. Who does IPM 092314.jpg"/>
          <p:cNvPicPr>
            <a:picLocks noChangeAspect="1"/>
          </p:cNvPicPr>
          <p:nvPr/>
        </p:nvPicPr>
        <p:blipFill>
          <a:blip r:embed="rId4" cstate="print"/>
          <a:stretch>
            <a:fillRect/>
          </a:stretch>
        </p:blipFill>
        <p:spPr>
          <a:xfrm>
            <a:off x="8927170" y="23666943"/>
            <a:ext cx="9266255" cy="6949691"/>
          </a:xfrm>
          <a:prstGeom prst="rect">
            <a:avLst/>
          </a:prstGeom>
        </p:spPr>
      </p:pic>
      <p:pic>
        <p:nvPicPr>
          <p:cNvPr id="30" name="Picture 29" descr="2. Why do IPM 092314.jpg"/>
          <p:cNvPicPr>
            <a:picLocks noChangeAspect="1"/>
          </p:cNvPicPr>
          <p:nvPr/>
        </p:nvPicPr>
        <p:blipFill>
          <a:blip r:embed="rId5" cstate="print"/>
          <a:stretch>
            <a:fillRect/>
          </a:stretch>
        </p:blipFill>
        <p:spPr>
          <a:xfrm>
            <a:off x="14325599" y="5448300"/>
            <a:ext cx="7950199" cy="5962650"/>
          </a:xfrm>
          <a:prstGeom prst="rect">
            <a:avLst/>
          </a:prstGeom>
        </p:spPr>
      </p:pic>
      <p:sp>
        <p:nvSpPr>
          <p:cNvPr id="31" name="TextBox 30"/>
          <p:cNvSpPr txBox="1"/>
          <p:nvPr/>
        </p:nvSpPr>
        <p:spPr>
          <a:xfrm>
            <a:off x="794084" y="14690558"/>
            <a:ext cx="6768766" cy="6186309"/>
          </a:xfrm>
          <a:prstGeom prst="rect">
            <a:avLst/>
          </a:prstGeom>
          <a:noFill/>
        </p:spPr>
        <p:txBody>
          <a:bodyPr wrap="square" rtlCol="0">
            <a:spAutoFit/>
          </a:bodyPr>
          <a:lstStyle/>
          <a:p>
            <a:r>
              <a:rPr lang="en-US" sz="3600" dirty="0" smtClean="0"/>
              <a:t>Modules:</a:t>
            </a:r>
          </a:p>
          <a:p>
            <a:pPr>
              <a:buFont typeface="Arial" pitchFamily="34" charset="0"/>
              <a:buChar char="•"/>
            </a:pPr>
            <a:r>
              <a:rPr lang="en-US" sz="3600" dirty="0" smtClean="0"/>
              <a:t> Introduction to IPM</a:t>
            </a:r>
          </a:p>
          <a:p>
            <a:pPr>
              <a:buFont typeface="Arial" pitchFamily="34" charset="0"/>
              <a:buChar char="•"/>
            </a:pPr>
            <a:r>
              <a:rPr lang="en-US" sz="3600" dirty="0" smtClean="0"/>
              <a:t> Administrators</a:t>
            </a:r>
          </a:p>
          <a:p>
            <a:pPr>
              <a:buFont typeface="Arial" pitchFamily="34" charset="0"/>
              <a:buChar char="•"/>
            </a:pPr>
            <a:r>
              <a:rPr lang="en-US" sz="3600" dirty="0" smtClean="0"/>
              <a:t> Facility Managers</a:t>
            </a:r>
          </a:p>
          <a:p>
            <a:pPr>
              <a:buFont typeface="Arial" pitchFamily="34" charset="0"/>
              <a:buChar char="•"/>
            </a:pPr>
            <a:r>
              <a:rPr lang="en-US" sz="3600" dirty="0" smtClean="0"/>
              <a:t> Pest Management Technicians</a:t>
            </a:r>
          </a:p>
          <a:p>
            <a:pPr>
              <a:buFont typeface="Arial" pitchFamily="34" charset="0"/>
              <a:buChar char="•"/>
            </a:pPr>
            <a:r>
              <a:rPr lang="en-US" sz="3600" dirty="0" smtClean="0"/>
              <a:t> Grounds Staff</a:t>
            </a:r>
          </a:p>
          <a:p>
            <a:pPr>
              <a:buFont typeface="Arial" pitchFamily="34" charset="0"/>
              <a:buChar char="•"/>
            </a:pPr>
            <a:r>
              <a:rPr lang="en-US" sz="3600" dirty="0" smtClean="0"/>
              <a:t> Custodians</a:t>
            </a:r>
          </a:p>
          <a:p>
            <a:pPr>
              <a:buFont typeface="Arial" pitchFamily="34" charset="0"/>
              <a:buChar char="•"/>
            </a:pPr>
            <a:r>
              <a:rPr lang="en-US" sz="3600" dirty="0" smtClean="0"/>
              <a:t> Maintenance Staff</a:t>
            </a:r>
          </a:p>
          <a:p>
            <a:pPr>
              <a:buFont typeface="Arial" pitchFamily="34" charset="0"/>
              <a:buChar char="•"/>
            </a:pPr>
            <a:r>
              <a:rPr lang="en-US" sz="3600" dirty="0" smtClean="0"/>
              <a:t> Nurses</a:t>
            </a:r>
          </a:p>
          <a:p>
            <a:pPr>
              <a:buFont typeface="Arial" pitchFamily="34" charset="0"/>
              <a:buChar char="•"/>
            </a:pPr>
            <a:r>
              <a:rPr lang="en-US" sz="3600" dirty="0" smtClean="0"/>
              <a:t> Food Service Staff</a:t>
            </a:r>
          </a:p>
          <a:p>
            <a:pPr>
              <a:buFont typeface="Arial" pitchFamily="34" charset="0"/>
              <a:buChar char="•"/>
            </a:pPr>
            <a:r>
              <a:rPr lang="en-US" sz="3600" dirty="0" smtClean="0"/>
              <a:t> Teachers</a:t>
            </a:r>
          </a:p>
        </p:txBody>
      </p:sp>
      <p:sp>
        <p:nvSpPr>
          <p:cNvPr id="32" name="TextBox 31"/>
          <p:cNvSpPr txBox="1"/>
          <p:nvPr/>
        </p:nvSpPr>
        <p:spPr>
          <a:xfrm>
            <a:off x="7533774" y="13906500"/>
            <a:ext cx="10629900" cy="7848302"/>
          </a:xfrm>
          <a:prstGeom prst="rect">
            <a:avLst/>
          </a:prstGeom>
          <a:noFill/>
          <a:ln w="76200">
            <a:solidFill>
              <a:srgbClr val="D8B25C"/>
            </a:solidFill>
          </a:ln>
        </p:spPr>
        <p:txBody>
          <a:bodyPr wrap="square" rtlCol="0">
            <a:spAutoFit/>
          </a:bodyPr>
          <a:lstStyle/>
          <a:p>
            <a:r>
              <a:rPr lang="en-US" sz="2400" b="1" dirty="0" smtClean="0"/>
              <a:t>Example Learning Objectives</a:t>
            </a:r>
            <a:endParaRPr lang="en-US" sz="2400" dirty="0" smtClean="0"/>
          </a:p>
          <a:p>
            <a:r>
              <a:rPr lang="en-US" sz="2400" b="1" dirty="0" smtClean="0"/>
              <a:t>Module: Introduction to School IPM </a:t>
            </a:r>
            <a:endParaRPr lang="en-US" sz="2400" dirty="0" smtClean="0"/>
          </a:p>
          <a:p>
            <a:r>
              <a:rPr lang="en-US" sz="2400" i="1" dirty="0" smtClean="0"/>
              <a:t>Learning Lesson 1: WHAT is IPM:</a:t>
            </a:r>
            <a:endParaRPr lang="en-US" sz="2400" dirty="0" smtClean="0"/>
          </a:p>
          <a:p>
            <a:pPr marL="685800" lvl="0" indent="-320040">
              <a:buFont typeface="+mj-lt"/>
              <a:buAutoNum type="arabicPeriod"/>
            </a:pPr>
            <a:r>
              <a:rPr lang="en-US" sz="2400" dirty="0" smtClean="0"/>
              <a:t>Describe IPM in understandable terms.</a:t>
            </a:r>
          </a:p>
          <a:p>
            <a:pPr marL="685800" lvl="0" indent="-320040">
              <a:buFont typeface="+mj-lt"/>
              <a:buAutoNum type="arabicPeriod"/>
            </a:pPr>
            <a:r>
              <a:rPr lang="en-US" sz="2400" dirty="0" smtClean="0"/>
              <a:t>Describe how IPM reduces the risks of pests and pesticides. </a:t>
            </a:r>
          </a:p>
          <a:p>
            <a:pPr marL="685800" lvl="0" indent="-320040">
              <a:buFont typeface="+mj-lt"/>
              <a:buAutoNum type="arabicPeriod"/>
            </a:pPr>
            <a:r>
              <a:rPr lang="en-US" sz="2400" dirty="0" smtClean="0"/>
              <a:t>Explain the benefits of IPM in schools and other sensitive environments.</a:t>
            </a:r>
          </a:p>
          <a:p>
            <a:pPr marL="685800" lvl="0" indent="-320040">
              <a:buFont typeface="+mj-lt"/>
              <a:buAutoNum type="arabicPeriod"/>
            </a:pPr>
            <a:r>
              <a:rPr lang="en-US" sz="2400" dirty="0" smtClean="0"/>
              <a:t>Identify the key elements of IPM.</a:t>
            </a:r>
          </a:p>
          <a:p>
            <a:r>
              <a:rPr lang="en-US" sz="2400" i="1" dirty="0" smtClean="0"/>
              <a:t>Learning Lesson 2: WHY do IPM:</a:t>
            </a:r>
            <a:endParaRPr lang="en-US" sz="2400" dirty="0" smtClean="0"/>
          </a:p>
          <a:p>
            <a:pPr marL="685800" lvl="0" indent="-320040">
              <a:buFont typeface="+mj-lt"/>
              <a:buAutoNum type="arabicPeriod" startAt="5"/>
            </a:pPr>
            <a:r>
              <a:rPr lang="en-US" sz="2400" dirty="0" smtClean="0"/>
              <a:t>Identify health, environmental, and economic risks of pests associated with buildings and grounds.</a:t>
            </a:r>
          </a:p>
          <a:p>
            <a:pPr marL="685800" lvl="0" indent="-320040">
              <a:buFont typeface="+mj-lt"/>
              <a:buAutoNum type="arabicPeriod" startAt="5"/>
            </a:pPr>
            <a:r>
              <a:rPr lang="en-US" sz="2400" dirty="0" smtClean="0"/>
              <a:t>Identify health, environmental, and economic risks of pesticides associated with buildings and grounds.</a:t>
            </a:r>
          </a:p>
          <a:p>
            <a:r>
              <a:rPr lang="en-US" sz="2400" i="1" dirty="0" smtClean="0"/>
              <a:t>Learning Lesson 3: WHO does IPM:</a:t>
            </a:r>
            <a:endParaRPr lang="en-US" sz="2400" dirty="0" smtClean="0"/>
          </a:p>
          <a:p>
            <a:pPr marL="685800" lvl="0" indent="-320040">
              <a:buFont typeface="+mj-lt"/>
              <a:buAutoNum type="arabicPeriod" startAt="7"/>
            </a:pPr>
            <a:r>
              <a:rPr lang="en-US" sz="2400" dirty="0" smtClean="0"/>
              <a:t>Identify the important roles and responsibilities of the school IPM team.</a:t>
            </a:r>
          </a:p>
          <a:p>
            <a:r>
              <a:rPr lang="en-US" sz="2400" i="1" dirty="0" smtClean="0"/>
              <a:t>Learning Lesson 4: HOW to do IPM:</a:t>
            </a:r>
            <a:endParaRPr lang="en-US" sz="2400" dirty="0" smtClean="0"/>
          </a:p>
          <a:p>
            <a:pPr marL="685800" lvl="0" indent="-320040">
              <a:buFont typeface="+mj-lt"/>
              <a:buAutoNum type="arabicPeriod" startAt="8"/>
            </a:pPr>
            <a:r>
              <a:rPr lang="en-US" sz="2400" dirty="0" smtClean="0"/>
              <a:t>Explain basic pest monitoring, inspecting and reporting.</a:t>
            </a:r>
          </a:p>
          <a:p>
            <a:pPr marL="685800" lvl="0" indent="-320040">
              <a:buFont typeface="+mj-lt"/>
              <a:buAutoNum type="arabicPeriod" startAt="8"/>
            </a:pPr>
            <a:r>
              <a:rPr lang="en-US" sz="2400" dirty="0" smtClean="0"/>
              <a:t>Identify pest-conducive conditions and pest-vulnerable areas. Identify corrective actions.</a:t>
            </a:r>
          </a:p>
          <a:p>
            <a:pPr marL="685800" lvl="0" indent="-320040">
              <a:buFont typeface="+mj-lt"/>
              <a:buAutoNum type="arabicPeriod" startAt="8"/>
            </a:pPr>
            <a:r>
              <a:rPr lang="en-US" sz="2400" dirty="0" smtClean="0"/>
              <a:t>Identify key pest groups and signs of pest infestations in buildings and on grounds.</a:t>
            </a:r>
          </a:p>
          <a:p>
            <a:pPr marL="685800" lvl="0" indent="-320040">
              <a:buFont typeface="+mj-lt"/>
              <a:buAutoNum type="arabicPeriod" startAt="8"/>
            </a:pPr>
            <a:r>
              <a:rPr lang="en-US" sz="2400" dirty="0" smtClean="0"/>
              <a:t>Explain how to keep pests out of facilities.</a:t>
            </a:r>
            <a:endParaRPr lang="en-US" dirty="0"/>
          </a:p>
        </p:txBody>
      </p:sp>
      <p:sp>
        <p:nvSpPr>
          <p:cNvPr id="34" name="TextBox 33"/>
          <p:cNvSpPr txBox="1"/>
          <p:nvPr/>
        </p:nvSpPr>
        <p:spPr>
          <a:xfrm>
            <a:off x="19058020" y="14350666"/>
            <a:ext cx="7531769" cy="6555641"/>
          </a:xfrm>
          <a:prstGeom prst="rect">
            <a:avLst/>
          </a:prstGeom>
          <a:noFill/>
        </p:spPr>
        <p:txBody>
          <a:bodyPr wrap="square" rtlCol="0">
            <a:spAutoFit/>
          </a:bodyPr>
          <a:lstStyle/>
          <a:p>
            <a:pPr marL="320040" indent="-320040">
              <a:buFont typeface="Arial" pitchFamily="34" charset="0"/>
              <a:buChar char="•"/>
            </a:pPr>
            <a:r>
              <a:rPr lang="en-US" sz="3500" dirty="0" smtClean="0"/>
              <a:t>Learning objectives, content evaluated by a review committee of 32 professionals and others from a wide variety of backgrounds. </a:t>
            </a:r>
          </a:p>
          <a:p>
            <a:pPr marL="320040" lvl="0" indent="-320040">
              <a:buFont typeface="Arial" pitchFamily="34" charset="0"/>
              <a:buChar char="•"/>
            </a:pPr>
            <a:r>
              <a:rPr lang="en-US" sz="3500" dirty="0" smtClean="0"/>
              <a:t>All materials field tested and refined pursuant to trainer/trainee feedback to ensure high quality.</a:t>
            </a:r>
          </a:p>
          <a:p>
            <a:pPr marL="320040" lvl="0" indent="-320040">
              <a:buFont typeface="Arial" pitchFamily="34" charset="0"/>
              <a:buChar char="•"/>
            </a:pPr>
            <a:r>
              <a:rPr lang="en-US" sz="3500" dirty="0" smtClean="0"/>
              <a:t>Adaptable by training including to meet region-specific needs. </a:t>
            </a:r>
          </a:p>
          <a:p>
            <a:pPr marL="320040" lvl="0" indent="-320040">
              <a:buFont typeface="Arial" pitchFamily="34" charset="0"/>
              <a:buChar char="•"/>
            </a:pPr>
            <a:r>
              <a:rPr lang="en-US" sz="3500" dirty="0" smtClean="0"/>
              <a:t>Buy in from a broad group of change agents working towards school IPM 2020. </a:t>
            </a:r>
            <a:endParaRPr lang="en-US" sz="3500" dirty="0"/>
          </a:p>
        </p:txBody>
      </p:sp>
      <p:sp>
        <p:nvSpPr>
          <p:cNvPr id="35" name="TextBox 34"/>
          <p:cNvSpPr txBox="1"/>
          <p:nvPr/>
        </p:nvSpPr>
        <p:spPr>
          <a:xfrm>
            <a:off x="721895" y="23654084"/>
            <a:ext cx="7315200" cy="6740307"/>
          </a:xfrm>
          <a:prstGeom prst="rect">
            <a:avLst/>
          </a:prstGeom>
          <a:noFill/>
        </p:spPr>
        <p:txBody>
          <a:bodyPr wrap="square" rtlCol="0">
            <a:spAutoFit/>
          </a:bodyPr>
          <a:lstStyle/>
          <a:p>
            <a:pPr marL="320040" lvl="0" indent="-320040">
              <a:buFont typeface="Arial" pitchFamily="34" charset="0"/>
              <a:buChar char="•"/>
            </a:pPr>
            <a:r>
              <a:rPr lang="en-US" sz="3600" dirty="0" smtClean="0"/>
              <a:t>Administrators, grounds staff, custodians, maintenance staff, nurses, food service staff and teachers can earn a certificate through the completion of training and passing a quiz. </a:t>
            </a:r>
          </a:p>
          <a:p>
            <a:pPr marL="320040" lvl="0" indent="-320040">
              <a:buFont typeface="Arial" pitchFamily="34" charset="0"/>
              <a:buChar char="•"/>
            </a:pPr>
            <a:r>
              <a:rPr lang="en-US" sz="3600" dirty="0" smtClean="0"/>
              <a:t>Throughout learning lessons, </a:t>
            </a:r>
            <a:r>
              <a:rPr lang="en-US" sz="3600" i="1" dirty="0" smtClean="0"/>
              <a:t>check points </a:t>
            </a:r>
            <a:r>
              <a:rPr lang="en-US" sz="3600" dirty="0" smtClean="0"/>
              <a:t>will guide and assist participants toward learning objective components in preparation for the quiz/exam. </a:t>
            </a:r>
            <a:endParaRPr lang="en-US" sz="3600" i="1" dirty="0" smtClean="0"/>
          </a:p>
          <a:p>
            <a:endParaRPr lang="en-US" sz="3600" dirty="0"/>
          </a:p>
        </p:txBody>
      </p:sp>
      <p:sp>
        <p:nvSpPr>
          <p:cNvPr id="36" name="TextBox 35"/>
          <p:cNvSpPr txBox="1"/>
          <p:nvPr/>
        </p:nvSpPr>
        <p:spPr>
          <a:xfrm>
            <a:off x="19118178" y="24577508"/>
            <a:ext cx="7411452" cy="5632311"/>
          </a:xfrm>
          <a:prstGeom prst="rect">
            <a:avLst/>
          </a:prstGeom>
          <a:noFill/>
        </p:spPr>
        <p:txBody>
          <a:bodyPr wrap="square" rtlCol="0">
            <a:spAutoFit/>
          </a:bodyPr>
          <a:lstStyle/>
          <a:p>
            <a:pPr marL="320040" lvl="0" indent="-320040">
              <a:buFont typeface="Arial" pitchFamily="34" charset="0"/>
              <a:buChar char="•"/>
            </a:pPr>
            <a:r>
              <a:rPr lang="en-US" sz="3600" dirty="0" smtClean="0"/>
              <a:t>Facility managers and PMPs will be offered certification by completing training, passing an exam and meeting minimum CEU requirements. </a:t>
            </a:r>
          </a:p>
          <a:p>
            <a:pPr marL="320040" lvl="0" indent="-320040">
              <a:buFont typeface="Arial" pitchFamily="34" charset="0"/>
              <a:buChar char="•"/>
            </a:pPr>
            <a:r>
              <a:rPr lang="en-US" sz="3600" dirty="0" smtClean="0"/>
              <a:t>Exam/quiz length and difficulty will reflect the difference between earning a certificate or certification. </a:t>
            </a:r>
          </a:p>
          <a:p>
            <a:pPr marL="320040" lvl="0" indent="-320040">
              <a:buFont typeface="Arial" pitchFamily="34" charset="0"/>
              <a:buChar char="•"/>
            </a:pPr>
            <a:endParaRPr lang="en-US" sz="3600" dirty="0" smtClean="0"/>
          </a:p>
          <a:p>
            <a:endParaRPr lang="en-US" sz="3600" dirty="0"/>
          </a:p>
        </p:txBody>
      </p:sp>
      <p:sp>
        <p:nvSpPr>
          <p:cNvPr id="37" name="TextBox 36"/>
          <p:cNvSpPr txBox="1"/>
          <p:nvPr/>
        </p:nvSpPr>
        <p:spPr>
          <a:xfrm>
            <a:off x="819150" y="33337500"/>
            <a:ext cx="17240250" cy="5632311"/>
          </a:xfrm>
          <a:prstGeom prst="rect">
            <a:avLst/>
          </a:prstGeom>
          <a:noFill/>
        </p:spPr>
        <p:txBody>
          <a:bodyPr wrap="square" rtlCol="0">
            <a:spAutoFit/>
          </a:bodyPr>
          <a:lstStyle/>
          <a:p>
            <a:pPr marL="320040" indent="-320040">
              <a:buFont typeface="Arial" pitchFamily="34" charset="0"/>
              <a:buChar char="•"/>
            </a:pPr>
            <a:r>
              <a:rPr lang="en-US" sz="3600" dirty="0" smtClean="0"/>
              <a:t>Consensus content for broad buy in and use.</a:t>
            </a:r>
          </a:p>
          <a:p>
            <a:pPr marL="320040" indent="-320040">
              <a:buFont typeface="Arial" pitchFamily="34" charset="0"/>
              <a:buChar char="•"/>
            </a:pPr>
            <a:r>
              <a:rPr lang="en-US" sz="3600" dirty="0" smtClean="0"/>
              <a:t>Adaptable by trainers for in-person training events.</a:t>
            </a:r>
          </a:p>
          <a:p>
            <a:pPr marL="320040" indent="-320040">
              <a:buFont typeface="Arial" pitchFamily="34" charset="0"/>
              <a:buChar char="•"/>
            </a:pPr>
            <a:r>
              <a:rPr lang="en-US" sz="3600" dirty="0" smtClean="0"/>
              <a:t>Build appreciable value to create and sustain support from participants and sponsors.</a:t>
            </a:r>
          </a:p>
          <a:p>
            <a:pPr marL="320040" indent="-320040">
              <a:buFont typeface="Arial" pitchFamily="34" charset="0"/>
              <a:buChar char="•"/>
            </a:pPr>
            <a:r>
              <a:rPr lang="en-US" sz="3600" dirty="0" smtClean="0"/>
              <a:t>Incentives for school districts to enroll all staff. </a:t>
            </a:r>
          </a:p>
          <a:p>
            <a:pPr marL="320040" indent="-320040">
              <a:buFont typeface="Arial" pitchFamily="34" charset="0"/>
              <a:buChar char="•"/>
            </a:pPr>
            <a:r>
              <a:rPr lang="en-US" sz="3600" dirty="0" smtClean="0"/>
              <a:t>Links to continuing education unit (CEU)/recognition/award programs both internal to districts and external.</a:t>
            </a:r>
          </a:p>
          <a:p>
            <a:pPr marL="320040" lvl="0" indent="-320040">
              <a:buFont typeface="Arial" pitchFamily="34" charset="0"/>
              <a:buChar char="•"/>
            </a:pPr>
            <a:r>
              <a:rPr lang="en-US" sz="3600" dirty="0"/>
              <a:t>S</a:t>
            </a:r>
            <a:r>
              <a:rPr lang="en-US" sz="3600" dirty="0" smtClean="0"/>
              <a:t>upports and encourages train-the-trainer opportunities. </a:t>
            </a:r>
          </a:p>
          <a:p>
            <a:pPr marL="320040" indent="-320040">
              <a:buFont typeface="Arial" pitchFamily="34" charset="0"/>
              <a:buChar char="•"/>
            </a:pPr>
            <a:r>
              <a:rPr lang="en-US" sz="3600" dirty="0" smtClean="0"/>
              <a:t>Educators will learn how to use IPM to teach the common core standards and STEM. </a:t>
            </a:r>
          </a:p>
          <a:p>
            <a:pPr marL="320040" indent="-320040">
              <a:buFont typeface="Arial" pitchFamily="34" charset="0"/>
              <a:buChar char="•"/>
            </a:pPr>
            <a:r>
              <a:rPr lang="en-US" sz="3600" dirty="0"/>
              <a:t>Participation delivers </a:t>
            </a:r>
            <a:r>
              <a:rPr lang="en-US" sz="3600" dirty="0" smtClean="0"/>
              <a:t>multiple benefits </a:t>
            </a:r>
            <a:r>
              <a:rPr lang="en-US" sz="3600" dirty="0"/>
              <a:t>including </a:t>
            </a:r>
            <a:r>
              <a:rPr lang="en-US" sz="3600" dirty="0" smtClean="0"/>
              <a:t>pest and pesticide risk reduction, and improved </a:t>
            </a:r>
            <a:r>
              <a:rPr lang="en-US" sz="3600" dirty="0"/>
              <a:t>food safety, fire safety, energy conservation and employee </a:t>
            </a:r>
            <a:r>
              <a:rPr lang="en-US" sz="3600" dirty="0" smtClean="0"/>
              <a:t>satisfaction!</a:t>
            </a:r>
            <a:endParaRPr lang="en-US" sz="3600" dirty="0"/>
          </a:p>
        </p:txBody>
      </p:sp>
      <p:sp>
        <p:nvSpPr>
          <p:cNvPr id="38" name="TextBox 37"/>
          <p:cNvSpPr txBox="1"/>
          <p:nvPr/>
        </p:nvSpPr>
        <p:spPr>
          <a:xfrm>
            <a:off x="19273586" y="33432750"/>
            <a:ext cx="16687800" cy="5632311"/>
          </a:xfrm>
          <a:prstGeom prst="rect">
            <a:avLst/>
          </a:prstGeom>
          <a:noFill/>
        </p:spPr>
        <p:txBody>
          <a:bodyPr wrap="square" rtlCol="0">
            <a:spAutoFit/>
          </a:bodyPr>
          <a:lstStyle/>
          <a:p>
            <a:pPr marL="320040" lvl="0" indent="-320040">
              <a:buFont typeface="Arial" pitchFamily="34" charset="0"/>
              <a:buChar char="•"/>
            </a:pPr>
            <a:r>
              <a:rPr lang="en-US" sz="3600" dirty="0" smtClean="0"/>
              <a:t>Organizations including PTA, </a:t>
            </a:r>
            <a:r>
              <a:rPr lang="en-US" sz="3600" dirty="0"/>
              <a:t>s</a:t>
            </a:r>
            <a:r>
              <a:rPr lang="en-US" sz="3600" dirty="0" smtClean="0"/>
              <a:t>chool business </a:t>
            </a:r>
            <a:r>
              <a:rPr lang="en-US" sz="3600" dirty="0"/>
              <a:t>o</a:t>
            </a:r>
            <a:r>
              <a:rPr lang="en-US" sz="3600" dirty="0" smtClean="0"/>
              <a:t>fficials association, school facility manager associations, US EPA, state lead agencies and others recruited to assist with outreach and to provide opportunities for training in conjunction with their events. </a:t>
            </a:r>
          </a:p>
          <a:p>
            <a:pPr marL="320040" indent="-320040">
              <a:buFont typeface="Arial" pitchFamily="34" charset="0"/>
              <a:buChar char="•"/>
            </a:pPr>
            <a:r>
              <a:rPr lang="en-US" sz="3600" dirty="0" smtClean="0"/>
              <a:t>National Pest Management Association will provide technician training module.</a:t>
            </a:r>
          </a:p>
          <a:p>
            <a:pPr marL="320040" indent="-320040">
              <a:buFont typeface="Arial" pitchFamily="34" charset="0"/>
              <a:buChar char="•"/>
            </a:pPr>
            <a:r>
              <a:rPr lang="en-US" sz="3600" dirty="0" smtClean="0"/>
              <a:t>National IPM Working Group with more than 225 members will be provided with resources and recruited to do outreach to school districts, pest managements professionals and land care professionals that they work with. </a:t>
            </a:r>
          </a:p>
          <a:p>
            <a:pPr marL="320040" indent="-320040">
              <a:buFont typeface="Arial" pitchFamily="34" charset="0"/>
              <a:buChar char="•"/>
            </a:pPr>
            <a:endParaRPr lang="en-US" sz="3600" dirty="0" smtClean="0"/>
          </a:p>
          <a:p>
            <a:pPr lvl="0"/>
            <a:endParaRPr lang="en-US" sz="3600" dirty="0" smtClean="0"/>
          </a:p>
          <a:p>
            <a:endParaRPr lang="en-US" sz="3600" dirty="0"/>
          </a:p>
        </p:txBody>
      </p:sp>
      <p:sp>
        <p:nvSpPr>
          <p:cNvPr id="61" name="TextBox 60"/>
          <p:cNvSpPr txBox="1"/>
          <p:nvPr/>
        </p:nvSpPr>
        <p:spPr>
          <a:xfrm>
            <a:off x="743984" y="21791345"/>
            <a:ext cx="35203189" cy="851880"/>
          </a:xfrm>
          <a:prstGeom prst="rect">
            <a:avLst/>
          </a:prstGeom>
          <a:solidFill>
            <a:srgbClr val="DD8047"/>
          </a:solidFill>
        </p:spPr>
        <p:txBody>
          <a:bodyPr wrap="square" rtlCol="0">
            <a:spAutoFit/>
          </a:bodyPr>
          <a:lstStyle/>
          <a:p>
            <a:pPr algn="ctr"/>
            <a:r>
              <a:rPr lang="en-US" sz="4800" b="1" dirty="0" smtClean="0"/>
              <a:t>Certificate and Certification</a:t>
            </a:r>
            <a:endParaRPr lang="en-US" sz="4800" b="1" dirty="0"/>
          </a:p>
        </p:txBody>
      </p:sp>
    </p:spTree>
    <p:extLst>
      <p:ext uri="{BB962C8B-B14F-4D97-AF65-F5344CB8AC3E}">
        <p14:creationId xmlns:p14="http://schemas.microsoft.com/office/powerpoint/2010/main" val="1914336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2609</TotalTime>
  <Words>696</Words>
  <Application>Microsoft Office PowerPoint</Application>
  <PresentationFormat>Custom</PresentationFormat>
  <Paragraphs>69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dc:creator>
  <cp:lastModifiedBy>Dawn Gouge</cp:lastModifiedBy>
  <cp:revision>115</cp:revision>
  <dcterms:created xsi:type="dcterms:W3CDTF">2013-10-24T16:21:57Z</dcterms:created>
  <dcterms:modified xsi:type="dcterms:W3CDTF">2014-11-18T00:43:17Z</dcterms:modified>
</cp:coreProperties>
</file>