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41"/>
  </p:notesMasterIdLst>
  <p:handoutMasterIdLst>
    <p:handoutMasterId r:id="rId42"/>
  </p:handoutMasterIdLst>
  <p:sldIdLst>
    <p:sldId id="256" r:id="rId2"/>
    <p:sldId id="532" r:id="rId3"/>
    <p:sldId id="528" r:id="rId4"/>
    <p:sldId id="496" r:id="rId5"/>
    <p:sldId id="529" r:id="rId6"/>
    <p:sldId id="514" r:id="rId7"/>
    <p:sldId id="498" r:id="rId8"/>
    <p:sldId id="501" r:id="rId9"/>
    <p:sldId id="497" r:id="rId10"/>
    <p:sldId id="495" r:id="rId11"/>
    <p:sldId id="531" r:id="rId12"/>
    <p:sldId id="503" r:id="rId13"/>
    <p:sldId id="504" r:id="rId14"/>
    <p:sldId id="511" r:id="rId15"/>
    <p:sldId id="505" r:id="rId16"/>
    <p:sldId id="516" r:id="rId17"/>
    <p:sldId id="507" r:id="rId18"/>
    <p:sldId id="509" r:id="rId19"/>
    <p:sldId id="535" r:id="rId20"/>
    <p:sldId id="508" r:id="rId21"/>
    <p:sldId id="510" r:id="rId22"/>
    <p:sldId id="512" r:id="rId23"/>
    <p:sldId id="515" r:id="rId24"/>
    <p:sldId id="517" r:id="rId25"/>
    <p:sldId id="513" r:id="rId26"/>
    <p:sldId id="518" r:id="rId27"/>
    <p:sldId id="519" r:id="rId28"/>
    <p:sldId id="520" r:id="rId29"/>
    <p:sldId id="530" r:id="rId30"/>
    <p:sldId id="521" r:id="rId31"/>
    <p:sldId id="522" r:id="rId32"/>
    <p:sldId id="523" r:id="rId33"/>
    <p:sldId id="525" r:id="rId34"/>
    <p:sldId id="536" r:id="rId35"/>
    <p:sldId id="526" r:id="rId36"/>
    <p:sldId id="533" r:id="rId37"/>
    <p:sldId id="534" r:id="rId38"/>
    <p:sldId id="288" r:id="rId39"/>
    <p:sldId id="292"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initials="J" lastIdx="3" clrIdx="0"/>
  <p:cmAuthor id="1" name="Lucy" initials="" lastIdx="9" clrIdx="1"/>
  <p:cmAuthor id="2" name="Shaku Nair" initials="SN" lastIdx="3" clrIdx="2">
    <p:extLst/>
  </p:cmAuthor>
  <p:cmAuthor id="3" name="lenovo-win8" initials="l"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2A7E54"/>
    <a:srgbClr val="FF0000"/>
    <a:srgbClr val="0066FF"/>
    <a:srgbClr val="D60093"/>
    <a:srgbClr val="339966"/>
    <a:srgbClr val="0000FF"/>
    <a:srgbClr val="C3952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77" autoAdjust="0"/>
    <p:restoredTop sz="88497" autoAdjust="0"/>
  </p:normalViewPr>
  <p:slideViewPr>
    <p:cSldViewPr>
      <p:cViewPr varScale="1">
        <p:scale>
          <a:sx n="50" d="100"/>
          <a:sy n="50" d="100"/>
        </p:scale>
        <p:origin x="1084" y="3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p:cViewPr varScale="1">
        <p:scale>
          <a:sx n="85" d="100"/>
          <a:sy n="85" d="100"/>
        </p:scale>
        <p:origin x="-3150"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62" tIns="46582" rIns="93162" bIns="46582" rtlCol="0"/>
          <a:lstStyle>
            <a:lvl1pPr algn="r">
              <a:defRPr sz="1200"/>
            </a:lvl1pPr>
          </a:lstStyle>
          <a:p>
            <a:fld id="{BA216E3A-D321-482D-BC77-35CF7D016144}" type="datetimeFigureOut">
              <a:rPr lang="en-US" smtClean="0"/>
              <a:pPr/>
              <a:t>10/15/2016</a:t>
            </a:fld>
            <a:endParaRPr lang="en-US"/>
          </a:p>
        </p:txBody>
      </p:sp>
      <p:sp>
        <p:nvSpPr>
          <p:cNvPr id="4" name="Footer Placeholder 3"/>
          <p:cNvSpPr>
            <a:spLocks noGrp="1"/>
          </p:cNvSpPr>
          <p:nvPr>
            <p:ph type="ftr" sz="quarter" idx="2"/>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2" tIns="46582" rIns="93162" bIns="46582" rtlCol="0" anchor="b"/>
          <a:lstStyle>
            <a:lvl1pPr algn="r">
              <a:defRPr sz="1200"/>
            </a:lvl1pPr>
          </a:lstStyle>
          <a:p>
            <a:fld id="{EB0EDB40-C866-476F-A8FF-1BD298E3B264}" type="slidenum">
              <a:rPr lang="en-US" smtClean="0"/>
              <a:pPr/>
              <a:t>‹#›</a:t>
            </a:fld>
            <a:endParaRPr lang="en-US"/>
          </a:p>
        </p:txBody>
      </p:sp>
    </p:spTree>
    <p:extLst>
      <p:ext uri="{BB962C8B-B14F-4D97-AF65-F5344CB8AC3E}">
        <p14:creationId xmlns:p14="http://schemas.microsoft.com/office/powerpoint/2010/main" val="1022105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2" rIns="93162"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2" tIns="46582" rIns="93162" bIns="46582" rtlCol="0"/>
          <a:lstStyle>
            <a:lvl1pPr algn="r">
              <a:defRPr sz="1200"/>
            </a:lvl1pPr>
          </a:lstStyle>
          <a:p>
            <a:fld id="{DF698628-5BAC-41A6-8A68-21E968C14C92}" type="datetimeFigureOut">
              <a:rPr lang="en-US" smtClean="0"/>
              <a:pPr/>
              <a:t>10/15/2016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2" tIns="46582" rIns="93162"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2" rIns="93162" bIns="4658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6"/>
            <a:ext cx="3037840" cy="464820"/>
          </a:xfrm>
          <a:prstGeom prst="rect">
            <a:avLst/>
          </a:prstGeom>
        </p:spPr>
        <p:txBody>
          <a:bodyPr vert="horz" lIns="93162" tIns="46582" rIns="93162"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2" tIns="46582" rIns="93162" bIns="46582" rtlCol="0" anchor="b"/>
          <a:lstStyle>
            <a:lvl1pPr algn="r">
              <a:defRPr sz="1200"/>
            </a:lvl1pPr>
          </a:lstStyle>
          <a:p>
            <a:fld id="{685F026E-2291-4651-9A24-27A43F526B32}" type="slidenum">
              <a:rPr lang="en-US" smtClean="0"/>
              <a:pPr/>
              <a:t>‹#›</a:t>
            </a:fld>
            <a:endParaRPr lang="en-US"/>
          </a:p>
        </p:txBody>
      </p:sp>
    </p:spTree>
    <p:extLst>
      <p:ext uri="{BB962C8B-B14F-4D97-AF65-F5344CB8AC3E}">
        <p14:creationId xmlns:p14="http://schemas.microsoft.com/office/powerpoint/2010/main" val="6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a:t>
            </a:fld>
            <a:endParaRPr lang="en-US"/>
          </a:p>
        </p:txBody>
      </p:sp>
    </p:spTree>
    <p:extLst>
      <p:ext uri="{BB962C8B-B14F-4D97-AF65-F5344CB8AC3E}">
        <p14:creationId xmlns:p14="http://schemas.microsoft.com/office/powerpoint/2010/main" val="4140923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12</a:t>
            </a:fld>
            <a:endParaRPr lang="en-US"/>
          </a:p>
        </p:txBody>
      </p:sp>
    </p:spTree>
    <p:extLst>
      <p:ext uri="{BB962C8B-B14F-4D97-AF65-F5344CB8AC3E}">
        <p14:creationId xmlns:p14="http://schemas.microsoft.com/office/powerpoint/2010/main" val="4164230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13</a:t>
            </a:fld>
            <a:endParaRPr lang="en-US"/>
          </a:p>
        </p:txBody>
      </p:sp>
    </p:spTree>
    <p:extLst>
      <p:ext uri="{BB962C8B-B14F-4D97-AF65-F5344CB8AC3E}">
        <p14:creationId xmlns:p14="http://schemas.microsoft.com/office/powerpoint/2010/main" val="4293602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14</a:t>
            </a:fld>
            <a:endParaRPr lang="en-US"/>
          </a:p>
        </p:txBody>
      </p:sp>
    </p:spTree>
    <p:extLst>
      <p:ext uri="{BB962C8B-B14F-4D97-AF65-F5344CB8AC3E}">
        <p14:creationId xmlns:p14="http://schemas.microsoft.com/office/powerpoint/2010/main" val="410875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15</a:t>
            </a:fld>
            <a:endParaRPr lang="en-US"/>
          </a:p>
        </p:txBody>
      </p:sp>
    </p:spTree>
    <p:extLst>
      <p:ext uri="{BB962C8B-B14F-4D97-AF65-F5344CB8AC3E}">
        <p14:creationId xmlns:p14="http://schemas.microsoft.com/office/powerpoint/2010/main" val="3026832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16</a:t>
            </a:fld>
            <a:endParaRPr lang="en-US"/>
          </a:p>
        </p:txBody>
      </p:sp>
    </p:spTree>
    <p:extLst>
      <p:ext uri="{BB962C8B-B14F-4D97-AF65-F5344CB8AC3E}">
        <p14:creationId xmlns:p14="http://schemas.microsoft.com/office/powerpoint/2010/main" val="3638724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17</a:t>
            </a:fld>
            <a:endParaRPr lang="en-US"/>
          </a:p>
        </p:txBody>
      </p:sp>
    </p:spTree>
    <p:extLst>
      <p:ext uri="{BB962C8B-B14F-4D97-AF65-F5344CB8AC3E}">
        <p14:creationId xmlns:p14="http://schemas.microsoft.com/office/powerpoint/2010/main" val="1186340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18</a:t>
            </a:fld>
            <a:endParaRPr lang="en-US"/>
          </a:p>
        </p:txBody>
      </p:sp>
    </p:spTree>
    <p:extLst>
      <p:ext uri="{BB962C8B-B14F-4D97-AF65-F5344CB8AC3E}">
        <p14:creationId xmlns:p14="http://schemas.microsoft.com/office/powerpoint/2010/main" val="4226008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19</a:t>
            </a:fld>
            <a:endParaRPr lang="en-US"/>
          </a:p>
        </p:txBody>
      </p:sp>
    </p:spTree>
    <p:extLst>
      <p:ext uri="{BB962C8B-B14F-4D97-AF65-F5344CB8AC3E}">
        <p14:creationId xmlns:p14="http://schemas.microsoft.com/office/powerpoint/2010/main" val="2644044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20</a:t>
            </a:fld>
            <a:endParaRPr lang="en-US"/>
          </a:p>
        </p:txBody>
      </p:sp>
    </p:spTree>
    <p:extLst>
      <p:ext uri="{BB962C8B-B14F-4D97-AF65-F5344CB8AC3E}">
        <p14:creationId xmlns:p14="http://schemas.microsoft.com/office/powerpoint/2010/main" val="40335604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21</a:t>
            </a:fld>
            <a:endParaRPr lang="en-US"/>
          </a:p>
        </p:txBody>
      </p:sp>
    </p:spTree>
    <p:extLst>
      <p:ext uri="{BB962C8B-B14F-4D97-AF65-F5344CB8AC3E}">
        <p14:creationId xmlns:p14="http://schemas.microsoft.com/office/powerpoint/2010/main" val="404345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a:t>
            </a:fld>
            <a:endParaRPr lang="en-US"/>
          </a:p>
        </p:txBody>
      </p:sp>
    </p:spTree>
    <p:extLst>
      <p:ext uri="{BB962C8B-B14F-4D97-AF65-F5344CB8AC3E}">
        <p14:creationId xmlns:p14="http://schemas.microsoft.com/office/powerpoint/2010/main" val="982390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22</a:t>
            </a:fld>
            <a:endParaRPr lang="en-US"/>
          </a:p>
        </p:txBody>
      </p:sp>
    </p:spTree>
    <p:extLst>
      <p:ext uri="{BB962C8B-B14F-4D97-AF65-F5344CB8AC3E}">
        <p14:creationId xmlns:p14="http://schemas.microsoft.com/office/powerpoint/2010/main" val="1570314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23</a:t>
            </a:fld>
            <a:endParaRPr lang="en-US"/>
          </a:p>
        </p:txBody>
      </p:sp>
    </p:spTree>
    <p:extLst>
      <p:ext uri="{BB962C8B-B14F-4D97-AF65-F5344CB8AC3E}">
        <p14:creationId xmlns:p14="http://schemas.microsoft.com/office/powerpoint/2010/main" val="1841971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24</a:t>
            </a:fld>
            <a:endParaRPr lang="en-US"/>
          </a:p>
        </p:txBody>
      </p:sp>
    </p:spTree>
    <p:extLst>
      <p:ext uri="{BB962C8B-B14F-4D97-AF65-F5344CB8AC3E}">
        <p14:creationId xmlns:p14="http://schemas.microsoft.com/office/powerpoint/2010/main" val="76173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25</a:t>
            </a:fld>
            <a:endParaRPr lang="en-US"/>
          </a:p>
        </p:txBody>
      </p:sp>
    </p:spTree>
    <p:extLst>
      <p:ext uri="{BB962C8B-B14F-4D97-AF65-F5344CB8AC3E}">
        <p14:creationId xmlns:p14="http://schemas.microsoft.com/office/powerpoint/2010/main" val="2486847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26</a:t>
            </a:fld>
            <a:endParaRPr lang="en-US"/>
          </a:p>
        </p:txBody>
      </p:sp>
    </p:spTree>
    <p:extLst>
      <p:ext uri="{BB962C8B-B14F-4D97-AF65-F5344CB8AC3E}">
        <p14:creationId xmlns:p14="http://schemas.microsoft.com/office/powerpoint/2010/main" val="2754985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27</a:t>
            </a:fld>
            <a:endParaRPr lang="en-US"/>
          </a:p>
        </p:txBody>
      </p:sp>
    </p:spTree>
    <p:extLst>
      <p:ext uri="{BB962C8B-B14F-4D97-AF65-F5344CB8AC3E}">
        <p14:creationId xmlns:p14="http://schemas.microsoft.com/office/powerpoint/2010/main" val="1273402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28</a:t>
            </a:fld>
            <a:endParaRPr lang="en-US"/>
          </a:p>
        </p:txBody>
      </p:sp>
    </p:spTree>
    <p:extLst>
      <p:ext uri="{BB962C8B-B14F-4D97-AF65-F5344CB8AC3E}">
        <p14:creationId xmlns:p14="http://schemas.microsoft.com/office/powerpoint/2010/main" val="1212881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29</a:t>
            </a:fld>
            <a:endParaRPr lang="en-US"/>
          </a:p>
        </p:txBody>
      </p:sp>
    </p:spTree>
    <p:extLst>
      <p:ext uri="{BB962C8B-B14F-4D97-AF65-F5344CB8AC3E}">
        <p14:creationId xmlns:p14="http://schemas.microsoft.com/office/powerpoint/2010/main" val="1212881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30</a:t>
            </a:fld>
            <a:endParaRPr lang="en-US"/>
          </a:p>
        </p:txBody>
      </p:sp>
    </p:spTree>
    <p:extLst>
      <p:ext uri="{BB962C8B-B14F-4D97-AF65-F5344CB8AC3E}">
        <p14:creationId xmlns:p14="http://schemas.microsoft.com/office/powerpoint/2010/main" val="2985032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31</a:t>
            </a:fld>
            <a:endParaRPr lang="en-US"/>
          </a:p>
        </p:txBody>
      </p:sp>
    </p:spTree>
    <p:extLst>
      <p:ext uri="{BB962C8B-B14F-4D97-AF65-F5344CB8AC3E}">
        <p14:creationId xmlns:p14="http://schemas.microsoft.com/office/powerpoint/2010/main" val="2911267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4</a:t>
            </a:fld>
            <a:endParaRPr lang="en-US"/>
          </a:p>
        </p:txBody>
      </p:sp>
    </p:spTree>
    <p:extLst>
      <p:ext uri="{BB962C8B-B14F-4D97-AF65-F5344CB8AC3E}">
        <p14:creationId xmlns:p14="http://schemas.microsoft.com/office/powerpoint/2010/main" val="3190606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32</a:t>
            </a:fld>
            <a:endParaRPr lang="en-US"/>
          </a:p>
        </p:txBody>
      </p:sp>
    </p:spTree>
    <p:extLst>
      <p:ext uri="{BB962C8B-B14F-4D97-AF65-F5344CB8AC3E}">
        <p14:creationId xmlns:p14="http://schemas.microsoft.com/office/powerpoint/2010/main" val="3948483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33</a:t>
            </a:fld>
            <a:endParaRPr lang="en-US"/>
          </a:p>
        </p:txBody>
      </p:sp>
    </p:spTree>
    <p:extLst>
      <p:ext uri="{BB962C8B-B14F-4D97-AF65-F5344CB8AC3E}">
        <p14:creationId xmlns:p14="http://schemas.microsoft.com/office/powerpoint/2010/main" val="2448498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34</a:t>
            </a:fld>
            <a:endParaRPr lang="en-US"/>
          </a:p>
        </p:txBody>
      </p:sp>
    </p:spTree>
    <p:extLst>
      <p:ext uri="{BB962C8B-B14F-4D97-AF65-F5344CB8AC3E}">
        <p14:creationId xmlns:p14="http://schemas.microsoft.com/office/powerpoint/2010/main" val="2194863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35</a:t>
            </a:fld>
            <a:endParaRPr lang="en-US"/>
          </a:p>
        </p:txBody>
      </p:sp>
    </p:spTree>
    <p:extLst>
      <p:ext uri="{BB962C8B-B14F-4D97-AF65-F5344CB8AC3E}">
        <p14:creationId xmlns:p14="http://schemas.microsoft.com/office/powerpoint/2010/main" val="1844979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39</a:t>
            </a:fld>
            <a:endParaRPr lang="en-US"/>
          </a:p>
        </p:txBody>
      </p:sp>
    </p:spTree>
    <p:extLst>
      <p:ext uri="{BB962C8B-B14F-4D97-AF65-F5344CB8AC3E}">
        <p14:creationId xmlns:p14="http://schemas.microsoft.com/office/powerpoint/2010/main" val="178719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5</a:t>
            </a:fld>
            <a:endParaRPr lang="en-US"/>
          </a:p>
        </p:txBody>
      </p:sp>
    </p:spTree>
    <p:extLst>
      <p:ext uri="{BB962C8B-B14F-4D97-AF65-F5344CB8AC3E}">
        <p14:creationId xmlns:p14="http://schemas.microsoft.com/office/powerpoint/2010/main" val="319060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6</a:t>
            </a:fld>
            <a:endParaRPr lang="en-US"/>
          </a:p>
        </p:txBody>
      </p:sp>
    </p:spTree>
    <p:extLst>
      <p:ext uri="{BB962C8B-B14F-4D97-AF65-F5344CB8AC3E}">
        <p14:creationId xmlns:p14="http://schemas.microsoft.com/office/powerpoint/2010/main" val="2600363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7</a:t>
            </a:fld>
            <a:endParaRPr lang="en-US"/>
          </a:p>
        </p:txBody>
      </p:sp>
    </p:spTree>
    <p:extLst>
      <p:ext uri="{BB962C8B-B14F-4D97-AF65-F5344CB8AC3E}">
        <p14:creationId xmlns:p14="http://schemas.microsoft.com/office/powerpoint/2010/main" val="761360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8</a:t>
            </a:fld>
            <a:endParaRPr lang="en-US"/>
          </a:p>
        </p:txBody>
      </p:sp>
    </p:spTree>
    <p:extLst>
      <p:ext uri="{BB962C8B-B14F-4D97-AF65-F5344CB8AC3E}">
        <p14:creationId xmlns:p14="http://schemas.microsoft.com/office/powerpoint/2010/main" val="78444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9</a:t>
            </a:fld>
            <a:endParaRPr lang="en-US"/>
          </a:p>
        </p:txBody>
      </p:sp>
    </p:spTree>
    <p:extLst>
      <p:ext uri="{BB962C8B-B14F-4D97-AF65-F5344CB8AC3E}">
        <p14:creationId xmlns:p14="http://schemas.microsoft.com/office/powerpoint/2010/main" val="308129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5F026E-2291-4651-9A24-27A43F526B32}" type="slidenum">
              <a:rPr lang="en-US" smtClean="0"/>
              <a:pPr/>
              <a:t>10</a:t>
            </a:fld>
            <a:endParaRPr lang="en-US"/>
          </a:p>
        </p:txBody>
      </p:sp>
    </p:spTree>
    <p:extLst>
      <p:ext uri="{BB962C8B-B14F-4D97-AF65-F5344CB8AC3E}">
        <p14:creationId xmlns:p14="http://schemas.microsoft.com/office/powerpoint/2010/main" val="958807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275A0B58-CF78-4AAF-BCBA-8F6ED6277ED5}" type="datetime1">
              <a:rPr lang="en-US" smtClean="0"/>
              <a:pPr/>
              <a:t>10/15/2016</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840B89-3053-40D5-941B-7E5380185A0D}" type="datetime1">
              <a:rPr lang="en-US" smtClean="0"/>
              <a:pPr/>
              <a:t>10/15/2016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3B7630-EB21-464F-BCF3-B6E27F6BDC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703BA05-F337-41FC-8289-77FA7009D4E4}" type="datetime1">
              <a:rPr lang="en-US" smtClean="0"/>
              <a:pPr/>
              <a:t>10/15/2016</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A3B7630-EB21-464F-BCF3-B6E27F6BDC2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C676FC2-787F-472A-9CA0-E0D558A7BCCA}" type="datetime1">
              <a:rPr lang="en-US" smtClean="0"/>
              <a:pPr/>
              <a:t>10/15/2016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5DB5311-C93F-4119-8AB2-E9FA3CC30B3B}" type="datetime1">
              <a:rPr lang="en-US" smtClean="0"/>
              <a:pPr/>
              <a:t>10/15/2016</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FF8B9007-CA46-4EEA-8EFE-1DA14392D4D0}" type="datetime1">
              <a:rPr lang="en-US" smtClean="0"/>
              <a:pPr/>
              <a:t>10/15/2016</a:t>
            </a:fld>
            <a:endParaRPr lang="en-US"/>
          </a:p>
        </p:txBody>
      </p:sp>
      <p:sp>
        <p:nvSpPr>
          <p:cNvPr id="10" name="Slide Number Placeholder 9"/>
          <p:cNvSpPr>
            <a:spLocks noGrp="1"/>
          </p:cNvSpPr>
          <p:nvPr>
            <p:ph type="sldNum" sz="quarter" idx="16"/>
          </p:nvPr>
        </p:nvSpPr>
        <p:spPr/>
        <p:txBody>
          <a:bodyPr rtlCol="0"/>
          <a:lstStyle/>
          <a:p>
            <a:fld id="{7A3B7630-EB21-464F-BCF3-B6E27F6BDC2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48457D7-6686-40AE-BACA-6F38786807E0}" type="datetime1">
              <a:rPr lang="en-US" smtClean="0"/>
              <a:pPr/>
              <a:t>10/15/2016</a:t>
            </a:fld>
            <a:endParaRPr lang="en-US"/>
          </a:p>
        </p:txBody>
      </p:sp>
      <p:sp>
        <p:nvSpPr>
          <p:cNvPr id="12" name="Slide Number Placeholder 11"/>
          <p:cNvSpPr>
            <a:spLocks noGrp="1"/>
          </p:cNvSpPr>
          <p:nvPr>
            <p:ph type="sldNum" sz="quarter" idx="16"/>
          </p:nvPr>
        </p:nvSpPr>
        <p:spPr/>
        <p:txBody>
          <a:bodyPr rtlCol="0"/>
          <a:lstStyle/>
          <a:p>
            <a:fld id="{7A3B7630-EB21-464F-BCF3-B6E27F6BDC2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7B14BB3-022A-4126-928A-396A7017185D}" type="datetime1">
              <a:rPr lang="en-US" smtClean="0"/>
              <a:pPr/>
              <a:t>10/15/2016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06A609-2536-42E0-B5B7-DF8CE0659183}" type="datetime1">
              <a:rPr lang="en-US" smtClean="0"/>
              <a:pPr/>
              <a:t>10/15/2016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A3B7630-EB21-464F-BCF3-B6E27F6BDC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73D9B6-4172-4A94-A59E-EF905835BA29}" type="datetime1">
              <a:rPr lang="en-US" smtClean="0"/>
              <a:pPr/>
              <a:t>10/15/2016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A3B7630-EB21-464F-BCF3-B6E27F6BDC2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BA70-64DA-4B90-8BC3-21AEEF88823D}" type="datetime1">
              <a:rPr lang="en-US" smtClean="0"/>
              <a:pPr/>
              <a:t>10/15/2016</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A3B7630-EB21-464F-BCF3-B6E27F6BDC2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44E1BE0-C6B5-4547-B0C4-F2BB537000CF}" type="datetime1">
              <a:rPr lang="en-US" smtClean="0"/>
              <a:pPr/>
              <a:t>10/15/2016</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A3B7630-EB21-464F-BCF3-B6E27F6BDC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4.wmf"/><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762000"/>
          </a:xfrm>
          <a:solidFill>
            <a:schemeClr val="accent1"/>
          </a:solidFill>
        </p:spPr>
        <p:txBody>
          <a:bodyPr>
            <a:noAutofit/>
          </a:bodyPr>
          <a:lstStyle/>
          <a:p>
            <a:pPr marL="320040" lvl="0" indent="-320040" algn="ctr">
              <a:spcBef>
                <a:spcPts val="700"/>
              </a:spcBef>
            </a:pPr>
            <a:r>
              <a:rPr lang="en-US" sz="3200" cap="none" dirty="0" smtClean="0">
                <a:solidFill>
                  <a:schemeClr val="tx1"/>
                </a:solidFill>
                <a:ea typeface="+mn-ea"/>
                <a:cs typeface="+mn-cs"/>
              </a:rPr>
              <a:t>TEACHING IPM (Using IPM as a Curriculum Element)</a:t>
            </a:r>
          </a:p>
        </p:txBody>
      </p:sp>
      <p:sp>
        <p:nvSpPr>
          <p:cNvPr id="3" name="Subtitle 2"/>
          <p:cNvSpPr>
            <a:spLocks noGrp="1"/>
          </p:cNvSpPr>
          <p:nvPr>
            <p:ph type="subTitle" idx="1"/>
          </p:nvPr>
        </p:nvSpPr>
        <p:spPr/>
        <p:txBody>
          <a:bodyPr>
            <a:normAutofit/>
          </a:bodyPr>
          <a:lstStyle/>
          <a:p>
            <a:r>
              <a:rPr lang="en-US" smtClean="0"/>
              <a:t>Self-Guided </a:t>
            </a:r>
            <a:r>
              <a:rPr lang="en-US" smtClean="0"/>
              <a:t>Education </a:t>
            </a:r>
            <a:r>
              <a:rPr lang="en-US" dirty="0" smtClean="0"/>
              <a:t>Module </a:t>
            </a:r>
          </a:p>
        </p:txBody>
      </p:sp>
      <p:sp>
        <p:nvSpPr>
          <p:cNvPr id="5" name="TextBox 4"/>
          <p:cNvSpPr txBox="1"/>
          <p:nvPr/>
        </p:nvSpPr>
        <p:spPr>
          <a:xfrm>
            <a:off x="0" y="6248400"/>
            <a:ext cx="2133600" cy="381000"/>
          </a:xfrm>
          <a:prstGeom prst="rect">
            <a:avLst/>
          </a:prstGeom>
          <a:noFill/>
        </p:spPr>
        <p:txBody>
          <a:bodyPr wrap="square" rtlCol="0">
            <a:spAutoFit/>
          </a:bodyPr>
          <a:lstStyle/>
          <a:p>
            <a:r>
              <a:rPr lang="en-US" dirty="0" smtClean="0"/>
              <a:t>Lesson 2 of 2 </a:t>
            </a:r>
            <a:endParaRPr lang="en-US" dirty="0"/>
          </a:p>
        </p:txBody>
      </p:sp>
      <p:pic>
        <p:nvPicPr>
          <p:cNvPr id="4" name="Picture 3"/>
          <p:cNvPicPr>
            <a:picLocks noChangeAspect="1"/>
          </p:cNvPicPr>
          <p:nvPr/>
        </p:nvPicPr>
        <p:blipFill>
          <a:blip r:embed="rId3"/>
          <a:stretch>
            <a:fillRect/>
          </a:stretch>
        </p:blipFill>
        <p:spPr>
          <a:xfrm>
            <a:off x="6708444" y="6038573"/>
            <a:ext cx="2359356" cy="79864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020" y="815110"/>
            <a:ext cx="7724688" cy="514979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10</a:t>
            </a:fld>
            <a:endParaRPr lang="en-US"/>
          </a:p>
        </p:txBody>
      </p:sp>
      <p:sp>
        <p:nvSpPr>
          <p:cNvPr id="9" name="Content Placeholder 2"/>
          <p:cNvSpPr>
            <a:spLocks noGrp="1"/>
          </p:cNvSpPr>
          <p:nvPr>
            <p:ph sz="quarter" idx="1"/>
          </p:nvPr>
        </p:nvSpPr>
        <p:spPr>
          <a:xfrm>
            <a:off x="612648" y="1600200"/>
            <a:ext cx="8153400" cy="5029200"/>
          </a:xfrm>
        </p:spPr>
        <p:txBody>
          <a:bodyPr>
            <a:noAutofit/>
          </a:bodyPr>
          <a:lstStyle/>
          <a:p>
            <a:pPr marL="0" indent="0">
              <a:buNone/>
            </a:pPr>
            <a:r>
              <a:rPr lang="en-US" dirty="0" smtClean="0"/>
              <a:t>Key elements of IPM </a:t>
            </a:r>
          </a:p>
          <a:p>
            <a:r>
              <a:rPr lang="en-US" dirty="0" smtClean="0"/>
              <a:t>Monitoring and inspection</a:t>
            </a:r>
          </a:p>
          <a:p>
            <a:r>
              <a:rPr lang="en-US" dirty="0" smtClean="0"/>
              <a:t>Proper identification</a:t>
            </a:r>
            <a:endParaRPr lang="en-US" dirty="0"/>
          </a:p>
          <a:p>
            <a:r>
              <a:rPr lang="en-US" dirty="0" smtClean="0"/>
              <a:t>Establishing thresholds</a:t>
            </a:r>
            <a:endParaRPr lang="en-US" dirty="0"/>
          </a:p>
          <a:p>
            <a:r>
              <a:rPr lang="en-US" dirty="0" smtClean="0"/>
              <a:t>Preventing pests</a:t>
            </a:r>
          </a:p>
          <a:p>
            <a:r>
              <a:rPr lang="en-US" dirty="0" smtClean="0"/>
              <a:t>Action (least-risk)</a:t>
            </a:r>
          </a:p>
          <a:p>
            <a:r>
              <a:rPr lang="en-US" dirty="0"/>
              <a:t>Keeping records</a:t>
            </a:r>
          </a:p>
          <a:p>
            <a:r>
              <a:rPr lang="en-US" dirty="0" smtClean="0"/>
              <a:t>Education, communication</a:t>
            </a:r>
          </a:p>
          <a:p>
            <a:r>
              <a:rPr lang="en-US" dirty="0" smtClean="0"/>
              <a:t>Constant evaluation (including resource management and budgeting)</a:t>
            </a:r>
            <a:endParaRPr lang="en-US" dirty="0"/>
          </a:p>
          <a:p>
            <a:endParaRPr lang="en-US" dirty="0"/>
          </a:p>
          <a:p>
            <a:pPr marL="0" indent="0">
              <a:buNone/>
            </a:pPr>
            <a:endParaRPr lang="en-US" dirty="0"/>
          </a:p>
          <a:p>
            <a:endParaRPr lang="en-US" dirty="0"/>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667000"/>
            <a:ext cx="4114800" cy="2743200"/>
          </a:xfrm>
          <a:prstGeom prst="rect">
            <a:avLst/>
          </a:prstGeom>
        </p:spPr>
      </p:pic>
    </p:spTree>
    <p:extLst>
      <p:ext uri="{BB962C8B-B14F-4D97-AF65-F5344CB8AC3E}">
        <p14:creationId xmlns:p14="http://schemas.microsoft.com/office/powerpoint/2010/main" val="2994042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2"/>
          </p:nvPr>
        </p:nvSpPr>
        <p:spPr>
          <a:xfrm>
            <a:off x="609600" y="2514600"/>
            <a:ext cx="3657600" cy="4191000"/>
          </a:xfrm>
        </p:spPr>
        <p:txBody>
          <a:bodyPr>
            <a:noAutofit/>
          </a:bodyPr>
          <a:lstStyle/>
          <a:p>
            <a:r>
              <a:rPr lang="en-US" sz="2400" dirty="0" smtClean="0"/>
              <a:t>Monitoring and inspection</a:t>
            </a:r>
          </a:p>
          <a:p>
            <a:r>
              <a:rPr lang="en-US" sz="2400" dirty="0" smtClean="0"/>
              <a:t>Proper identification</a:t>
            </a:r>
          </a:p>
          <a:p>
            <a:r>
              <a:rPr lang="en-US" sz="2400" dirty="0" smtClean="0"/>
              <a:t>Establishing thresholds</a:t>
            </a:r>
          </a:p>
          <a:p>
            <a:r>
              <a:rPr lang="en-US" sz="2400" dirty="0" smtClean="0"/>
              <a:t>Preventing pests, resource </a:t>
            </a:r>
            <a:r>
              <a:rPr lang="en-US" sz="2400" dirty="0"/>
              <a:t>management</a:t>
            </a:r>
          </a:p>
          <a:p>
            <a:r>
              <a:rPr lang="en-US" sz="2400" dirty="0" smtClean="0"/>
              <a:t>Action (least-risk)</a:t>
            </a:r>
          </a:p>
          <a:p>
            <a:r>
              <a:rPr lang="en-US" sz="2400" dirty="0" smtClean="0"/>
              <a:t>Keeping records</a:t>
            </a:r>
          </a:p>
          <a:p>
            <a:r>
              <a:rPr lang="en-US" sz="2400" dirty="0" smtClean="0"/>
              <a:t>Education, communication</a:t>
            </a:r>
          </a:p>
          <a:p>
            <a:r>
              <a:rPr lang="en-US" sz="2400" dirty="0" smtClean="0"/>
              <a:t>Constant evaluation</a:t>
            </a:r>
          </a:p>
        </p:txBody>
      </p:sp>
      <p:sp>
        <p:nvSpPr>
          <p:cNvPr id="9" name="Content Placeholder 8"/>
          <p:cNvSpPr>
            <a:spLocks noGrp="1"/>
          </p:cNvSpPr>
          <p:nvPr>
            <p:ph sz="quarter" idx="4"/>
          </p:nvPr>
        </p:nvSpPr>
        <p:spPr>
          <a:xfrm>
            <a:off x="4572000" y="2514600"/>
            <a:ext cx="4495800" cy="4191000"/>
          </a:xfrm>
        </p:spPr>
        <p:txBody>
          <a:bodyPr>
            <a:noAutofit/>
          </a:bodyPr>
          <a:lstStyle/>
          <a:p>
            <a:r>
              <a:rPr lang="en-US" sz="2400" dirty="0" smtClean="0"/>
              <a:t>Observation and analysis</a:t>
            </a:r>
          </a:p>
          <a:p>
            <a:r>
              <a:rPr lang="en-US" sz="2400" dirty="0" smtClean="0"/>
              <a:t>Biology, biodiversity, logic</a:t>
            </a:r>
          </a:p>
          <a:p>
            <a:r>
              <a:rPr lang="en-US" sz="2400" dirty="0" smtClean="0"/>
              <a:t>Math, logic</a:t>
            </a:r>
          </a:p>
          <a:p>
            <a:r>
              <a:rPr lang="en-US" sz="2400" dirty="0" smtClean="0"/>
              <a:t>Biology, environmental science, engineering</a:t>
            </a:r>
          </a:p>
          <a:p>
            <a:r>
              <a:rPr lang="en-US" sz="2400" dirty="0" smtClean="0"/>
              <a:t>Science based decision-making</a:t>
            </a:r>
          </a:p>
          <a:p>
            <a:r>
              <a:rPr lang="en-US" sz="2400" dirty="0" smtClean="0"/>
              <a:t>Documentation</a:t>
            </a:r>
          </a:p>
          <a:p>
            <a:r>
              <a:rPr lang="en-US" sz="2400" dirty="0" smtClean="0"/>
              <a:t>Writing, speaking, art</a:t>
            </a:r>
          </a:p>
          <a:p>
            <a:r>
              <a:rPr lang="en-US" sz="2400" dirty="0" smtClean="0"/>
              <a:t>Self-improvement, analysis</a:t>
            </a:r>
            <a:endParaRPr lang="en-US" sz="2400" dirty="0"/>
          </a:p>
        </p:txBody>
      </p:sp>
      <p:sp>
        <p:nvSpPr>
          <p:cNvPr id="3" name="Slide Number Placeholder 2"/>
          <p:cNvSpPr>
            <a:spLocks noGrp="1"/>
          </p:cNvSpPr>
          <p:nvPr>
            <p:ph type="sldNum" sz="quarter" idx="16"/>
          </p:nvPr>
        </p:nvSpPr>
        <p:spPr/>
        <p:txBody>
          <a:bodyPr>
            <a:normAutofit fontScale="85000" lnSpcReduction="20000"/>
          </a:bodyPr>
          <a:lstStyle/>
          <a:p>
            <a:fld id="{7A3B7630-EB21-464F-BCF3-B6E27F6BDC28}" type="slidenum">
              <a:rPr lang="en-US" smtClean="0"/>
              <a:pPr/>
              <a:t>11</a:t>
            </a:fld>
            <a:endParaRPr lang="en-US"/>
          </a:p>
        </p:txBody>
      </p:sp>
      <p:sp>
        <p:nvSpPr>
          <p:cNvPr id="6" name="Text Placeholder 5"/>
          <p:cNvSpPr>
            <a:spLocks noGrp="1"/>
          </p:cNvSpPr>
          <p:nvPr>
            <p:ph type="body" sz="quarter" idx="1"/>
          </p:nvPr>
        </p:nvSpPr>
        <p:spPr>
          <a:xfrm>
            <a:off x="609600" y="1752600"/>
            <a:ext cx="3505200" cy="640080"/>
          </a:xfrm>
        </p:spPr>
        <p:txBody>
          <a:bodyPr>
            <a:normAutofit/>
          </a:bodyPr>
          <a:lstStyle/>
          <a:p>
            <a:r>
              <a:rPr lang="en-US" sz="2800" dirty="0" smtClean="0"/>
              <a:t>Key elements of IPM</a:t>
            </a:r>
            <a:endParaRPr lang="en-US" sz="2800" dirty="0"/>
          </a:p>
        </p:txBody>
      </p:sp>
      <p:sp>
        <p:nvSpPr>
          <p:cNvPr id="8" name="Text Placeholder 7"/>
          <p:cNvSpPr>
            <a:spLocks noGrp="1"/>
          </p:cNvSpPr>
          <p:nvPr>
            <p:ph type="body" sz="quarter" idx="3"/>
          </p:nvPr>
        </p:nvSpPr>
        <p:spPr>
          <a:xfrm>
            <a:off x="4800600" y="1752600"/>
            <a:ext cx="3840480" cy="640080"/>
          </a:xfrm>
          <a:solidFill>
            <a:srgbClr val="C3952F"/>
          </a:solidFill>
        </p:spPr>
        <p:txBody>
          <a:bodyPr>
            <a:noAutofit/>
          </a:bodyPr>
          <a:lstStyle/>
          <a:p>
            <a:r>
              <a:rPr lang="en-US" sz="2800" dirty="0" smtClean="0"/>
              <a:t>Subjects/skills involved</a:t>
            </a:r>
            <a:endParaRPr lang="en-US" sz="2800" dirty="0"/>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a:t>
            </a:r>
          </a:p>
        </p:txBody>
      </p:sp>
      <p:sp>
        <p:nvSpPr>
          <p:cNvPr id="11" name="Right Arrow 10"/>
          <p:cNvSpPr/>
          <p:nvPr/>
        </p:nvSpPr>
        <p:spPr>
          <a:xfrm>
            <a:off x="4267200" y="1905000"/>
            <a:ext cx="304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Biology</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12</a:t>
            </a:fld>
            <a:endParaRPr lang="en-US"/>
          </a:p>
        </p:txBody>
      </p:sp>
      <p:sp>
        <p:nvSpPr>
          <p:cNvPr id="8" name="Content Placeholder 2"/>
          <p:cNvSpPr>
            <a:spLocks noGrp="1"/>
          </p:cNvSpPr>
          <p:nvPr>
            <p:ph sz="quarter" idx="1"/>
          </p:nvPr>
        </p:nvSpPr>
        <p:spPr>
          <a:xfrm>
            <a:off x="612648" y="1752600"/>
            <a:ext cx="8455152" cy="5181600"/>
          </a:xfrm>
        </p:spPr>
        <p:txBody>
          <a:bodyPr>
            <a:normAutofit fontScale="55000" lnSpcReduction="20000"/>
          </a:bodyPr>
          <a:lstStyle/>
          <a:p>
            <a:pPr marL="0" indent="0">
              <a:buNone/>
            </a:pPr>
            <a:r>
              <a:rPr lang="en-US" sz="5900" dirty="0" smtClean="0"/>
              <a:t>Pests are </a:t>
            </a:r>
            <a:r>
              <a:rPr lang="en-US" sz="5900" b="1" dirty="0" smtClean="0"/>
              <a:t>biological entities</a:t>
            </a:r>
            <a:r>
              <a:rPr lang="en-US" sz="5900" dirty="0" smtClean="0"/>
              <a:t>, each adapted to thrive given resources and supportive conditions </a:t>
            </a:r>
          </a:p>
          <a:p>
            <a:pPr marL="0" indent="0">
              <a:buNone/>
            </a:pPr>
            <a:endParaRPr lang="en-US" sz="5900" dirty="0" smtClean="0"/>
          </a:p>
          <a:p>
            <a:pPr marL="0" indent="0">
              <a:buNone/>
            </a:pPr>
            <a:r>
              <a:rPr lang="en-US" sz="5900" dirty="0" smtClean="0"/>
              <a:t>Discussion point: how do biotic and abiotic conditions affect animals and plants?</a:t>
            </a:r>
            <a:endParaRPr lang="en-US" sz="5900" dirty="0"/>
          </a:p>
          <a:p>
            <a:pPr marL="0" indent="0">
              <a:buNone/>
            </a:pPr>
            <a:endParaRPr lang="en-US" sz="5900" dirty="0" smtClean="0"/>
          </a:p>
          <a:p>
            <a:r>
              <a:rPr lang="en-US" sz="5900" dirty="0" smtClean="0"/>
              <a:t>What </a:t>
            </a:r>
            <a:r>
              <a:rPr lang="en-US" sz="5900" dirty="0"/>
              <a:t>do pests need to </a:t>
            </a:r>
            <a:r>
              <a:rPr lang="en-US" sz="5900" dirty="0" smtClean="0"/>
              <a:t/>
            </a:r>
            <a:br>
              <a:rPr lang="en-US" sz="5900" dirty="0" smtClean="0"/>
            </a:br>
            <a:r>
              <a:rPr lang="en-US" sz="5900" dirty="0" smtClean="0"/>
              <a:t>survive</a:t>
            </a:r>
            <a:r>
              <a:rPr lang="en-US" sz="5900" dirty="0"/>
              <a:t>?  </a:t>
            </a:r>
          </a:p>
          <a:p>
            <a:pPr lvl="1">
              <a:buFont typeface="Wingdings" panose="05000000000000000000" pitchFamily="2" charset="2"/>
              <a:buChar char="ü"/>
            </a:pPr>
            <a:r>
              <a:rPr lang="en-US" sz="5900" dirty="0"/>
              <a:t>Food</a:t>
            </a:r>
          </a:p>
          <a:p>
            <a:pPr lvl="1">
              <a:buFont typeface="Wingdings" panose="05000000000000000000" pitchFamily="2" charset="2"/>
              <a:buChar char="ü"/>
            </a:pPr>
            <a:r>
              <a:rPr lang="en-US" sz="5900" dirty="0"/>
              <a:t>Water</a:t>
            </a:r>
          </a:p>
          <a:p>
            <a:pPr lvl="1">
              <a:buFont typeface="Wingdings" panose="05000000000000000000" pitchFamily="2" charset="2"/>
              <a:buChar char="ü"/>
            </a:pPr>
            <a:r>
              <a:rPr lang="en-US" sz="5900" dirty="0"/>
              <a:t>Shelter</a:t>
            </a:r>
          </a:p>
          <a:p>
            <a:pPr marL="0" indent="0">
              <a:buNone/>
            </a:pPr>
            <a:endParaRPr lang="en-US" sz="5900"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191000"/>
            <a:ext cx="3657600" cy="2438400"/>
          </a:xfrm>
          <a:prstGeom prst="rect">
            <a:avLst/>
          </a:prstGeom>
        </p:spPr>
      </p:pic>
    </p:spTree>
    <p:extLst>
      <p:ext uri="{BB962C8B-B14F-4D97-AF65-F5344CB8AC3E}">
        <p14:creationId xmlns:p14="http://schemas.microsoft.com/office/powerpoint/2010/main" val="27315429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13</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Biology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8981" y="3593123"/>
            <a:ext cx="2487419" cy="3276600"/>
          </a:xfrm>
          <a:prstGeom prst="rect">
            <a:avLst/>
          </a:prstGeom>
        </p:spPr>
      </p:pic>
      <p:sp>
        <p:nvSpPr>
          <p:cNvPr id="8" name="Content Placeholder 2"/>
          <p:cNvSpPr>
            <a:spLocks noGrp="1"/>
          </p:cNvSpPr>
          <p:nvPr>
            <p:ph sz="quarter" idx="1"/>
          </p:nvPr>
        </p:nvSpPr>
        <p:spPr>
          <a:xfrm>
            <a:off x="266700" y="1524000"/>
            <a:ext cx="8153400" cy="5257800"/>
          </a:xfrm>
        </p:spPr>
        <p:txBody>
          <a:bodyPr>
            <a:normAutofit/>
          </a:bodyPr>
          <a:lstStyle/>
          <a:p>
            <a:pPr marL="0" indent="0">
              <a:buNone/>
            </a:pPr>
            <a:r>
              <a:rPr lang="en-US" sz="2800" dirty="0" smtClean="0"/>
              <a:t>Example 1: A class outline for</a:t>
            </a:r>
            <a:r>
              <a:rPr lang="en-US" sz="2800" u="sng" dirty="0" smtClean="0"/>
              <a:t> Grades K-2 students</a:t>
            </a:r>
            <a:r>
              <a:rPr lang="en-US" sz="2800" dirty="0" smtClean="0"/>
              <a:t>:</a:t>
            </a:r>
          </a:p>
          <a:p>
            <a:pPr lvl="1">
              <a:buClr>
                <a:schemeClr val="accent2"/>
              </a:buClr>
              <a:buSzPct val="60000"/>
              <a:buFont typeface="Wingdings" panose="05000000000000000000" pitchFamily="2" charset="2"/>
              <a:buChar char="¨"/>
            </a:pPr>
            <a:r>
              <a:rPr lang="en-US" sz="2800" dirty="0" smtClean="0"/>
              <a:t>What are the different animals and plants you see at school? </a:t>
            </a:r>
            <a:r>
              <a:rPr lang="en-US" sz="2800" dirty="0"/>
              <a:t> </a:t>
            </a:r>
            <a:r>
              <a:rPr lang="en-US" sz="2800" dirty="0" smtClean="0"/>
              <a:t>Describe and identify the different forms of life in and around your school?</a:t>
            </a:r>
            <a:endParaRPr lang="en-US" sz="2800" dirty="0"/>
          </a:p>
          <a:p>
            <a:pPr lvl="1">
              <a:buClr>
                <a:schemeClr val="accent2"/>
              </a:buClr>
              <a:buSzPct val="60000"/>
              <a:buFont typeface="Wingdings" panose="05000000000000000000" pitchFamily="2" charset="2"/>
              <a:buChar char="¨"/>
            </a:pPr>
            <a:r>
              <a:rPr lang="en-US" sz="2800" dirty="0" smtClean="0"/>
              <a:t>Where can you find them? </a:t>
            </a:r>
            <a:r>
              <a:rPr lang="en-US" sz="2800" dirty="0"/>
              <a:t>W</a:t>
            </a:r>
            <a:r>
              <a:rPr lang="en-US" sz="2800" dirty="0" smtClean="0"/>
              <a:t>hat and how do they eat? What and how do they drink?</a:t>
            </a:r>
          </a:p>
          <a:p>
            <a:pPr lvl="1">
              <a:buClr>
                <a:schemeClr val="accent2"/>
              </a:buClr>
              <a:buSzPct val="60000"/>
              <a:buFont typeface="Wingdings" panose="05000000000000000000" pitchFamily="2" charset="2"/>
              <a:buChar char="¨"/>
            </a:pPr>
            <a:r>
              <a:rPr lang="en-US" sz="2800" dirty="0" smtClean="0"/>
              <a:t>How are they beneficial?</a:t>
            </a:r>
          </a:p>
          <a:p>
            <a:pPr lvl="1">
              <a:buClr>
                <a:schemeClr val="accent2"/>
              </a:buClr>
              <a:buSzPct val="60000"/>
              <a:buFont typeface="Wingdings" panose="05000000000000000000" pitchFamily="2" charset="2"/>
              <a:buChar char="¨"/>
            </a:pPr>
            <a:r>
              <a:rPr lang="en-US" sz="2800" dirty="0" smtClean="0"/>
              <a:t>Can they be harmful?</a:t>
            </a:r>
          </a:p>
          <a:p>
            <a:pPr lvl="1">
              <a:buClr>
                <a:schemeClr val="accent2"/>
              </a:buClr>
              <a:buSzPct val="60000"/>
              <a:buFont typeface="Wingdings" panose="05000000000000000000" pitchFamily="2" charset="2"/>
              <a:buChar char="¨"/>
            </a:pPr>
            <a:r>
              <a:rPr lang="en-US" sz="2800" dirty="0" smtClean="0"/>
              <a:t>Ask students to characterize and draw </a:t>
            </a:r>
            <a:br>
              <a:rPr lang="en-US" sz="2800" dirty="0" smtClean="0"/>
            </a:br>
            <a:r>
              <a:rPr lang="en-US" sz="2800" dirty="0" smtClean="0"/>
              <a:t>their own fictitious insects, and class them </a:t>
            </a:r>
            <a:br>
              <a:rPr lang="en-US" sz="2800" dirty="0" smtClean="0"/>
            </a:br>
            <a:r>
              <a:rPr lang="en-US" sz="2800" dirty="0" smtClean="0"/>
              <a:t>as beneficial, as pests or both </a:t>
            </a:r>
          </a:p>
          <a:p>
            <a:pPr marL="0" indent="0">
              <a:buNone/>
            </a:pPr>
            <a:endParaRPr lang="en-US" sz="2800" dirty="0"/>
          </a:p>
          <a:p>
            <a:endParaRPr lang="en-US" dirty="0"/>
          </a:p>
        </p:txBody>
      </p:sp>
    </p:spTree>
    <p:extLst>
      <p:ext uri="{BB962C8B-B14F-4D97-AF65-F5344CB8AC3E}">
        <p14:creationId xmlns:p14="http://schemas.microsoft.com/office/powerpoint/2010/main" val="3088342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14</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Biology, Problem-solving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724400"/>
            <a:ext cx="3200400" cy="2133600"/>
          </a:xfrm>
          <a:prstGeom prst="rect">
            <a:avLst/>
          </a:prstGeom>
        </p:spPr>
      </p:pic>
      <p:sp>
        <p:nvSpPr>
          <p:cNvPr id="8" name="Content Placeholder 2"/>
          <p:cNvSpPr>
            <a:spLocks noGrp="1"/>
          </p:cNvSpPr>
          <p:nvPr>
            <p:ph sz="quarter" idx="1"/>
          </p:nvPr>
        </p:nvSpPr>
        <p:spPr>
          <a:xfrm>
            <a:off x="612648" y="1600200"/>
            <a:ext cx="8153400" cy="5029200"/>
          </a:xfrm>
        </p:spPr>
        <p:txBody>
          <a:bodyPr>
            <a:normAutofit/>
          </a:bodyPr>
          <a:lstStyle/>
          <a:p>
            <a:pPr marL="0" indent="0">
              <a:buNone/>
            </a:pPr>
            <a:r>
              <a:rPr lang="en-US" sz="2800" dirty="0" smtClean="0"/>
              <a:t>Example 2: </a:t>
            </a:r>
            <a:r>
              <a:rPr lang="en-US" sz="2800" dirty="0"/>
              <a:t>A class </a:t>
            </a:r>
            <a:r>
              <a:rPr lang="en-US" sz="2800" dirty="0" smtClean="0"/>
              <a:t>outline for</a:t>
            </a:r>
            <a:r>
              <a:rPr lang="en-US" sz="2800" u="sng" dirty="0" smtClean="0"/>
              <a:t> </a:t>
            </a:r>
            <a:r>
              <a:rPr lang="en-US" sz="2800" u="sng" dirty="0"/>
              <a:t>Grades K-2 </a:t>
            </a:r>
            <a:r>
              <a:rPr lang="en-US" sz="2800" u="sng" dirty="0" smtClean="0"/>
              <a:t>students</a:t>
            </a:r>
            <a:r>
              <a:rPr lang="en-US" sz="2800" dirty="0" smtClean="0"/>
              <a:t>:</a:t>
            </a:r>
            <a:endParaRPr lang="en-US" sz="2800" dirty="0"/>
          </a:p>
          <a:p>
            <a:pPr lvl="1">
              <a:buClr>
                <a:schemeClr val="accent2"/>
              </a:buClr>
              <a:buSzPct val="60000"/>
              <a:buFont typeface="Wingdings" panose="05000000000000000000" pitchFamily="2" charset="2"/>
              <a:buChar char="¨"/>
            </a:pPr>
            <a:r>
              <a:rPr lang="en-US" sz="2800" dirty="0" smtClean="0"/>
              <a:t>Explain different insect life cycles to students with pictures</a:t>
            </a:r>
          </a:p>
          <a:p>
            <a:pPr lvl="1">
              <a:buClr>
                <a:schemeClr val="accent2"/>
              </a:buClr>
              <a:buSzPct val="60000"/>
              <a:buFont typeface="Wingdings" panose="05000000000000000000" pitchFamily="2" charset="2"/>
              <a:buChar char="¨"/>
            </a:pPr>
            <a:r>
              <a:rPr lang="en-US" sz="2800" dirty="0" smtClean="0"/>
              <a:t>Provide students with cut-outs or pictures of different life stages of different insects </a:t>
            </a:r>
          </a:p>
          <a:p>
            <a:pPr lvl="1">
              <a:buClr>
                <a:schemeClr val="accent2"/>
              </a:buClr>
              <a:buSzPct val="60000"/>
              <a:buFont typeface="Wingdings" panose="05000000000000000000" pitchFamily="2" charset="2"/>
              <a:buChar char="¨"/>
            </a:pPr>
            <a:r>
              <a:rPr lang="en-US" sz="2800" dirty="0" smtClean="0"/>
              <a:t>Have them find all life stages of their insect and put them in the correct developmental order</a:t>
            </a:r>
          </a:p>
          <a:p>
            <a:pPr lvl="1">
              <a:buClr>
                <a:schemeClr val="accent2"/>
              </a:buClr>
              <a:buSzPct val="60000"/>
              <a:buFont typeface="Wingdings" panose="05000000000000000000" pitchFamily="2" charset="2"/>
              <a:buChar char="¨"/>
            </a:pPr>
            <a:r>
              <a:rPr lang="en-US" sz="2800" dirty="0" smtClean="0"/>
              <a:t>Discuss where the insects are found (indoors/outdoors) </a:t>
            </a:r>
            <a:br>
              <a:rPr lang="en-US" sz="2800" dirty="0" smtClean="0"/>
            </a:br>
            <a:r>
              <a:rPr lang="en-US" sz="2800" dirty="0" smtClean="0"/>
              <a:t>and what they do</a:t>
            </a:r>
          </a:p>
          <a:p>
            <a:pPr lvl="1">
              <a:buFont typeface="Wingdings" panose="05000000000000000000" pitchFamily="2" charset="2"/>
              <a:buChar char="ü"/>
            </a:pPr>
            <a:endParaRPr lang="en-US" dirty="0"/>
          </a:p>
        </p:txBody>
      </p:sp>
    </p:spTree>
    <p:extLst>
      <p:ext uri="{BB962C8B-B14F-4D97-AF65-F5344CB8AC3E}">
        <p14:creationId xmlns:p14="http://schemas.microsoft.com/office/powerpoint/2010/main" val="29545163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15</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Biology/Biodiversity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672" y="4114799"/>
            <a:ext cx="1814190" cy="2731477"/>
          </a:xfrm>
          <a:prstGeom prst="rect">
            <a:avLst/>
          </a:prstGeom>
        </p:spPr>
      </p:pic>
      <p:sp>
        <p:nvSpPr>
          <p:cNvPr id="8" name="Content Placeholder 2"/>
          <p:cNvSpPr>
            <a:spLocks noGrp="1"/>
          </p:cNvSpPr>
          <p:nvPr>
            <p:ph sz="quarter" idx="1"/>
          </p:nvPr>
        </p:nvSpPr>
        <p:spPr>
          <a:xfrm>
            <a:off x="381000" y="1600200"/>
            <a:ext cx="7772400" cy="5029200"/>
          </a:xfrm>
        </p:spPr>
        <p:txBody>
          <a:bodyPr>
            <a:normAutofit fontScale="92500"/>
          </a:bodyPr>
          <a:lstStyle/>
          <a:p>
            <a:pPr marL="0" indent="0">
              <a:buNone/>
            </a:pPr>
            <a:r>
              <a:rPr lang="en-US" sz="3000" dirty="0" smtClean="0"/>
              <a:t>Example 3: </a:t>
            </a:r>
            <a:r>
              <a:rPr lang="en-US" sz="3000" dirty="0"/>
              <a:t>A class</a:t>
            </a:r>
            <a:r>
              <a:rPr lang="en-US" sz="3000" dirty="0" smtClean="0"/>
              <a:t> outline for</a:t>
            </a:r>
            <a:r>
              <a:rPr lang="en-US" sz="3000" u="sng" dirty="0" smtClean="0"/>
              <a:t> </a:t>
            </a:r>
            <a:r>
              <a:rPr lang="en-US" sz="3000" u="sng" dirty="0"/>
              <a:t>Grades </a:t>
            </a:r>
            <a:r>
              <a:rPr lang="en-US" sz="3000" u="sng" dirty="0" smtClean="0"/>
              <a:t>6-8 </a:t>
            </a:r>
            <a:r>
              <a:rPr lang="en-US" sz="3000" u="sng" dirty="0"/>
              <a:t>students</a:t>
            </a:r>
            <a:r>
              <a:rPr lang="en-US" sz="3000" dirty="0"/>
              <a:t>:</a:t>
            </a:r>
          </a:p>
          <a:p>
            <a:pPr lvl="1">
              <a:buClr>
                <a:schemeClr val="accent2"/>
              </a:buClr>
              <a:buSzPct val="60000"/>
              <a:buFont typeface="Wingdings" panose="05000000000000000000" pitchFamily="2" charset="2"/>
              <a:buChar char="¨"/>
            </a:pPr>
            <a:r>
              <a:rPr lang="en-US" dirty="0" smtClean="0"/>
              <a:t>Place sticky monitoring traps around the school 4 weeks prior to class</a:t>
            </a:r>
          </a:p>
          <a:p>
            <a:pPr lvl="1">
              <a:buClr>
                <a:schemeClr val="accent2"/>
              </a:buClr>
              <a:buSzPct val="60000"/>
              <a:buFont typeface="Wingdings" panose="05000000000000000000" pitchFamily="2" charset="2"/>
              <a:buChar char="¨"/>
            </a:pPr>
            <a:r>
              <a:rPr lang="en-US" dirty="0" smtClean="0"/>
              <a:t>Have the students explore the school and look at the trap catches making lists of pests you find in different locations</a:t>
            </a:r>
            <a:r>
              <a:rPr lang="en-US" dirty="0"/>
              <a:t> </a:t>
            </a:r>
            <a:r>
              <a:rPr lang="en-US" dirty="0" smtClean="0"/>
              <a:t>(investigate the species biology and ecology)</a:t>
            </a:r>
          </a:p>
          <a:p>
            <a:pPr lvl="1">
              <a:buClr>
                <a:schemeClr val="accent2"/>
              </a:buClr>
              <a:buSzPct val="60000"/>
              <a:buFont typeface="Wingdings" panose="05000000000000000000" pitchFamily="2" charset="2"/>
              <a:buChar char="¨"/>
            </a:pPr>
            <a:r>
              <a:rPr lang="en-US" dirty="0" smtClean="0"/>
              <a:t>Have the students describe the resources available to each pest in the locations they were found</a:t>
            </a:r>
          </a:p>
          <a:p>
            <a:pPr lvl="1">
              <a:buClr>
                <a:schemeClr val="accent2"/>
              </a:buClr>
              <a:buSzPct val="60000"/>
              <a:buFont typeface="Wingdings" panose="05000000000000000000" pitchFamily="2" charset="2"/>
              <a:buChar char="¨"/>
            </a:pPr>
            <a:r>
              <a:rPr lang="en-US" dirty="0" smtClean="0"/>
              <a:t>Discuss why different pests are found in </a:t>
            </a:r>
            <a:br>
              <a:rPr lang="en-US" dirty="0" smtClean="0"/>
            </a:br>
            <a:r>
              <a:rPr lang="en-US" dirty="0" smtClean="0"/>
              <a:t>different locations (life cycle requirements)</a:t>
            </a:r>
          </a:p>
          <a:p>
            <a:pPr lvl="1">
              <a:buClr>
                <a:schemeClr val="accent2"/>
              </a:buClr>
              <a:buSzPct val="60000"/>
              <a:buFont typeface="Wingdings" panose="05000000000000000000" pitchFamily="2" charset="2"/>
              <a:buChar char="¨"/>
            </a:pPr>
            <a:r>
              <a:rPr lang="en-US" dirty="0" smtClean="0"/>
              <a:t>How can this information be used to help </a:t>
            </a:r>
            <a:br>
              <a:rPr lang="en-US" dirty="0" smtClean="0"/>
            </a:br>
            <a:r>
              <a:rPr lang="en-US" dirty="0" smtClean="0"/>
              <a:t>manage them?</a:t>
            </a:r>
          </a:p>
          <a:p>
            <a:endParaRPr lang="en-US" sz="2600" dirty="0"/>
          </a:p>
        </p:txBody>
      </p:sp>
    </p:spTree>
    <p:extLst>
      <p:ext uri="{BB962C8B-B14F-4D97-AF65-F5344CB8AC3E}">
        <p14:creationId xmlns:p14="http://schemas.microsoft.com/office/powerpoint/2010/main" val="31132217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16</a:t>
            </a:fld>
            <a:endParaRPr lang="en-US"/>
          </a:p>
        </p:txBody>
      </p:sp>
      <p:sp>
        <p:nvSpPr>
          <p:cNvPr id="8" name="Content Placeholder 2"/>
          <p:cNvSpPr>
            <a:spLocks noGrp="1"/>
          </p:cNvSpPr>
          <p:nvPr>
            <p:ph sz="quarter" idx="1"/>
          </p:nvPr>
        </p:nvSpPr>
        <p:spPr>
          <a:xfrm>
            <a:off x="612648" y="1600200"/>
            <a:ext cx="8153400" cy="5257800"/>
          </a:xfrm>
        </p:spPr>
        <p:txBody>
          <a:bodyPr>
            <a:normAutofit/>
          </a:bodyPr>
          <a:lstStyle/>
          <a:p>
            <a:pPr marL="0" indent="0">
              <a:buNone/>
            </a:pPr>
            <a:r>
              <a:rPr lang="en-US" sz="2800" dirty="0" smtClean="0"/>
              <a:t>Example 4: </a:t>
            </a:r>
            <a:r>
              <a:rPr lang="en-US" sz="2800" dirty="0"/>
              <a:t>A class </a:t>
            </a:r>
            <a:r>
              <a:rPr lang="en-US" sz="2800" dirty="0" smtClean="0"/>
              <a:t>outline for</a:t>
            </a:r>
            <a:r>
              <a:rPr lang="en-US" sz="2800" u="sng" dirty="0" smtClean="0"/>
              <a:t> </a:t>
            </a:r>
            <a:r>
              <a:rPr lang="en-US" sz="2800" u="sng" dirty="0"/>
              <a:t>Grades </a:t>
            </a:r>
            <a:r>
              <a:rPr lang="en-US" sz="2800" u="sng" dirty="0" smtClean="0"/>
              <a:t>6-8 </a:t>
            </a:r>
            <a:r>
              <a:rPr lang="en-US" sz="2800" u="sng" dirty="0"/>
              <a:t>students</a:t>
            </a:r>
            <a:r>
              <a:rPr lang="en-US" sz="2800" dirty="0"/>
              <a:t>:</a:t>
            </a:r>
          </a:p>
          <a:p>
            <a:pPr lvl="1">
              <a:buClr>
                <a:schemeClr val="accent2"/>
              </a:buClr>
              <a:buSzPct val="60000"/>
              <a:buFont typeface="Wingdings" panose="05000000000000000000" pitchFamily="2" charset="2"/>
              <a:buChar char="¨"/>
            </a:pPr>
            <a:r>
              <a:rPr lang="en-US" sz="2800" dirty="0" smtClean="0"/>
              <a:t>List different pests found in your school environment (weeds, insects, spiders, scorpions, rodents)</a:t>
            </a:r>
          </a:p>
          <a:p>
            <a:pPr lvl="1">
              <a:buClr>
                <a:schemeClr val="accent2"/>
              </a:buClr>
              <a:buSzPct val="60000"/>
              <a:buFont typeface="Wingdings" panose="05000000000000000000" pitchFamily="2" charset="2"/>
              <a:buChar char="¨"/>
            </a:pPr>
            <a:r>
              <a:rPr lang="en-US" sz="2800" dirty="0" smtClean="0"/>
              <a:t>Where are each of them found (habitat)?</a:t>
            </a:r>
          </a:p>
          <a:p>
            <a:pPr lvl="1">
              <a:buClr>
                <a:schemeClr val="accent2"/>
              </a:buClr>
              <a:buSzPct val="60000"/>
              <a:buFont typeface="Wingdings" panose="05000000000000000000" pitchFamily="2" charset="2"/>
              <a:buChar char="¨"/>
            </a:pPr>
            <a:r>
              <a:rPr lang="en-US" sz="2800" dirty="0" smtClean="0"/>
              <a:t>How do they reproduce (sexual, asexual)?  </a:t>
            </a:r>
          </a:p>
          <a:p>
            <a:pPr lvl="1">
              <a:buClr>
                <a:schemeClr val="accent2"/>
              </a:buClr>
              <a:buSzPct val="60000"/>
              <a:buFont typeface="Wingdings" panose="05000000000000000000" pitchFamily="2" charset="2"/>
              <a:buChar char="¨"/>
            </a:pPr>
            <a:r>
              <a:rPr lang="en-US" sz="2800" dirty="0" smtClean="0"/>
              <a:t>Introduce the concept of r vs. K strategy (reproductive vs. carrying capacity)</a:t>
            </a:r>
          </a:p>
          <a:p>
            <a:pPr lvl="1">
              <a:buClr>
                <a:schemeClr val="accent2"/>
              </a:buClr>
              <a:buSzPct val="60000"/>
              <a:buFont typeface="Wingdings" panose="05000000000000000000" pitchFamily="2" charset="2"/>
              <a:buChar char="¨"/>
            </a:pPr>
            <a:r>
              <a:rPr lang="en-US" sz="2800" dirty="0"/>
              <a:t>What are the adaptations that help </a:t>
            </a:r>
            <a:r>
              <a:rPr lang="en-US" sz="2800" dirty="0" smtClean="0"/>
              <a:t>each of them survive in their habitat? Discuss the concepts of evolution</a:t>
            </a:r>
          </a:p>
          <a:p>
            <a:pPr lvl="1">
              <a:buClr>
                <a:schemeClr val="accent2"/>
              </a:buClr>
              <a:buSzPct val="60000"/>
              <a:buFont typeface="Wingdings" panose="05000000000000000000" pitchFamily="2" charset="2"/>
              <a:buChar char="¨"/>
            </a:pPr>
            <a:r>
              <a:rPr lang="en-US" sz="2800" dirty="0" smtClean="0"/>
              <a:t>Discuss the concepts of pesticide resistance</a:t>
            </a:r>
            <a:endParaRPr lang="en-US" sz="2800"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Biology/Evolution</a:t>
            </a:r>
          </a:p>
        </p:txBody>
      </p:sp>
    </p:spTree>
    <p:extLst>
      <p:ext uri="{BB962C8B-B14F-4D97-AF65-F5344CB8AC3E}">
        <p14:creationId xmlns:p14="http://schemas.microsoft.com/office/powerpoint/2010/main" val="39069871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17</a:t>
            </a:fld>
            <a:endParaRPr lang="en-US"/>
          </a:p>
        </p:txBody>
      </p:sp>
      <p:sp>
        <p:nvSpPr>
          <p:cNvPr id="8" name="Content Placeholder 2"/>
          <p:cNvSpPr>
            <a:spLocks noGrp="1"/>
          </p:cNvSpPr>
          <p:nvPr>
            <p:ph sz="quarter" idx="1"/>
          </p:nvPr>
        </p:nvSpPr>
        <p:spPr>
          <a:xfrm>
            <a:off x="228600" y="1600200"/>
            <a:ext cx="8686800" cy="5486400"/>
          </a:xfrm>
        </p:spPr>
        <p:txBody>
          <a:bodyPr>
            <a:normAutofit lnSpcReduction="10000"/>
          </a:bodyPr>
          <a:lstStyle/>
          <a:p>
            <a:pPr marL="0" indent="0">
              <a:buNone/>
            </a:pPr>
            <a:r>
              <a:rPr lang="en-US" dirty="0" smtClean="0"/>
              <a:t>Example 5: </a:t>
            </a:r>
            <a:r>
              <a:rPr lang="en-US" dirty="0"/>
              <a:t>A class </a:t>
            </a:r>
            <a:r>
              <a:rPr lang="en-US" dirty="0" smtClean="0"/>
              <a:t>outline for</a:t>
            </a:r>
            <a:r>
              <a:rPr lang="en-US" u="sng" dirty="0" smtClean="0"/>
              <a:t> </a:t>
            </a:r>
            <a:r>
              <a:rPr lang="en-US" u="sng" dirty="0"/>
              <a:t>Grades </a:t>
            </a:r>
            <a:r>
              <a:rPr lang="en-US" u="sng" dirty="0" smtClean="0"/>
              <a:t>6-8 </a:t>
            </a:r>
            <a:r>
              <a:rPr lang="en-US" u="sng" dirty="0"/>
              <a:t>students</a:t>
            </a:r>
            <a:r>
              <a:rPr lang="en-US" dirty="0"/>
              <a:t>:</a:t>
            </a:r>
          </a:p>
          <a:p>
            <a:pPr lvl="1">
              <a:buClr>
                <a:schemeClr val="accent2"/>
              </a:buClr>
              <a:buSzPct val="60000"/>
              <a:buFont typeface="Wingdings" panose="05000000000000000000" pitchFamily="2" charset="2"/>
              <a:buChar char="¨"/>
            </a:pPr>
            <a:r>
              <a:rPr lang="en-US" sz="2700" dirty="0" smtClean="0"/>
              <a:t>Problem</a:t>
            </a:r>
            <a:r>
              <a:rPr lang="en-US" sz="2700" dirty="0"/>
              <a:t>:  </a:t>
            </a:r>
            <a:r>
              <a:rPr lang="en-US" sz="2700" dirty="0" smtClean="0"/>
              <a:t>Set up a fruit </a:t>
            </a:r>
            <a:r>
              <a:rPr lang="en-US" sz="2700" dirty="0"/>
              <a:t>fly infestation in </a:t>
            </a:r>
            <a:r>
              <a:rPr lang="en-US" sz="2700" dirty="0" smtClean="0"/>
              <a:t>a classroom </a:t>
            </a:r>
            <a:r>
              <a:rPr lang="en-US" sz="2700" dirty="0"/>
              <a:t>where </a:t>
            </a:r>
            <a:r>
              <a:rPr lang="en-US" sz="2700" dirty="0" smtClean="0"/>
              <a:t>fruits were brought in and allowed to attract and support fruit flies (fruit flies can be purchased on-line or in many pet supply shops) </a:t>
            </a:r>
          </a:p>
          <a:p>
            <a:pPr lvl="1">
              <a:buClr>
                <a:schemeClr val="accent2"/>
              </a:buClr>
              <a:buSzPct val="60000"/>
              <a:buFont typeface="Wingdings" panose="05000000000000000000" pitchFamily="2" charset="2"/>
              <a:buChar char="¨"/>
            </a:pPr>
            <a:r>
              <a:rPr lang="en-US" sz="2700" dirty="0" smtClean="0"/>
              <a:t>Solution</a:t>
            </a:r>
            <a:r>
              <a:rPr lang="en-US" sz="2700" dirty="0"/>
              <a:t>:  </a:t>
            </a:r>
            <a:r>
              <a:rPr lang="en-US" sz="2700" dirty="0" smtClean="0"/>
              <a:t>Students learn </a:t>
            </a:r>
            <a:r>
              <a:rPr lang="en-US" sz="2700" dirty="0"/>
              <a:t>about </a:t>
            </a:r>
            <a:r>
              <a:rPr lang="en-US" sz="2700" dirty="0" smtClean="0"/>
              <a:t>the life cycle and habitat needs </a:t>
            </a:r>
            <a:r>
              <a:rPr lang="en-US" sz="2700" dirty="0"/>
              <a:t>of </a:t>
            </a:r>
            <a:r>
              <a:rPr lang="en-US" sz="2700" dirty="0" smtClean="0"/>
              <a:t>fruit flies, and why they thrive</a:t>
            </a:r>
          </a:p>
          <a:p>
            <a:pPr lvl="1">
              <a:buClr>
                <a:schemeClr val="accent2"/>
              </a:buClr>
              <a:buSzPct val="60000"/>
              <a:buFont typeface="Wingdings" panose="05000000000000000000" pitchFamily="2" charset="2"/>
              <a:buChar char="¨"/>
            </a:pPr>
            <a:r>
              <a:rPr lang="en-US" sz="2700" dirty="0" smtClean="0"/>
              <a:t>Approach</a:t>
            </a:r>
            <a:r>
              <a:rPr lang="en-US" sz="2700" dirty="0"/>
              <a:t>:  The students </a:t>
            </a:r>
            <a:r>
              <a:rPr lang="en-US" sz="2700" dirty="0" smtClean="0"/>
              <a:t>may experiment to determine what </a:t>
            </a:r>
            <a:r>
              <a:rPr lang="en-US" sz="2700" dirty="0"/>
              <a:t>allowed the fruit flies to breed in </a:t>
            </a:r>
            <a:r>
              <a:rPr lang="en-US" sz="2700" dirty="0" smtClean="0"/>
              <a:t>the classroom -  </a:t>
            </a:r>
            <a:r>
              <a:rPr lang="en-US" sz="2700" dirty="0"/>
              <a:t>Discuss how the fly infestation might have been avoided and how it should be </a:t>
            </a:r>
            <a:r>
              <a:rPr lang="en-US" sz="2700" dirty="0" smtClean="0"/>
              <a:t>controlled - </a:t>
            </a:r>
            <a:r>
              <a:rPr lang="en-US" sz="2700" dirty="0"/>
              <a:t>Compare relative costs and risks associated with proactive </a:t>
            </a:r>
            <a:r>
              <a:rPr lang="en-US" sz="2700" dirty="0" smtClean="0"/>
              <a:t>versus </a:t>
            </a:r>
            <a:r>
              <a:rPr lang="en-US" sz="2700" dirty="0"/>
              <a:t>reactive </a:t>
            </a:r>
            <a:r>
              <a:rPr lang="en-US" sz="2700" dirty="0" smtClean="0"/>
              <a:t>approaches</a:t>
            </a:r>
            <a:endParaRPr lang="en-US" sz="2700"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Problem-Solving</a:t>
            </a:r>
          </a:p>
        </p:txBody>
      </p:sp>
    </p:spTree>
    <p:extLst>
      <p:ext uri="{BB962C8B-B14F-4D97-AF65-F5344CB8AC3E}">
        <p14:creationId xmlns:p14="http://schemas.microsoft.com/office/powerpoint/2010/main" val="14449720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18</a:t>
            </a:fld>
            <a:endParaRPr lang="en-US"/>
          </a:p>
        </p:txBody>
      </p:sp>
      <p:sp>
        <p:nvSpPr>
          <p:cNvPr id="8" name="Content Placeholder 2"/>
          <p:cNvSpPr>
            <a:spLocks noGrp="1"/>
          </p:cNvSpPr>
          <p:nvPr>
            <p:ph sz="quarter" idx="1"/>
          </p:nvPr>
        </p:nvSpPr>
        <p:spPr>
          <a:xfrm>
            <a:off x="612648" y="1600200"/>
            <a:ext cx="8153400" cy="5029200"/>
          </a:xfrm>
        </p:spPr>
        <p:txBody>
          <a:bodyPr>
            <a:normAutofit/>
          </a:bodyPr>
          <a:lstStyle/>
          <a:p>
            <a:pPr marL="0" indent="0">
              <a:buNone/>
            </a:pPr>
            <a:r>
              <a:rPr lang="en-US" sz="2800" dirty="0" smtClean="0"/>
              <a:t>Example 5 continued: </a:t>
            </a:r>
            <a:r>
              <a:rPr lang="en-US" sz="2800" dirty="0"/>
              <a:t>A class </a:t>
            </a:r>
            <a:r>
              <a:rPr lang="en-US" sz="2800" dirty="0" smtClean="0"/>
              <a:t>outline for</a:t>
            </a:r>
            <a:r>
              <a:rPr lang="en-US" sz="2800" u="sng" dirty="0" smtClean="0"/>
              <a:t> </a:t>
            </a:r>
            <a:r>
              <a:rPr lang="en-US" sz="2800" u="sng" dirty="0"/>
              <a:t>Grades </a:t>
            </a:r>
            <a:r>
              <a:rPr lang="en-US" sz="2800" u="sng" dirty="0" smtClean="0"/>
              <a:t>6-8 </a:t>
            </a:r>
            <a:r>
              <a:rPr lang="en-US" sz="2800" u="sng" dirty="0"/>
              <a:t>students</a:t>
            </a:r>
            <a:r>
              <a:rPr lang="en-US" sz="2800" dirty="0"/>
              <a:t>:</a:t>
            </a:r>
          </a:p>
          <a:p>
            <a:pPr lvl="1">
              <a:buClr>
                <a:schemeClr val="accent2"/>
              </a:buClr>
              <a:buSzPct val="60000"/>
              <a:buFont typeface="Wingdings" panose="05000000000000000000" pitchFamily="2" charset="2"/>
              <a:buChar char="¨"/>
            </a:pPr>
            <a:r>
              <a:rPr lang="en-US" sz="2800" dirty="0" smtClean="0"/>
              <a:t>Approach: All garbage was promptly removed and disposed of regularly - any nearby drains </a:t>
            </a:r>
            <a:r>
              <a:rPr lang="en-US" sz="2800" dirty="0"/>
              <a:t>were cleaned with bacterial agents to remove breeding </a:t>
            </a:r>
            <a:r>
              <a:rPr lang="en-US" sz="2800" dirty="0" smtClean="0"/>
              <a:t>areas</a:t>
            </a:r>
            <a:endParaRPr lang="en-US" sz="2800" dirty="0"/>
          </a:p>
          <a:p>
            <a:pPr lvl="1">
              <a:buClr>
                <a:schemeClr val="accent2"/>
              </a:buClr>
              <a:buSzPct val="60000"/>
              <a:buFont typeface="Wingdings" panose="05000000000000000000" pitchFamily="2" charset="2"/>
              <a:buChar char="¨"/>
            </a:pPr>
            <a:r>
              <a:rPr lang="en-US" sz="2800" dirty="0" smtClean="0"/>
              <a:t>Outcome</a:t>
            </a:r>
            <a:r>
              <a:rPr lang="en-US" sz="2800" dirty="0"/>
              <a:t>:  After four </a:t>
            </a:r>
            <a:r>
              <a:rPr lang="en-US" sz="2800" dirty="0" smtClean="0"/>
              <a:t>weeks </a:t>
            </a:r>
            <a:r>
              <a:rPr lang="en-US" sz="2800" dirty="0"/>
              <a:t>and no use of pesticides, there are no </a:t>
            </a:r>
            <a:r>
              <a:rPr lang="en-US" sz="2800" dirty="0" smtClean="0"/>
              <a:t>fruit </a:t>
            </a:r>
            <a:r>
              <a:rPr lang="en-US" sz="2800" dirty="0"/>
              <a:t>flies in the </a:t>
            </a:r>
            <a:r>
              <a:rPr lang="en-US" sz="2800" dirty="0" smtClean="0"/>
              <a:t>classroom</a:t>
            </a:r>
            <a:endParaRPr lang="en-US" sz="2800" dirty="0"/>
          </a:p>
          <a:p>
            <a:pPr marL="365760" lvl="1" indent="0">
              <a:buNone/>
            </a:pPr>
            <a:r>
              <a:rPr lang="en-US" sz="2800" dirty="0" smtClean="0"/>
              <a:t>Source</a:t>
            </a:r>
            <a:r>
              <a:rPr lang="en-US" sz="2800" dirty="0"/>
              <a:t>: </a:t>
            </a:r>
            <a:r>
              <a:rPr lang="en-US" sz="2800" dirty="0">
                <a:solidFill>
                  <a:srgbClr val="0000FF"/>
                </a:solidFill>
              </a:rPr>
              <a:t>http://</a:t>
            </a:r>
            <a:r>
              <a:rPr lang="en-US" sz="2800" dirty="0" smtClean="0">
                <a:solidFill>
                  <a:srgbClr val="0000FF"/>
                </a:solidFill>
              </a:rPr>
              <a:t>www.ipminstitute.org/School_IPM_Week/schoolipmweek_ideas_for_ambassadors.htm#College </a:t>
            </a:r>
            <a:endParaRPr lang="en-US" dirty="0">
              <a:solidFill>
                <a:srgbClr val="0000FF"/>
              </a:solidFill>
            </a:endParaRPr>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Problem Solving</a:t>
            </a:r>
          </a:p>
        </p:txBody>
      </p:sp>
    </p:spTree>
    <p:extLst>
      <p:ext uri="{BB962C8B-B14F-4D97-AF65-F5344CB8AC3E}">
        <p14:creationId xmlns:p14="http://schemas.microsoft.com/office/powerpoint/2010/main" val="4204991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19</a:t>
            </a:fld>
            <a:endParaRPr lang="en-US"/>
          </a:p>
        </p:txBody>
      </p:sp>
      <p:sp>
        <p:nvSpPr>
          <p:cNvPr id="8" name="Content Placeholder 2"/>
          <p:cNvSpPr>
            <a:spLocks noGrp="1"/>
          </p:cNvSpPr>
          <p:nvPr>
            <p:ph sz="quarter" idx="1"/>
          </p:nvPr>
        </p:nvSpPr>
        <p:spPr>
          <a:xfrm>
            <a:off x="433387" y="1645920"/>
            <a:ext cx="8277225" cy="5181600"/>
          </a:xfrm>
        </p:spPr>
        <p:txBody>
          <a:bodyPr>
            <a:noAutofit/>
          </a:bodyPr>
          <a:lstStyle/>
          <a:p>
            <a:pPr marL="0" indent="0">
              <a:buNone/>
            </a:pPr>
            <a:r>
              <a:rPr lang="en-US" sz="2700" dirty="0" smtClean="0"/>
              <a:t>Example 6: </a:t>
            </a:r>
            <a:r>
              <a:rPr lang="en-US" sz="2700" dirty="0"/>
              <a:t>A class </a:t>
            </a:r>
            <a:r>
              <a:rPr lang="en-US" sz="2700" dirty="0" smtClean="0"/>
              <a:t>outline for</a:t>
            </a:r>
            <a:r>
              <a:rPr lang="en-US" sz="2700" u="sng" dirty="0" smtClean="0"/>
              <a:t> </a:t>
            </a:r>
            <a:r>
              <a:rPr lang="en-US" sz="2700" u="sng" dirty="0"/>
              <a:t>Grades 9</a:t>
            </a:r>
            <a:r>
              <a:rPr lang="en-US" sz="2700" u="sng" dirty="0" smtClean="0"/>
              <a:t>-12 </a:t>
            </a:r>
            <a:r>
              <a:rPr lang="en-US" sz="2700" u="sng" dirty="0"/>
              <a:t>students</a:t>
            </a:r>
            <a:r>
              <a:rPr lang="en-US" sz="2700" dirty="0"/>
              <a:t>:</a:t>
            </a:r>
          </a:p>
          <a:p>
            <a:pPr lvl="1">
              <a:buClr>
                <a:schemeClr val="accent2"/>
              </a:buClr>
              <a:buSzPct val="60000"/>
              <a:buFont typeface="Wingdings" panose="05000000000000000000" pitchFamily="2" charset="2"/>
              <a:buChar char="¨"/>
            </a:pPr>
            <a:r>
              <a:rPr lang="en-US" sz="2500" dirty="0" smtClean="0"/>
              <a:t>Analyze your school environment as an ecosystem</a:t>
            </a:r>
          </a:p>
          <a:p>
            <a:pPr lvl="1">
              <a:buClr>
                <a:schemeClr val="accent2"/>
              </a:buClr>
              <a:buSzPct val="60000"/>
              <a:buFont typeface="Wingdings" panose="05000000000000000000" pitchFamily="2" charset="2"/>
              <a:buChar char="¨"/>
            </a:pPr>
            <a:r>
              <a:rPr lang="en-US" sz="2500" dirty="0" smtClean="0"/>
              <a:t>What kinds of organisms do you find? </a:t>
            </a:r>
          </a:p>
          <a:p>
            <a:pPr lvl="1">
              <a:buClr>
                <a:schemeClr val="accent2"/>
              </a:buClr>
              <a:buSzPct val="60000"/>
              <a:buFont typeface="Wingdings" panose="05000000000000000000" pitchFamily="2" charset="2"/>
              <a:buChar char="¨"/>
            </a:pPr>
            <a:r>
              <a:rPr lang="en-US" sz="2500" dirty="0" smtClean="0"/>
              <a:t>Describe microhabitats on the school campus</a:t>
            </a:r>
          </a:p>
          <a:p>
            <a:pPr lvl="1">
              <a:buClr>
                <a:schemeClr val="accent2"/>
              </a:buClr>
              <a:buSzPct val="60000"/>
              <a:buFont typeface="Wingdings" panose="05000000000000000000" pitchFamily="2" charset="2"/>
              <a:buChar char="¨"/>
            </a:pPr>
            <a:r>
              <a:rPr lang="en-US" sz="2500" dirty="0" smtClean="0"/>
              <a:t>Why do some organisms outnumber others and when do they become a problem for the school? </a:t>
            </a:r>
          </a:p>
          <a:p>
            <a:pPr lvl="1">
              <a:buClr>
                <a:schemeClr val="accent2"/>
              </a:buClr>
              <a:buSzPct val="60000"/>
              <a:buFont typeface="Wingdings" panose="05000000000000000000" pitchFamily="2" charset="2"/>
              <a:buChar char="¨"/>
            </a:pPr>
            <a:r>
              <a:rPr lang="en-US" sz="2500" dirty="0" smtClean="0"/>
              <a:t>Establish action thresholds</a:t>
            </a:r>
            <a:r>
              <a:rPr lang="en-US" sz="2500" dirty="0"/>
              <a:t> </a:t>
            </a:r>
            <a:r>
              <a:rPr lang="en-US" sz="2500" dirty="0" smtClean="0"/>
              <a:t>for specific pests and brainstorm what criteria should be used to determine </a:t>
            </a:r>
            <a:r>
              <a:rPr lang="en-US" sz="2500" smtClean="0"/>
              <a:t>action points</a:t>
            </a:r>
            <a:endParaRPr lang="en-US" sz="2500" dirty="0"/>
          </a:p>
          <a:p>
            <a:pPr lvl="1">
              <a:buClr>
                <a:schemeClr val="accent2"/>
              </a:buClr>
              <a:buSzPct val="60000"/>
              <a:buFont typeface="Wingdings" panose="05000000000000000000" pitchFamily="2" charset="2"/>
              <a:buChar char="¨"/>
            </a:pPr>
            <a:r>
              <a:rPr lang="en-US" sz="2500" dirty="0" smtClean="0"/>
              <a:t>Describe management measures for key pests, discuss the pros and cons of different approaches including </a:t>
            </a:r>
            <a:br>
              <a:rPr lang="en-US" sz="2500" dirty="0" smtClean="0"/>
            </a:br>
            <a:r>
              <a:rPr lang="en-US" sz="2500" dirty="0" smtClean="0"/>
              <a:t>costs, logistics, environmental impacts and resistance (define an IPM strategy)</a:t>
            </a:r>
          </a:p>
          <a:p>
            <a:pPr lvl="1">
              <a:buFont typeface="Wingdings" panose="05000000000000000000" pitchFamily="2" charset="2"/>
              <a:buChar char="ü"/>
            </a:pPr>
            <a:endParaRPr lang="en-US" sz="2700" dirty="0"/>
          </a:p>
        </p:txBody>
      </p:sp>
      <p:sp>
        <p:nvSpPr>
          <p:cNvPr id="6" name="Title 1"/>
          <p:cNvSpPr txBox="1">
            <a:spLocks/>
          </p:cNvSpPr>
          <p:nvPr/>
        </p:nvSpPr>
        <p:spPr>
          <a:xfrm>
            <a:off x="257175" y="0"/>
            <a:ext cx="8810625"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a:t>
            </a:r>
            <a:r>
              <a:rPr lang="en-US" sz="3200" dirty="0">
                <a:solidFill>
                  <a:schemeClr val="bg2">
                    <a:lumMod val="10000"/>
                  </a:schemeClr>
                </a:solidFill>
              </a:rPr>
              <a:t>Environmental Science/ </a:t>
            </a:r>
            <a:r>
              <a:rPr lang="en-US" sz="3200" dirty="0" smtClean="0">
                <a:solidFill>
                  <a:schemeClr val="bg2">
                    <a:lumMod val="10000"/>
                  </a:schemeClr>
                </a:solidFill>
              </a:rPr>
              <a:t>           </a:t>
            </a:r>
          </a:p>
          <a:p>
            <a:pPr marL="457200" indent="-457200">
              <a:lnSpc>
                <a:spcPct val="115000"/>
              </a:lnSpc>
              <a:buClr>
                <a:schemeClr val="accent2"/>
              </a:buClr>
              <a:buSzPct val="70000"/>
              <a:tabLst>
                <a:tab pos="457200" algn="l"/>
              </a:tabLst>
            </a:pPr>
            <a:r>
              <a:rPr lang="en-US" sz="3200" dirty="0">
                <a:solidFill>
                  <a:schemeClr val="bg2">
                    <a:lumMod val="10000"/>
                  </a:schemeClr>
                </a:solidFill>
              </a:rPr>
              <a:t> </a:t>
            </a:r>
            <a:r>
              <a:rPr lang="en-US" sz="3200" dirty="0" smtClean="0">
                <a:solidFill>
                  <a:schemeClr val="bg2">
                    <a:lumMod val="10000"/>
                  </a:schemeClr>
                </a:solidFill>
              </a:rPr>
              <a:t>                                 Ecology</a:t>
            </a:r>
            <a:endParaRPr lang="en-US" sz="3200" dirty="0">
              <a:solidFill>
                <a:schemeClr val="bg2">
                  <a:lumMod val="10000"/>
                </a:schemeClr>
              </a:solidFill>
            </a:endParaRPr>
          </a:p>
        </p:txBody>
      </p:sp>
    </p:spTree>
    <p:extLst>
      <p:ext uri="{BB962C8B-B14F-4D97-AF65-F5344CB8AC3E}">
        <p14:creationId xmlns:p14="http://schemas.microsoft.com/office/powerpoint/2010/main" val="1672960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Learning Objectives</a:t>
            </a:r>
            <a:endParaRPr lang="en-US" sz="3200" dirty="0">
              <a:solidFill>
                <a:schemeClr val="bg2">
                  <a:lumMod val="10000"/>
                </a:schemeClr>
              </a:solidFill>
            </a:endParaRPr>
          </a:p>
        </p:txBody>
      </p:sp>
      <p:sp>
        <p:nvSpPr>
          <p:cNvPr id="3" name="Content Placeholder 2"/>
          <p:cNvSpPr>
            <a:spLocks noGrp="1"/>
          </p:cNvSpPr>
          <p:nvPr>
            <p:ph sz="quarter" idx="1"/>
          </p:nvPr>
        </p:nvSpPr>
        <p:spPr>
          <a:xfrm>
            <a:off x="609600" y="1600200"/>
            <a:ext cx="8077200" cy="4724400"/>
          </a:xfrm>
        </p:spPr>
        <p:txBody>
          <a:bodyPr>
            <a:noAutofit/>
          </a:bodyPr>
          <a:lstStyle/>
          <a:p>
            <a:pPr marL="514350" lvl="0" indent="-514350">
              <a:buFont typeface="+mj-lt"/>
              <a:buAutoNum type="arabicPeriod"/>
            </a:pPr>
            <a:r>
              <a:rPr lang="en-US" sz="3200" dirty="0" smtClean="0"/>
              <a:t>Describe how an IPM curriculum meets common core requirements for biology, biodiversity, ecology, </a:t>
            </a:r>
            <a:br>
              <a:rPr lang="en-US" sz="3200" dirty="0" smtClean="0"/>
            </a:br>
            <a:r>
              <a:rPr lang="en-US" sz="3200" dirty="0" smtClean="0"/>
              <a:t>evolution, problem solving, </a:t>
            </a:r>
            <a:br>
              <a:rPr lang="en-US" sz="3200" dirty="0" smtClean="0"/>
            </a:br>
            <a:r>
              <a:rPr lang="en-US" sz="3200" dirty="0" smtClean="0"/>
              <a:t>teamwork, etc.</a:t>
            </a:r>
            <a:r>
              <a:rPr lang="en-US" sz="3200" b="1" dirty="0" smtClean="0"/>
              <a:t>					</a:t>
            </a:r>
            <a:endParaRPr lang="en-US" sz="3200" dirty="0" smtClean="0"/>
          </a:p>
          <a:p>
            <a:pPr marL="514350" indent="-514350">
              <a:buFont typeface="+mj-lt"/>
              <a:buAutoNum type="arabicPeriod"/>
            </a:pPr>
            <a:r>
              <a:rPr lang="en-US" sz="3200" dirty="0" smtClean="0"/>
              <a:t>Describe a lesson plan that </a:t>
            </a:r>
            <a:br>
              <a:rPr lang="en-US" sz="3200" dirty="0" smtClean="0"/>
            </a:br>
            <a:r>
              <a:rPr lang="en-US" sz="3200" dirty="0" smtClean="0"/>
              <a:t>incorporates IPM into </a:t>
            </a:r>
            <a:br>
              <a:rPr lang="en-US" sz="3200" dirty="0" smtClean="0"/>
            </a:br>
            <a:r>
              <a:rPr lang="en-US" sz="3200" dirty="0" smtClean="0"/>
              <a:t>science-related curriculum	</a:t>
            </a:r>
            <a:endParaRPr lang="en-US" sz="3200" dirty="0" smtClean="0">
              <a:latin typeface="Tw Cen MT" pitchFamily="34" charset="0"/>
              <a:ea typeface="Calibri"/>
              <a:cs typeface="Times New Roman" pitchFamily="18" charset="0"/>
            </a:endParaRPr>
          </a:p>
        </p:txBody>
      </p:sp>
      <p:sp>
        <p:nvSpPr>
          <p:cNvPr id="5" name="Slide Number Placeholder 4"/>
          <p:cNvSpPr>
            <a:spLocks noGrp="1"/>
          </p:cNvSpPr>
          <p:nvPr>
            <p:ph type="sldNum" sz="quarter" idx="12"/>
          </p:nvPr>
        </p:nvSpPr>
        <p:spPr/>
        <p:txBody>
          <a:bodyPr>
            <a:normAutofit fontScale="85000" lnSpcReduction="20000"/>
          </a:bodyPr>
          <a:lstStyle/>
          <a:p>
            <a:fld id="{7A3B7630-EB21-464F-BCF3-B6E27F6BDC28}" type="slidenum">
              <a:rPr lang="en-US" smtClean="0"/>
              <a:pPr/>
              <a:t>2</a:t>
            </a:fld>
            <a:endParaRPr lang="en-US"/>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3542" t="12823" r="32915" b="9160"/>
          <a:stretch/>
        </p:blipFill>
        <p:spPr bwMode="auto">
          <a:xfrm rot="496458">
            <a:off x="5914328" y="2868938"/>
            <a:ext cx="3099582" cy="4053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09600" y="5585936"/>
            <a:ext cx="4887317" cy="1477328"/>
          </a:xfrm>
          <a:prstGeom prst="rect">
            <a:avLst/>
          </a:prstGeom>
          <a:noFill/>
        </p:spPr>
        <p:txBody>
          <a:bodyPr wrap="square" rtlCol="0">
            <a:spAutoFit/>
          </a:bodyPr>
          <a:lstStyle/>
          <a:p>
            <a:pPr algn="r"/>
            <a:r>
              <a:rPr lang="en-US" i="1" dirty="0" smtClean="0"/>
              <a:t>Classroom educator training and lesson plan – Rebecca Baldwin, </a:t>
            </a:r>
            <a:r>
              <a:rPr lang="en-US" i="1" dirty="0"/>
              <a:t>University of Florida</a:t>
            </a:r>
            <a:br>
              <a:rPr lang="en-US" i="1" dirty="0"/>
            </a:br>
            <a:r>
              <a:rPr lang="en-US" i="1" dirty="0">
                <a:solidFill>
                  <a:srgbClr val="0000FF"/>
                </a:solidFill>
              </a:rPr>
              <a:t>http://</a:t>
            </a:r>
            <a:r>
              <a:rPr lang="en-US" i="1" dirty="0" smtClean="0">
                <a:solidFill>
                  <a:srgbClr val="0000FF"/>
                </a:solidFill>
              </a:rPr>
              <a:t>entnemdept.ufl.edu/bug_club/BBBB%20Articulate%20Published%202012/player.html </a:t>
            </a:r>
            <a:endParaRPr lang="en-US" i="1" dirty="0">
              <a:solidFill>
                <a:srgbClr val="0000FF"/>
              </a:solidFill>
            </a:endParaRPr>
          </a:p>
          <a:p>
            <a:pPr algn="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20</a:t>
            </a:fld>
            <a:endParaRPr lang="en-US"/>
          </a:p>
        </p:txBody>
      </p:sp>
      <p:sp>
        <p:nvSpPr>
          <p:cNvPr id="8" name="Content Placeholder 2"/>
          <p:cNvSpPr>
            <a:spLocks noGrp="1"/>
          </p:cNvSpPr>
          <p:nvPr>
            <p:ph sz="quarter" idx="1"/>
          </p:nvPr>
        </p:nvSpPr>
        <p:spPr>
          <a:xfrm>
            <a:off x="612648" y="1600200"/>
            <a:ext cx="8153400" cy="5029200"/>
          </a:xfrm>
        </p:spPr>
        <p:txBody>
          <a:bodyPr>
            <a:normAutofit/>
          </a:bodyPr>
          <a:lstStyle/>
          <a:p>
            <a:pPr marL="0" indent="0">
              <a:buNone/>
            </a:pPr>
            <a:r>
              <a:rPr lang="en-US" sz="2800" dirty="0" smtClean="0"/>
              <a:t>Example 7: </a:t>
            </a:r>
            <a:r>
              <a:rPr lang="en-US" sz="2800" dirty="0"/>
              <a:t>A class </a:t>
            </a:r>
            <a:r>
              <a:rPr lang="en-US" sz="2800" dirty="0" smtClean="0"/>
              <a:t>outline for</a:t>
            </a:r>
            <a:r>
              <a:rPr lang="en-US" sz="2800" u="sng" dirty="0" smtClean="0"/>
              <a:t> </a:t>
            </a:r>
            <a:r>
              <a:rPr lang="en-US" sz="2800" u="sng" dirty="0"/>
              <a:t>Grades </a:t>
            </a:r>
            <a:r>
              <a:rPr lang="en-US" sz="2800" u="sng" dirty="0" smtClean="0"/>
              <a:t>10-12 </a:t>
            </a:r>
            <a:r>
              <a:rPr lang="en-US" sz="2800" u="sng" dirty="0"/>
              <a:t>students</a:t>
            </a:r>
            <a:r>
              <a:rPr lang="en-US" sz="2800" dirty="0"/>
              <a:t>:</a:t>
            </a:r>
          </a:p>
          <a:p>
            <a:pPr lvl="1">
              <a:buClr>
                <a:schemeClr val="accent2"/>
              </a:buClr>
              <a:buSzPct val="60000"/>
              <a:buFont typeface="Wingdings" panose="05000000000000000000" pitchFamily="2" charset="2"/>
              <a:buChar char="¨"/>
            </a:pPr>
            <a:r>
              <a:rPr lang="en-US" sz="2800" dirty="0" smtClean="0"/>
              <a:t>Investigate the pest management in your school -  Find out which staff or personnel are involved in each aspect (custodial, grounds maintenance, food service, school nurse, teachers, technicians, etc.) </a:t>
            </a:r>
          </a:p>
          <a:p>
            <a:pPr lvl="1">
              <a:buClr>
                <a:schemeClr val="accent2"/>
              </a:buClr>
              <a:buSzPct val="60000"/>
              <a:buFont typeface="Wingdings" panose="05000000000000000000" pitchFamily="2" charset="2"/>
              <a:buChar char="¨"/>
            </a:pPr>
            <a:r>
              <a:rPr lang="en-US" sz="2800" dirty="0" smtClean="0"/>
              <a:t>Divide students into groups and let each group work with a staff member for a fixed time and find out what they do</a:t>
            </a:r>
          </a:p>
          <a:p>
            <a:pPr lvl="1">
              <a:buClr>
                <a:schemeClr val="accent2"/>
              </a:buClr>
              <a:buSzPct val="60000"/>
              <a:buFont typeface="Wingdings" panose="05000000000000000000" pitchFamily="2" charset="2"/>
              <a:buChar char="¨"/>
            </a:pPr>
            <a:r>
              <a:rPr lang="en-US" sz="2800" dirty="0" smtClean="0"/>
              <a:t>Let the groups reassemble and share their findings -  Discuss how each staff member contributes to pest management in the school environment</a:t>
            </a:r>
          </a:p>
          <a:p>
            <a:pPr lvl="1">
              <a:buFont typeface="Wingdings" panose="05000000000000000000" pitchFamily="2" charset="2"/>
              <a:buChar char="ü"/>
            </a:pPr>
            <a:endParaRPr lang="en-US"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Teamwork</a:t>
            </a:r>
          </a:p>
        </p:txBody>
      </p:sp>
    </p:spTree>
    <p:extLst>
      <p:ext uri="{BB962C8B-B14F-4D97-AF65-F5344CB8AC3E}">
        <p14:creationId xmlns:p14="http://schemas.microsoft.com/office/powerpoint/2010/main" val="1093233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21</a:t>
            </a:fld>
            <a:endParaRPr lang="en-US"/>
          </a:p>
        </p:txBody>
      </p:sp>
      <p:sp>
        <p:nvSpPr>
          <p:cNvPr id="8" name="Content Placeholder 2"/>
          <p:cNvSpPr>
            <a:spLocks noGrp="1"/>
          </p:cNvSpPr>
          <p:nvPr>
            <p:ph sz="quarter" idx="1"/>
          </p:nvPr>
        </p:nvSpPr>
        <p:spPr>
          <a:xfrm>
            <a:off x="612648" y="1600199"/>
            <a:ext cx="8153400" cy="5240215"/>
          </a:xfrm>
        </p:spPr>
        <p:txBody>
          <a:bodyPr>
            <a:normAutofit/>
          </a:bodyPr>
          <a:lstStyle/>
          <a:p>
            <a:pPr marL="0" indent="0">
              <a:buNone/>
            </a:pPr>
            <a:r>
              <a:rPr lang="en-US" sz="2800" dirty="0" smtClean="0"/>
              <a:t>Example 7: </a:t>
            </a:r>
            <a:r>
              <a:rPr lang="en-US" sz="2800" dirty="0"/>
              <a:t>A class </a:t>
            </a:r>
            <a:r>
              <a:rPr lang="en-US" sz="2800" dirty="0" smtClean="0"/>
              <a:t>outline for</a:t>
            </a:r>
            <a:r>
              <a:rPr lang="en-US" sz="2800" u="sng" dirty="0" smtClean="0"/>
              <a:t> </a:t>
            </a:r>
            <a:r>
              <a:rPr lang="en-US" sz="2800" u="sng" dirty="0"/>
              <a:t>Grades </a:t>
            </a:r>
            <a:r>
              <a:rPr lang="en-US" sz="2800" u="sng" dirty="0" smtClean="0"/>
              <a:t>10-12 </a:t>
            </a:r>
            <a:r>
              <a:rPr lang="en-US" sz="2800" u="sng" dirty="0"/>
              <a:t>students</a:t>
            </a:r>
            <a:r>
              <a:rPr lang="en-US" sz="2800" dirty="0"/>
              <a:t>:</a:t>
            </a:r>
          </a:p>
          <a:p>
            <a:pPr lvl="1">
              <a:buClr>
                <a:schemeClr val="accent2"/>
              </a:buClr>
              <a:buSzPct val="60000"/>
              <a:buFont typeface="Wingdings" panose="05000000000000000000" pitchFamily="2" charset="2"/>
              <a:buChar char="¨"/>
            </a:pPr>
            <a:r>
              <a:rPr lang="en-US" sz="2800" dirty="0" smtClean="0"/>
              <a:t>Discuss how each member’s role in IPM is critically important for a pest-free school</a:t>
            </a:r>
          </a:p>
          <a:p>
            <a:pPr lvl="1">
              <a:buClr>
                <a:schemeClr val="accent2"/>
              </a:buClr>
              <a:buSzPct val="60000"/>
              <a:buFont typeface="Wingdings" panose="05000000000000000000" pitchFamily="2" charset="2"/>
              <a:buChar char="¨"/>
            </a:pPr>
            <a:r>
              <a:rPr lang="en-US" sz="2800" dirty="0" smtClean="0"/>
              <a:t>Discuss what would happen if any one member did not cooperate or do their job properly</a:t>
            </a:r>
          </a:p>
          <a:p>
            <a:pPr lvl="1">
              <a:buClr>
                <a:schemeClr val="accent2"/>
              </a:buClr>
              <a:buSzPct val="60000"/>
              <a:buFont typeface="Wingdings" panose="05000000000000000000" pitchFamily="2" charset="2"/>
              <a:buChar char="¨"/>
            </a:pPr>
            <a:r>
              <a:rPr lang="en-US" sz="2800" dirty="0" smtClean="0"/>
              <a:t>Have students work as a team to design their own school IPM policy and plan based on their findings</a:t>
            </a:r>
          </a:p>
          <a:p>
            <a:pPr lvl="1">
              <a:buClr>
                <a:schemeClr val="accent2"/>
              </a:buClr>
              <a:buSzPct val="60000"/>
              <a:buFont typeface="Wingdings" panose="05000000000000000000" pitchFamily="2" charset="2"/>
              <a:buChar char="¨"/>
            </a:pPr>
            <a:r>
              <a:rPr lang="en-US" sz="2800" dirty="0" smtClean="0"/>
              <a:t>Have student credit available</a:t>
            </a:r>
            <a:br>
              <a:rPr lang="en-US" sz="2800" dirty="0" smtClean="0"/>
            </a:br>
            <a:r>
              <a:rPr lang="en-US" sz="2800" dirty="0" smtClean="0"/>
              <a:t>for students participating in</a:t>
            </a:r>
            <a:br>
              <a:rPr lang="en-US" sz="2800" dirty="0" smtClean="0"/>
            </a:br>
            <a:r>
              <a:rPr lang="en-US" sz="2800" dirty="0" smtClean="0"/>
              <a:t>Environmental Health</a:t>
            </a:r>
            <a:br>
              <a:rPr lang="en-US" sz="2800" dirty="0" smtClean="0"/>
            </a:br>
            <a:r>
              <a:rPr lang="en-US" sz="2800" dirty="0" smtClean="0"/>
              <a:t>committee business</a:t>
            </a:r>
            <a:endParaRPr lang="en-US" sz="2800"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Teamwork</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859214"/>
            <a:ext cx="2933700" cy="1955800"/>
          </a:xfrm>
          <a:prstGeom prst="rect">
            <a:avLst/>
          </a:prstGeom>
        </p:spPr>
      </p:pic>
    </p:spTree>
    <p:extLst>
      <p:ext uri="{BB962C8B-B14F-4D97-AF65-F5344CB8AC3E}">
        <p14:creationId xmlns:p14="http://schemas.microsoft.com/office/powerpoint/2010/main" val="2647873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22</a:t>
            </a:fld>
            <a:endParaRPr lang="en-US"/>
          </a:p>
        </p:txBody>
      </p:sp>
      <p:sp>
        <p:nvSpPr>
          <p:cNvPr id="8" name="Content Placeholder 2"/>
          <p:cNvSpPr>
            <a:spLocks noGrp="1"/>
          </p:cNvSpPr>
          <p:nvPr>
            <p:ph sz="quarter" idx="1"/>
          </p:nvPr>
        </p:nvSpPr>
        <p:spPr>
          <a:xfrm>
            <a:off x="612648" y="1600200"/>
            <a:ext cx="8153400" cy="5029200"/>
          </a:xfrm>
        </p:spPr>
        <p:txBody>
          <a:bodyPr>
            <a:normAutofit/>
          </a:bodyPr>
          <a:lstStyle/>
          <a:p>
            <a:r>
              <a:rPr lang="en-US" sz="3000" dirty="0" smtClean="0"/>
              <a:t>IPM is </a:t>
            </a:r>
            <a:r>
              <a:rPr lang="en-US" sz="3000" u="sng" dirty="0" smtClean="0"/>
              <a:t>not an additional </a:t>
            </a:r>
            <a:r>
              <a:rPr lang="en-US" sz="3000" dirty="0" smtClean="0"/>
              <a:t>item to cover in your curriculum</a:t>
            </a:r>
            <a:endParaRPr lang="en-US" sz="3000" dirty="0"/>
          </a:p>
          <a:p>
            <a:r>
              <a:rPr lang="en-US" sz="3000" dirty="0" smtClean="0"/>
              <a:t>IPM can be used as a real world example of a problem-solving process</a:t>
            </a:r>
          </a:p>
          <a:p>
            <a:r>
              <a:rPr lang="en-US" sz="3000" dirty="0" smtClean="0"/>
              <a:t>IPM helps you and your students to combine knowledge from different subjects</a:t>
            </a:r>
          </a:p>
          <a:p>
            <a:r>
              <a:rPr lang="en-US" sz="3000" dirty="0" smtClean="0"/>
              <a:t>IPM provides excellent </a:t>
            </a:r>
            <a:br>
              <a:rPr lang="en-US" sz="3000" dirty="0" smtClean="0"/>
            </a:br>
            <a:r>
              <a:rPr lang="en-US" sz="3000" dirty="0" smtClean="0"/>
              <a:t>examples to enhance your </a:t>
            </a:r>
            <a:br>
              <a:rPr lang="en-US" sz="3000" dirty="0" smtClean="0"/>
            </a:br>
            <a:r>
              <a:rPr lang="en-US" sz="3000" dirty="0" smtClean="0"/>
              <a:t>class time and hands-on </a:t>
            </a:r>
            <a:br>
              <a:rPr lang="en-US" sz="3000" dirty="0" smtClean="0"/>
            </a:br>
            <a:r>
              <a:rPr lang="en-US" sz="3000" dirty="0" smtClean="0"/>
              <a:t>science labs</a:t>
            </a:r>
          </a:p>
          <a:p>
            <a:pPr marL="0" indent="0">
              <a:buNone/>
            </a:pPr>
            <a:endParaRPr lang="en-US" sz="3000" dirty="0" smtClean="0"/>
          </a:p>
          <a:p>
            <a:endParaRPr lang="en-US" sz="3000"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451348" y="4572000"/>
            <a:ext cx="3314700" cy="2209800"/>
          </a:xfrm>
          <a:prstGeom prst="rect">
            <a:avLst/>
          </a:prstGeom>
        </p:spPr>
      </p:pic>
    </p:spTree>
    <p:extLst>
      <p:ext uri="{BB962C8B-B14F-4D97-AF65-F5344CB8AC3E}">
        <p14:creationId xmlns:p14="http://schemas.microsoft.com/office/powerpoint/2010/main" val="26272772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23</a:t>
            </a:fld>
            <a:endParaRPr lang="en-US"/>
          </a:p>
        </p:txBody>
      </p:sp>
      <p:sp>
        <p:nvSpPr>
          <p:cNvPr id="8" name="Content Placeholder 2"/>
          <p:cNvSpPr>
            <a:spLocks noGrp="1"/>
          </p:cNvSpPr>
          <p:nvPr>
            <p:ph sz="quarter" idx="1"/>
          </p:nvPr>
        </p:nvSpPr>
        <p:spPr>
          <a:xfrm>
            <a:off x="0" y="1600200"/>
            <a:ext cx="8991600" cy="5257800"/>
          </a:xfrm>
        </p:spPr>
        <p:txBody>
          <a:bodyPr>
            <a:noAutofit/>
          </a:bodyPr>
          <a:lstStyle/>
          <a:p>
            <a:pPr lvl="1">
              <a:buClr>
                <a:schemeClr val="accent2"/>
              </a:buClr>
              <a:buSzPct val="60000"/>
              <a:buFont typeface="Wingdings" panose="05000000000000000000" pitchFamily="2" charset="2"/>
              <a:buChar char="¨"/>
            </a:pPr>
            <a:r>
              <a:rPr lang="en-US" sz="2400" dirty="0" smtClean="0"/>
              <a:t>A weed is a plant out of place (plant biology)</a:t>
            </a:r>
            <a:endParaRPr lang="en-US" sz="2400" dirty="0"/>
          </a:p>
          <a:p>
            <a:pPr lvl="1">
              <a:buClr>
                <a:schemeClr val="accent2"/>
              </a:buClr>
              <a:buSzPct val="60000"/>
              <a:buFont typeface="Wingdings" panose="05000000000000000000" pitchFamily="2" charset="2"/>
              <a:buChar char="¨"/>
            </a:pPr>
            <a:r>
              <a:rPr lang="en-US" sz="2400" dirty="0" smtClean="0"/>
              <a:t>A pest is any animal that competes with humans for food, water and shelter (animal biology) </a:t>
            </a:r>
            <a:endParaRPr lang="en-US" sz="2400" dirty="0"/>
          </a:p>
          <a:p>
            <a:pPr lvl="1">
              <a:buClr>
                <a:schemeClr val="accent2"/>
              </a:buClr>
              <a:buSzPct val="60000"/>
              <a:buFont typeface="Wingdings" panose="05000000000000000000" pitchFamily="2" charset="2"/>
              <a:buChar char="¨"/>
            </a:pPr>
            <a:r>
              <a:rPr lang="en-US" sz="2400" dirty="0" smtClean="0"/>
              <a:t>IPM is an ecological approach to pest management (requiring an understanding of pest ecology)</a:t>
            </a:r>
          </a:p>
          <a:p>
            <a:pPr lvl="1">
              <a:buClr>
                <a:schemeClr val="accent2"/>
              </a:buClr>
              <a:buSzPct val="60000"/>
              <a:buFont typeface="Wingdings" panose="05000000000000000000" pitchFamily="2" charset="2"/>
              <a:buChar char="¨"/>
            </a:pPr>
            <a:r>
              <a:rPr lang="en-US" sz="2400" dirty="0" smtClean="0"/>
              <a:t>Understanding pest problems can become an in-depth investigation</a:t>
            </a:r>
          </a:p>
          <a:p>
            <a:pPr lvl="1">
              <a:buClr>
                <a:schemeClr val="accent2"/>
              </a:buClr>
              <a:buSzPct val="60000"/>
              <a:buFont typeface="Wingdings" panose="05000000000000000000" pitchFamily="2" charset="2"/>
              <a:buChar char="¨"/>
            </a:pPr>
            <a:r>
              <a:rPr lang="en-US" sz="2400" dirty="0" smtClean="0"/>
              <a:t>Excluding pests can include discussions on weatherproofing and energy saving buildings</a:t>
            </a:r>
          </a:p>
          <a:p>
            <a:pPr lvl="1">
              <a:buClr>
                <a:schemeClr val="accent2"/>
              </a:buClr>
              <a:buSzPct val="60000"/>
              <a:buFont typeface="Wingdings" panose="05000000000000000000" pitchFamily="2" charset="2"/>
              <a:buChar char="¨"/>
            </a:pPr>
            <a:r>
              <a:rPr lang="en-US" sz="2400" dirty="0" smtClean="0"/>
              <a:t>Sanitation improvements can be used to avoid attracting pests -  This can be appreciated if students have watched ants trailing to food substances placed on index cards (outside the classroom)</a:t>
            </a:r>
          </a:p>
          <a:p>
            <a:pPr lvl="1">
              <a:buClr>
                <a:schemeClr val="accent2"/>
              </a:buClr>
              <a:buSzPct val="60000"/>
              <a:buFont typeface="Wingdings" panose="05000000000000000000" pitchFamily="2" charset="2"/>
              <a:buChar char="¨"/>
            </a:pPr>
            <a:r>
              <a:rPr lang="en-US" sz="2400" dirty="0" smtClean="0"/>
              <a:t>Clutter control can be appreciated understanding how mice nest</a:t>
            </a:r>
            <a:endParaRPr lang="en-US" sz="2400"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 – Concepts to Consider</a:t>
            </a:r>
          </a:p>
        </p:txBody>
      </p:sp>
    </p:spTree>
    <p:extLst>
      <p:ext uri="{BB962C8B-B14F-4D97-AF65-F5344CB8AC3E}">
        <p14:creationId xmlns:p14="http://schemas.microsoft.com/office/powerpoint/2010/main" val="16650916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24</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a:t>
            </a:r>
            <a:r>
              <a:rPr lang="en-US" sz="3200" dirty="0">
                <a:solidFill>
                  <a:schemeClr val="bg2">
                    <a:lumMod val="10000"/>
                  </a:schemeClr>
                </a:solidFill>
              </a:rPr>
              <a:t>C</a:t>
            </a:r>
            <a:r>
              <a:rPr lang="en-US" sz="3200" dirty="0" smtClean="0">
                <a:solidFill>
                  <a:schemeClr val="bg2">
                    <a:lumMod val="10000"/>
                  </a:schemeClr>
                </a:solidFill>
              </a:rPr>
              <a:t>urriculum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519" r="18519"/>
          <a:stretch/>
        </p:blipFill>
        <p:spPr>
          <a:xfrm>
            <a:off x="7010400" y="4598894"/>
            <a:ext cx="2133600" cy="2259106"/>
          </a:xfrm>
          <a:prstGeom prst="rect">
            <a:avLst/>
          </a:prstGeom>
        </p:spPr>
      </p:pic>
      <p:sp>
        <p:nvSpPr>
          <p:cNvPr id="8" name="Content Placeholder 2"/>
          <p:cNvSpPr>
            <a:spLocks noGrp="1"/>
          </p:cNvSpPr>
          <p:nvPr>
            <p:ph sz="quarter" idx="1"/>
          </p:nvPr>
        </p:nvSpPr>
        <p:spPr>
          <a:xfrm>
            <a:off x="609600" y="1676400"/>
            <a:ext cx="8153400" cy="5029200"/>
          </a:xfrm>
        </p:spPr>
        <p:txBody>
          <a:bodyPr>
            <a:normAutofit fontScale="85000" lnSpcReduction="20000"/>
          </a:bodyPr>
          <a:lstStyle/>
          <a:p>
            <a:pPr marL="0" indent="0">
              <a:buNone/>
            </a:pPr>
            <a:r>
              <a:rPr lang="en-US" sz="3300" dirty="0" smtClean="0"/>
              <a:t>IPM can be a valuable classroom topic because it can address several current global issues</a:t>
            </a:r>
          </a:p>
          <a:p>
            <a:pPr lvl="1">
              <a:buClr>
                <a:schemeClr val="accent2"/>
              </a:buClr>
              <a:buSzPct val="60000"/>
              <a:buFont typeface="Wingdings" panose="05000000000000000000" pitchFamily="2" charset="2"/>
              <a:buChar char="¨"/>
            </a:pPr>
            <a:r>
              <a:rPr lang="en-US" sz="3000" dirty="0" smtClean="0"/>
              <a:t>Pesticide pollution</a:t>
            </a:r>
            <a:endParaRPr lang="en-US" sz="3000" dirty="0"/>
          </a:p>
          <a:p>
            <a:pPr lvl="1">
              <a:buClr>
                <a:schemeClr val="accent2"/>
              </a:buClr>
              <a:buSzPct val="60000"/>
              <a:buFont typeface="Wingdings" panose="05000000000000000000" pitchFamily="2" charset="2"/>
              <a:buChar char="¨"/>
            </a:pPr>
            <a:r>
              <a:rPr lang="en-US" sz="3000" dirty="0" smtClean="0"/>
              <a:t>Invasive species and biodiversity</a:t>
            </a:r>
            <a:endParaRPr lang="en-US" sz="3000" dirty="0"/>
          </a:p>
          <a:p>
            <a:pPr lvl="1">
              <a:buClr>
                <a:schemeClr val="accent2"/>
              </a:buClr>
              <a:buSzPct val="60000"/>
              <a:buFont typeface="Wingdings" panose="05000000000000000000" pitchFamily="2" charset="2"/>
              <a:buChar char="¨"/>
            </a:pPr>
            <a:r>
              <a:rPr lang="en-US" sz="3000" dirty="0" smtClean="0"/>
              <a:t>Environmental safety and health tradeoffs</a:t>
            </a:r>
          </a:p>
          <a:p>
            <a:pPr lvl="1">
              <a:buClr>
                <a:schemeClr val="accent2"/>
              </a:buClr>
              <a:buSzPct val="60000"/>
              <a:buFont typeface="Wingdings" panose="05000000000000000000" pitchFamily="2" charset="2"/>
              <a:buChar char="¨"/>
            </a:pPr>
            <a:r>
              <a:rPr lang="en-US" sz="3000" dirty="0" smtClean="0"/>
              <a:t>Food security</a:t>
            </a:r>
          </a:p>
          <a:p>
            <a:pPr lvl="1">
              <a:buClr>
                <a:schemeClr val="accent2"/>
              </a:buClr>
              <a:buSzPct val="60000"/>
              <a:buFont typeface="Wingdings" panose="05000000000000000000" pitchFamily="2" charset="2"/>
              <a:buChar char="¨"/>
            </a:pPr>
            <a:r>
              <a:rPr lang="en-US" sz="3000" dirty="0" smtClean="0"/>
              <a:t>Role of government in environmental decision-making</a:t>
            </a:r>
          </a:p>
          <a:p>
            <a:pPr lvl="1">
              <a:buClr>
                <a:schemeClr val="accent2"/>
              </a:buClr>
              <a:buSzPct val="60000"/>
              <a:buFont typeface="Wingdings" panose="05000000000000000000" pitchFamily="2" charset="2"/>
              <a:buChar char="¨"/>
            </a:pPr>
            <a:r>
              <a:rPr lang="en-US" sz="3000" dirty="0" smtClean="0"/>
              <a:t>Genetic engineering as a pest management tool</a:t>
            </a:r>
          </a:p>
          <a:p>
            <a:pPr lvl="1">
              <a:buClr>
                <a:schemeClr val="accent2"/>
              </a:buClr>
              <a:buSzPct val="60000"/>
              <a:buFont typeface="Wingdings" panose="05000000000000000000" pitchFamily="2" charset="2"/>
              <a:buChar char="¨"/>
            </a:pPr>
            <a:r>
              <a:rPr lang="en-US" sz="3000" dirty="0" smtClean="0"/>
              <a:t>Human and animal infectious diseases</a:t>
            </a:r>
          </a:p>
          <a:p>
            <a:pPr lvl="1">
              <a:buClr>
                <a:schemeClr val="accent2"/>
              </a:buClr>
              <a:buSzPct val="60000"/>
              <a:buFont typeface="Wingdings" panose="05000000000000000000" pitchFamily="2" charset="2"/>
              <a:buChar char="¨"/>
            </a:pPr>
            <a:r>
              <a:rPr lang="en-US" sz="3000" dirty="0" smtClean="0"/>
              <a:t>Quarantine</a:t>
            </a:r>
          </a:p>
          <a:p>
            <a:pPr lvl="1">
              <a:buClr>
                <a:schemeClr val="accent2"/>
              </a:buClr>
              <a:buSzPct val="60000"/>
              <a:buFont typeface="Wingdings" panose="05000000000000000000" pitchFamily="2" charset="2"/>
              <a:buChar char="¨"/>
            </a:pPr>
            <a:r>
              <a:rPr lang="en-US" sz="3000" dirty="0" smtClean="0"/>
              <a:t>Pesticide resistance problems</a:t>
            </a:r>
            <a:endParaRPr lang="en-US" sz="3000" dirty="0"/>
          </a:p>
          <a:p>
            <a:pPr lvl="1">
              <a:buClr>
                <a:schemeClr val="accent2"/>
              </a:buClr>
              <a:buSzPct val="60000"/>
              <a:buFont typeface="Wingdings" panose="05000000000000000000" pitchFamily="2" charset="2"/>
              <a:buChar char="¨"/>
            </a:pPr>
            <a:r>
              <a:rPr lang="en-US" sz="3000" dirty="0"/>
              <a:t>a</a:t>
            </a:r>
            <a:r>
              <a:rPr lang="en-US" sz="3000" dirty="0" smtClean="0"/>
              <a:t>nd many more…</a:t>
            </a:r>
          </a:p>
        </p:txBody>
      </p:sp>
    </p:spTree>
    <p:extLst>
      <p:ext uri="{BB962C8B-B14F-4D97-AF65-F5344CB8AC3E}">
        <p14:creationId xmlns:p14="http://schemas.microsoft.com/office/powerpoint/2010/main" val="2726743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25</a:t>
            </a:fld>
            <a:endParaRPr lang="en-US"/>
          </a:p>
        </p:txBody>
      </p:sp>
      <p:sp>
        <p:nvSpPr>
          <p:cNvPr id="8" name="Content Placeholder 2"/>
          <p:cNvSpPr>
            <a:spLocks noGrp="1"/>
          </p:cNvSpPr>
          <p:nvPr>
            <p:ph sz="quarter" idx="1"/>
          </p:nvPr>
        </p:nvSpPr>
        <p:spPr>
          <a:xfrm>
            <a:off x="612648" y="1600200"/>
            <a:ext cx="8153400" cy="5257800"/>
          </a:xfrm>
        </p:spPr>
        <p:txBody>
          <a:bodyPr>
            <a:normAutofit fontScale="92500" lnSpcReduction="10000"/>
          </a:bodyPr>
          <a:lstStyle/>
          <a:p>
            <a:pPr marL="0" indent="0">
              <a:buNone/>
            </a:pPr>
            <a:r>
              <a:rPr lang="en-US" sz="3200" dirty="0" smtClean="0"/>
              <a:t>Title: </a:t>
            </a:r>
            <a:r>
              <a:rPr lang="en-US" sz="3200" b="1" dirty="0" smtClean="0"/>
              <a:t>Human environmental impacts</a:t>
            </a:r>
          </a:p>
          <a:p>
            <a:r>
              <a:rPr lang="en-US" sz="2800" dirty="0" smtClean="0"/>
              <a:t>Grade level: 8 – 10 </a:t>
            </a:r>
          </a:p>
          <a:p>
            <a:r>
              <a:rPr lang="en-US" sz="2800" dirty="0" smtClean="0"/>
              <a:t>Lesson length: Two 50-minute classes</a:t>
            </a:r>
          </a:p>
          <a:p>
            <a:r>
              <a:rPr lang="en-US" sz="2800" dirty="0" smtClean="0"/>
              <a:t>Activities: Lecture, discussion, student poster presentations</a:t>
            </a:r>
          </a:p>
          <a:p>
            <a:pPr marL="0" indent="0">
              <a:buNone/>
            </a:pPr>
            <a:r>
              <a:rPr lang="en-US" sz="2800" b="1" dirty="0" smtClean="0"/>
              <a:t>Basic purpose of this lesson: </a:t>
            </a:r>
          </a:p>
          <a:p>
            <a:pPr lvl="1">
              <a:buClr>
                <a:schemeClr val="accent2"/>
              </a:buClr>
              <a:buSzPct val="60000"/>
              <a:buFont typeface="Wingdings" panose="05000000000000000000" pitchFamily="2" charset="2"/>
              <a:buChar char="¨"/>
            </a:pPr>
            <a:r>
              <a:rPr lang="en-US" sz="3000" dirty="0"/>
              <a:t>Develop student interest in global </a:t>
            </a:r>
            <a:r>
              <a:rPr lang="en-US" sz="3000" dirty="0" smtClean="0"/>
              <a:t>issues</a:t>
            </a:r>
            <a:endParaRPr lang="en-US" sz="3000" dirty="0"/>
          </a:p>
          <a:p>
            <a:pPr lvl="1">
              <a:buClr>
                <a:schemeClr val="accent2"/>
              </a:buClr>
              <a:buSzPct val="60000"/>
              <a:buFont typeface="Wingdings" panose="05000000000000000000" pitchFamily="2" charset="2"/>
              <a:buChar char="¨"/>
            </a:pPr>
            <a:r>
              <a:rPr lang="en-US" sz="3000" dirty="0"/>
              <a:t>Develop student ability to gather, interpret, evaluate and use information to explain phenomena in the natural world and predict future outcomes that result from human </a:t>
            </a:r>
            <a:r>
              <a:rPr lang="en-US" sz="3000" dirty="0" smtClean="0"/>
              <a:t>interventions</a:t>
            </a:r>
            <a:endParaRPr lang="en-US" sz="3000" dirty="0"/>
          </a:p>
          <a:p>
            <a:pPr lvl="1">
              <a:buClr>
                <a:schemeClr val="accent2"/>
              </a:buClr>
              <a:buSzPct val="60000"/>
              <a:buFont typeface="Wingdings" panose="05000000000000000000" pitchFamily="2" charset="2"/>
              <a:buChar char="¨"/>
            </a:pPr>
            <a:r>
              <a:rPr lang="en-US" sz="3000" dirty="0"/>
              <a:t>Develop student ability to read, write, discuss and present coherent ideas about </a:t>
            </a:r>
            <a:r>
              <a:rPr lang="en-US" sz="3000" dirty="0" smtClean="0"/>
              <a:t>science</a:t>
            </a:r>
            <a:endParaRPr lang="en-US" sz="3000" dirty="0"/>
          </a:p>
          <a:p>
            <a:pPr marL="0" indent="0">
              <a:buNone/>
            </a:pPr>
            <a:endParaRPr lang="en-US" sz="2800" dirty="0" smtClean="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4167"/>
          <a:stretch/>
        </p:blipFill>
        <p:spPr>
          <a:xfrm>
            <a:off x="6630353" y="152400"/>
            <a:ext cx="2361247" cy="2819400"/>
          </a:xfrm>
          <a:prstGeom prst="rect">
            <a:avLst/>
          </a:prstGeom>
        </p:spPr>
      </p:pic>
    </p:spTree>
    <p:extLst>
      <p:ext uri="{BB962C8B-B14F-4D97-AF65-F5344CB8AC3E}">
        <p14:creationId xmlns:p14="http://schemas.microsoft.com/office/powerpoint/2010/main" val="3636228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26</a:t>
            </a:fld>
            <a:endParaRPr lang="en-US"/>
          </a:p>
        </p:txBody>
      </p:sp>
      <p:sp>
        <p:nvSpPr>
          <p:cNvPr id="8" name="Content Placeholder 2"/>
          <p:cNvSpPr>
            <a:spLocks noGrp="1"/>
          </p:cNvSpPr>
          <p:nvPr>
            <p:ph sz="quarter" idx="1"/>
          </p:nvPr>
        </p:nvSpPr>
        <p:spPr>
          <a:xfrm>
            <a:off x="612648" y="1524000"/>
            <a:ext cx="8153400" cy="4953000"/>
          </a:xfrm>
        </p:spPr>
        <p:txBody>
          <a:bodyPr>
            <a:noAutofit/>
          </a:bodyPr>
          <a:lstStyle/>
          <a:p>
            <a:pPr marL="0" indent="0">
              <a:buNone/>
            </a:pPr>
            <a:r>
              <a:rPr lang="en-US" sz="2600" b="1" dirty="0" smtClean="0"/>
              <a:t>Learning objectives: </a:t>
            </a:r>
          </a:p>
          <a:p>
            <a:pPr lvl="0"/>
            <a:r>
              <a:rPr lang="en-US" sz="2600" dirty="0" smtClean="0"/>
              <a:t>Identify the </a:t>
            </a:r>
            <a:r>
              <a:rPr lang="en-US" sz="2600" dirty="0"/>
              <a:t>different ways human activities influence the environment (industrialization</a:t>
            </a:r>
            <a:r>
              <a:rPr lang="en-US" sz="2600" dirty="0" smtClean="0"/>
              <a:t>, </a:t>
            </a:r>
            <a:r>
              <a:rPr lang="en-US" sz="2600" dirty="0"/>
              <a:t>urbanization</a:t>
            </a:r>
            <a:r>
              <a:rPr lang="en-US" sz="2600" dirty="0" smtClean="0"/>
              <a:t>, agriculture</a:t>
            </a:r>
            <a:r>
              <a:rPr lang="en-US" sz="2600" dirty="0"/>
              <a:t>, </a:t>
            </a:r>
            <a:r>
              <a:rPr lang="en-US" sz="2600" dirty="0" smtClean="0"/>
              <a:t>deforestation</a:t>
            </a:r>
            <a:r>
              <a:rPr lang="en-US" sz="2600" dirty="0"/>
              <a:t>, increasing population, advances in medicine, </a:t>
            </a:r>
            <a:r>
              <a:rPr lang="en-US" sz="2600" dirty="0" smtClean="0"/>
              <a:t>etc.)</a:t>
            </a:r>
            <a:endParaRPr lang="en-US" sz="2600" dirty="0"/>
          </a:p>
          <a:p>
            <a:pPr lvl="0"/>
            <a:r>
              <a:rPr lang="en-US" sz="2600" dirty="0" smtClean="0"/>
              <a:t>Identify problems resulting from human </a:t>
            </a:r>
            <a:r>
              <a:rPr lang="en-US" sz="2600" dirty="0"/>
              <a:t>interventions (environmental pollution), and </a:t>
            </a:r>
            <a:r>
              <a:rPr lang="en-US" sz="2600" dirty="0" smtClean="0"/>
              <a:t>one source </a:t>
            </a:r>
            <a:r>
              <a:rPr lang="en-US" sz="2600" dirty="0"/>
              <a:t>of this pollution (pesticides</a:t>
            </a:r>
            <a:r>
              <a:rPr lang="en-US" sz="2600" dirty="0" smtClean="0"/>
              <a:t>)</a:t>
            </a:r>
            <a:endParaRPr lang="en-US" sz="2600" dirty="0"/>
          </a:p>
          <a:p>
            <a:pPr lvl="0"/>
            <a:r>
              <a:rPr lang="en-US" sz="2600" dirty="0" smtClean="0"/>
              <a:t>Explain reasons </a:t>
            </a:r>
            <a:r>
              <a:rPr lang="en-US" sz="2600" dirty="0"/>
              <a:t>for increased pesticide use </a:t>
            </a:r>
            <a:r>
              <a:rPr lang="en-US" sz="2600" dirty="0" smtClean="0"/>
              <a:t>(e.g., to </a:t>
            </a:r>
            <a:r>
              <a:rPr lang="en-US" sz="2600" dirty="0"/>
              <a:t>produce food for growing populations</a:t>
            </a:r>
            <a:r>
              <a:rPr lang="en-US" sz="2600" dirty="0" smtClean="0"/>
              <a:t>) </a:t>
            </a:r>
            <a:endParaRPr lang="en-US" sz="2600" dirty="0"/>
          </a:p>
          <a:p>
            <a:pPr lvl="0"/>
            <a:r>
              <a:rPr lang="en-US" sz="2600" dirty="0" smtClean="0"/>
              <a:t>Describe the </a:t>
            </a:r>
            <a:r>
              <a:rPr lang="en-US" sz="2600" dirty="0"/>
              <a:t>benefits of </a:t>
            </a:r>
            <a:r>
              <a:rPr lang="en-US" sz="2600" dirty="0" smtClean="0"/>
              <a:t>judicious pesticide </a:t>
            </a:r>
            <a:r>
              <a:rPr lang="en-US" sz="2600" dirty="0"/>
              <a:t>use, alternate methods of pest management and </a:t>
            </a:r>
            <a:r>
              <a:rPr lang="en-US" sz="2600" dirty="0" smtClean="0"/>
              <a:t>IPM</a:t>
            </a:r>
            <a:endParaRPr lang="en-US" sz="2600" dirty="0"/>
          </a:p>
          <a:p>
            <a:pPr marL="0" indent="0">
              <a:buNone/>
            </a:pPr>
            <a:endParaRPr lang="en-US" sz="2600" dirty="0" smtClean="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spTree>
    <p:extLst>
      <p:ext uri="{BB962C8B-B14F-4D97-AF65-F5344CB8AC3E}">
        <p14:creationId xmlns:p14="http://schemas.microsoft.com/office/powerpoint/2010/main" val="2076395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27</a:t>
            </a:fld>
            <a:endParaRPr lang="en-US"/>
          </a:p>
        </p:txBody>
      </p:sp>
      <p:sp>
        <p:nvSpPr>
          <p:cNvPr id="8" name="Content Placeholder 2"/>
          <p:cNvSpPr>
            <a:spLocks noGrp="1"/>
          </p:cNvSpPr>
          <p:nvPr>
            <p:ph sz="quarter" idx="1"/>
          </p:nvPr>
        </p:nvSpPr>
        <p:spPr>
          <a:xfrm>
            <a:off x="533400" y="1524000"/>
            <a:ext cx="8229600" cy="4953000"/>
          </a:xfrm>
        </p:spPr>
        <p:txBody>
          <a:bodyPr>
            <a:noAutofit/>
          </a:bodyPr>
          <a:lstStyle/>
          <a:p>
            <a:pPr marL="0" indent="0">
              <a:buNone/>
            </a:pPr>
            <a:r>
              <a:rPr lang="en-US" sz="2400" dirty="0" smtClean="0"/>
              <a:t>Materials:</a:t>
            </a:r>
            <a:endParaRPr lang="en-US" sz="2400" dirty="0"/>
          </a:p>
          <a:p>
            <a:pPr lvl="1">
              <a:buClr>
                <a:schemeClr val="accent2"/>
              </a:buClr>
              <a:buSzPct val="60000"/>
              <a:buFont typeface="Wingdings" panose="05000000000000000000" pitchFamily="2" charset="2"/>
              <a:buChar char="¨"/>
            </a:pPr>
            <a:r>
              <a:rPr lang="en-US" sz="2400" dirty="0"/>
              <a:t>Computers with internet access</a:t>
            </a:r>
          </a:p>
          <a:p>
            <a:pPr lvl="1">
              <a:buClr>
                <a:schemeClr val="accent2"/>
              </a:buClr>
              <a:buSzPct val="60000"/>
              <a:buFont typeface="Wingdings" panose="05000000000000000000" pitchFamily="2" charset="2"/>
              <a:buChar char="¨"/>
            </a:pPr>
            <a:r>
              <a:rPr lang="en-US" sz="2400" dirty="0"/>
              <a:t>Library research materials (journals/magazines)</a:t>
            </a:r>
          </a:p>
          <a:p>
            <a:pPr lvl="1">
              <a:buClr>
                <a:schemeClr val="accent2"/>
              </a:buClr>
              <a:buSzPct val="60000"/>
              <a:buFont typeface="Wingdings" panose="05000000000000000000" pitchFamily="2" charset="2"/>
              <a:buChar char="¨"/>
            </a:pPr>
            <a:r>
              <a:rPr lang="en-US" sz="2400" dirty="0"/>
              <a:t>Poster paper and boards</a:t>
            </a:r>
          </a:p>
          <a:p>
            <a:pPr lvl="1">
              <a:buClr>
                <a:schemeClr val="accent2"/>
              </a:buClr>
              <a:buSzPct val="60000"/>
              <a:buFont typeface="Wingdings" panose="05000000000000000000" pitchFamily="2" charset="2"/>
              <a:buChar char="¨"/>
            </a:pPr>
            <a:r>
              <a:rPr lang="en-US" sz="2400" dirty="0"/>
              <a:t>Stationery (scissors, markers, glue, etc.)</a:t>
            </a:r>
          </a:p>
          <a:p>
            <a:pPr marL="0" indent="0">
              <a:buNone/>
            </a:pPr>
            <a:r>
              <a:rPr lang="en-US" sz="2400" dirty="0" smtClean="0"/>
              <a:t>Preparation:</a:t>
            </a:r>
            <a:endParaRPr lang="en-US" sz="2400" dirty="0"/>
          </a:p>
          <a:p>
            <a:pPr lvl="1">
              <a:buClr>
                <a:schemeClr val="accent2"/>
              </a:buClr>
              <a:buSzPct val="60000"/>
              <a:buFont typeface="Wingdings" panose="05000000000000000000" pitchFamily="2" charset="2"/>
              <a:buChar char="¨"/>
            </a:pPr>
            <a:r>
              <a:rPr lang="en-US" sz="2400" dirty="0"/>
              <a:t>Students must have covered different dimensions of the environment prior to this </a:t>
            </a:r>
            <a:r>
              <a:rPr lang="en-US" sz="2400" dirty="0" smtClean="0"/>
              <a:t>class</a:t>
            </a:r>
          </a:p>
          <a:p>
            <a:pPr lvl="2">
              <a:buSzPct val="60000"/>
              <a:buFont typeface="Wingdings" panose="05000000000000000000" pitchFamily="2" charset="2"/>
              <a:buChar char="§"/>
            </a:pPr>
            <a:r>
              <a:rPr lang="en-US" sz="2100" dirty="0" smtClean="0"/>
              <a:t>They </a:t>
            </a:r>
            <a:r>
              <a:rPr lang="en-US" sz="2100" dirty="0"/>
              <a:t>should know about </a:t>
            </a:r>
            <a:r>
              <a:rPr lang="en-US" sz="2100" dirty="0" smtClean="0"/>
              <a:t>basic </a:t>
            </a:r>
            <a:r>
              <a:rPr lang="en-US" sz="2100" dirty="0"/>
              <a:t>plant and animal biology and </a:t>
            </a:r>
            <a:r>
              <a:rPr lang="en-US" sz="2100" dirty="0" smtClean="0"/>
              <a:t>ecology</a:t>
            </a:r>
          </a:p>
          <a:p>
            <a:pPr lvl="2">
              <a:buSzPct val="60000"/>
              <a:buFont typeface="Wingdings" panose="05000000000000000000" pitchFamily="2" charset="2"/>
              <a:buChar char="§"/>
            </a:pPr>
            <a:r>
              <a:rPr lang="en-US" sz="2100" dirty="0" smtClean="0"/>
              <a:t>Before </a:t>
            </a:r>
            <a:r>
              <a:rPr lang="en-US" sz="2100" dirty="0"/>
              <a:t>this class, the teacher will ask students to read up </a:t>
            </a:r>
            <a:r>
              <a:rPr lang="en-US" sz="2100" dirty="0" smtClean="0"/>
              <a:t>about relevant topics such as </a:t>
            </a:r>
            <a:r>
              <a:rPr lang="en-US" sz="2100" dirty="0"/>
              <a:t>human environmental impacts, agriculture, how pests affect crop production, and how they can be </a:t>
            </a:r>
            <a:r>
              <a:rPr lang="en-US" sz="2100" dirty="0" smtClean="0"/>
              <a:t>controlled</a:t>
            </a:r>
            <a:endParaRPr lang="en-US" sz="2100" dirty="0"/>
          </a:p>
          <a:p>
            <a:pPr marL="0" indent="0">
              <a:buNone/>
            </a:pPr>
            <a:endParaRPr lang="en-US" sz="2400" dirty="0" smtClean="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spTree>
    <p:extLst>
      <p:ext uri="{BB962C8B-B14F-4D97-AF65-F5344CB8AC3E}">
        <p14:creationId xmlns:p14="http://schemas.microsoft.com/office/powerpoint/2010/main" val="4109240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28</a:t>
            </a:fld>
            <a:endParaRPr lang="en-US"/>
          </a:p>
        </p:txBody>
      </p:sp>
      <p:sp>
        <p:nvSpPr>
          <p:cNvPr id="8" name="Content Placeholder 2"/>
          <p:cNvSpPr>
            <a:spLocks noGrp="1"/>
          </p:cNvSpPr>
          <p:nvPr>
            <p:ph sz="quarter" idx="1"/>
          </p:nvPr>
        </p:nvSpPr>
        <p:spPr>
          <a:xfrm>
            <a:off x="381000" y="1524000"/>
            <a:ext cx="8153400" cy="4953000"/>
          </a:xfrm>
        </p:spPr>
        <p:txBody>
          <a:bodyPr>
            <a:normAutofit/>
          </a:bodyPr>
          <a:lstStyle/>
          <a:p>
            <a:pPr marL="0" indent="0">
              <a:buNone/>
            </a:pPr>
            <a:r>
              <a:rPr lang="en-US" sz="2800" dirty="0" smtClean="0"/>
              <a:t>Activity: </a:t>
            </a:r>
          </a:p>
          <a:p>
            <a:pPr marL="514350" indent="-514350">
              <a:buFont typeface="+mj-lt"/>
              <a:buAutoNum type="arabicPeriod"/>
            </a:pPr>
            <a:r>
              <a:rPr lang="en-US" sz="2800" dirty="0"/>
              <a:t>The teacher will begin </a:t>
            </a:r>
            <a:r>
              <a:rPr lang="en-US" sz="2800" dirty="0" smtClean="0"/>
              <a:t>with a </a:t>
            </a:r>
            <a:r>
              <a:rPr lang="en-US" sz="2800" dirty="0"/>
              <a:t>leading question about human activities influencing the </a:t>
            </a:r>
            <a:r>
              <a:rPr lang="en-US" sz="2800" dirty="0" smtClean="0"/>
              <a:t>environment</a:t>
            </a:r>
          </a:p>
          <a:p>
            <a:pPr marL="514350" indent="-514350">
              <a:buFont typeface="+mj-lt"/>
              <a:buAutoNum type="arabicPeriod"/>
            </a:pPr>
            <a:r>
              <a:rPr lang="en-US" sz="2800" dirty="0" smtClean="0"/>
              <a:t>Students </a:t>
            </a:r>
            <a:r>
              <a:rPr lang="en-US" sz="2800" dirty="0"/>
              <a:t>will provide answers based on what they know or have </a:t>
            </a:r>
            <a:r>
              <a:rPr lang="en-US" sz="2800" dirty="0" smtClean="0"/>
              <a:t>read </a:t>
            </a:r>
          </a:p>
          <a:p>
            <a:pPr marL="514350" indent="-514350">
              <a:buFont typeface="+mj-lt"/>
              <a:buAutoNum type="arabicPeriod"/>
            </a:pPr>
            <a:r>
              <a:rPr lang="en-US" sz="2800" dirty="0" smtClean="0"/>
              <a:t>The </a:t>
            </a:r>
            <a:r>
              <a:rPr lang="en-US" sz="2800" dirty="0"/>
              <a:t>teacher will then discuss </a:t>
            </a:r>
            <a:r>
              <a:rPr lang="en-US" sz="2800" dirty="0" smtClean="0"/>
              <a:t/>
            </a:r>
            <a:br>
              <a:rPr lang="en-US" sz="2800" dirty="0" smtClean="0"/>
            </a:br>
            <a:r>
              <a:rPr lang="en-US" sz="2800" dirty="0" smtClean="0"/>
              <a:t>problems </a:t>
            </a:r>
            <a:r>
              <a:rPr lang="en-US" sz="2800" dirty="0"/>
              <a:t>due to </a:t>
            </a:r>
            <a:r>
              <a:rPr lang="en-US" sz="2800" dirty="0" smtClean="0"/>
              <a:t>human </a:t>
            </a:r>
            <a:br>
              <a:rPr lang="en-US" sz="2800" dirty="0" smtClean="0"/>
            </a:br>
            <a:r>
              <a:rPr lang="en-US" sz="2800" dirty="0" smtClean="0"/>
              <a:t>activities</a:t>
            </a:r>
            <a:r>
              <a:rPr lang="en-US" sz="2800" dirty="0"/>
              <a:t>, with emphasis on </a:t>
            </a:r>
            <a:r>
              <a:rPr lang="en-US" sz="2800" dirty="0" smtClean="0"/>
              <a:t/>
            </a:r>
            <a:br>
              <a:rPr lang="en-US" sz="2800" dirty="0" smtClean="0"/>
            </a:br>
            <a:r>
              <a:rPr lang="en-US" sz="2800" dirty="0" smtClean="0"/>
              <a:t>environmental </a:t>
            </a:r>
            <a:r>
              <a:rPr lang="en-US" sz="2800" dirty="0"/>
              <a:t>pollution and </a:t>
            </a:r>
            <a:r>
              <a:rPr lang="en-US" sz="2800" dirty="0" smtClean="0"/>
              <a:t/>
            </a:r>
            <a:br>
              <a:rPr lang="en-US" sz="2800" dirty="0" smtClean="0"/>
            </a:br>
            <a:r>
              <a:rPr lang="en-US" sz="2800" dirty="0" smtClean="0"/>
              <a:t>specifically</a:t>
            </a:r>
            <a:r>
              <a:rPr lang="en-US" sz="2800" dirty="0"/>
              <a:t>, </a:t>
            </a:r>
            <a:r>
              <a:rPr lang="en-US" sz="2800" dirty="0" smtClean="0"/>
              <a:t>pesticides  </a:t>
            </a:r>
          </a:p>
          <a:p>
            <a:pPr marL="0" indent="0">
              <a:buNone/>
            </a:pPr>
            <a:endParaRPr lang="en-US" sz="2800" dirty="0" smtClean="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3702050"/>
            <a:ext cx="3410373" cy="3028950"/>
          </a:xfrm>
          <a:prstGeom prst="rect">
            <a:avLst/>
          </a:prstGeom>
        </p:spPr>
      </p:pic>
    </p:spTree>
    <p:extLst>
      <p:ext uri="{BB962C8B-B14F-4D97-AF65-F5344CB8AC3E}">
        <p14:creationId xmlns:p14="http://schemas.microsoft.com/office/powerpoint/2010/main" val="16993900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29</a:t>
            </a:fld>
            <a:endParaRPr lang="en-US"/>
          </a:p>
        </p:txBody>
      </p:sp>
      <p:sp>
        <p:nvSpPr>
          <p:cNvPr id="8" name="Content Placeholder 2"/>
          <p:cNvSpPr>
            <a:spLocks noGrp="1"/>
          </p:cNvSpPr>
          <p:nvPr>
            <p:ph sz="quarter" idx="1"/>
          </p:nvPr>
        </p:nvSpPr>
        <p:spPr>
          <a:xfrm>
            <a:off x="533400" y="1524000"/>
            <a:ext cx="8153400" cy="4953000"/>
          </a:xfrm>
        </p:spPr>
        <p:txBody>
          <a:bodyPr>
            <a:normAutofit/>
          </a:bodyPr>
          <a:lstStyle/>
          <a:p>
            <a:pPr marL="0" indent="0">
              <a:buNone/>
            </a:pPr>
            <a:r>
              <a:rPr lang="en-US" sz="2800" dirty="0" smtClean="0"/>
              <a:t>Activity: </a:t>
            </a:r>
          </a:p>
          <a:p>
            <a:pPr marL="514350" indent="-514350">
              <a:buFont typeface="+mj-lt"/>
              <a:buAutoNum type="arabicPeriod" startAt="4"/>
            </a:pPr>
            <a:r>
              <a:rPr lang="en-US" sz="2800" dirty="0" smtClean="0"/>
              <a:t>The </a:t>
            </a:r>
            <a:r>
              <a:rPr lang="en-US" sz="2800" dirty="0"/>
              <a:t>teacher will explain why excessive use of pesticides occurred in earlier </a:t>
            </a:r>
            <a:r>
              <a:rPr lang="en-US" sz="2800" dirty="0" smtClean="0"/>
              <a:t>days </a:t>
            </a:r>
            <a:r>
              <a:rPr lang="en-US" sz="2800" dirty="0"/>
              <a:t>and how it </a:t>
            </a:r>
            <a:r>
              <a:rPr lang="en-US" sz="2800" dirty="0" smtClean="0"/>
              <a:t>                                  affected </a:t>
            </a:r>
            <a:r>
              <a:rPr lang="en-US" sz="2800" dirty="0"/>
              <a:t>the </a:t>
            </a:r>
            <a:r>
              <a:rPr lang="en-US" sz="2800" dirty="0" smtClean="0"/>
              <a:t>environment (</a:t>
            </a:r>
            <a:r>
              <a:rPr lang="en-US" sz="2800" i="1" dirty="0" smtClean="0"/>
              <a:t>Silent Spring</a:t>
            </a:r>
            <a:r>
              <a:rPr lang="en-US" sz="2800" dirty="0" smtClean="0"/>
              <a:t>)  </a:t>
            </a:r>
          </a:p>
          <a:p>
            <a:pPr marL="514350" indent="-514350">
              <a:buFont typeface="+mj-lt"/>
              <a:buAutoNum type="arabicPeriod" startAt="4"/>
            </a:pPr>
            <a:r>
              <a:rPr lang="en-US" sz="2800" dirty="0"/>
              <a:t>T</a:t>
            </a:r>
            <a:r>
              <a:rPr lang="en-US" sz="2800" dirty="0" smtClean="0"/>
              <a:t>he </a:t>
            </a:r>
            <a:r>
              <a:rPr lang="en-US" sz="2800" dirty="0"/>
              <a:t>teacher will briefly cover alternate </a:t>
            </a:r>
            <a:r>
              <a:rPr lang="en-US" sz="2800" dirty="0" smtClean="0"/>
              <a:t>                         methods </a:t>
            </a:r>
            <a:r>
              <a:rPr lang="en-US" sz="2800" dirty="0"/>
              <a:t>of pest management and </a:t>
            </a:r>
            <a:r>
              <a:rPr lang="en-US" sz="2800" dirty="0" smtClean="0"/>
              <a:t>the                              benefits </a:t>
            </a:r>
            <a:r>
              <a:rPr lang="en-US" sz="2800" dirty="0"/>
              <a:t>of reducing dependence on </a:t>
            </a:r>
            <a:r>
              <a:rPr lang="en-US" sz="2800" dirty="0" smtClean="0"/>
              <a:t>                               pesticides  </a:t>
            </a:r>
            <a:endParaRPr lang="en-US" sz="2800" dirty="0"/>
          </a:p>
          <a:p>
            <a:pPr marL="0" indent="0">
              <a:buNone/>
            </a:pPr>
            <a:endParaRPr lang="en-US" sz="2800" dirty="0" smtClean="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647" y="3975100"/>
            <a:ext cx="2020053" cy="2609850"/>
          </a:xfrm>
          <a:prstGeom prst="rect">
            <a:avLst/>
          </a:prstGeom>
        </p:spPr>
      </p:pic>
      <p:sp>
        <p:nvSpPr>
          <p:cNvPr id="9" name="TextBox 8"/>
          <p:cNvSpPr txBox="1"/>
          <p:nvPr/>
        </p:nvSpPr>
        <p:spPr>
          <a:xfrm>
            <a:off x="1804830" y="5934670"/>
            <a:ext cx="4887317" cy="923330"/>
          </a:xfrm>
          <a:prstGeom prst="rect">
            <a:avLst/>
          </a:prstGeom>
          <a:noFill/>
        </p:spPr>
        <p:txBody>
          <a:bodyPr wrap="square" rtlCol="0">
            <a:spAutoFit/>
          </a:bodyPr>
          <a:lstStyle/>
          <a:p>
            <a:pPr algn="r"/>
            <a:r>
              <a:rPr lang="en-US" i="1" dirty="0" smtClean="0"/>
              <a:t>Rachel Carson 1962 Silent Spring 1962. Boston, </a:t>
            </a:r>
            <a:r>
              <a:rPr lang="en-US" i="1" dirty="0"/>
              <a:t>Houghton Mifflin</a:t>
            </a:r>
            <a:endParaRPr lang="en-US" i="1" dirty="0">
              <a:solidFill>
                <a:srgbClr val="0000FF"/>
              </a:solidFill>
            </a:endParaRPr>
          </a:p>
          <a:p>
            <a:pPr algn="r"/>
            <a:endParaRPr lang="en-US" i="1" dirty="0"/>
          </a:p>
        </p:txBody>
      </p:sp>
    </p:spTree>
    <p:extLst>
      <p:ext uri="{BB962C8B-B14F-4D97-AF65-F5344CB8AC3E}">
        <p14:creationId xmlns:p14="http://schemas.microsoft.com/office/powerpoint/2010/main" val="3309214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0"/>
            <a:ext cx="8839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What is IPM?  </a:t>
            </a:r>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a:t>
            </a:fld>
            <a:endParaRPr lang="en-US"/>
          </a:p>
        </p:txBody>
      </p:sp>
      <p:sp>
        <p:nvSpPr>
          <p:cNvPr id="3" name="Content Placeholder 2"/>
          <p:cNvSpPr>
            <a:spLocks noGrp="1"/>
          </p:cNvSpPr>
          <p:nvPr>
            <p:ph sz="quarter" idx="1"/>
          </p:nvPr>
        </p:nvSpPr>
        <p:spPr>
          <a:xfrm>
            <a:off x="612648" y="1676400"/>
            <a:ext cx="8074152" cy="4495800"/>
          </a:xfrm>
        </p:spPr>
        <p:txBody>
          <a:bodyPr>
            <a:noAutofit/>
          </a:bodyPr>
          <a:lstStyle/>
          <a:p>
            <a:pPr marL="0" indent="0">
              <a:buNone/>
            </a:pPr>
            <a:r>
              <a:rPr lang="en-US" sz="3000" dirty="0" smtClean="0"/>
              <a:t>IPM focuses on investigating, discovering and fixing the fundamental reasons why pests are a problem - </a:t>
            </a:r>
            <a:r>
              <a:rPr lang="en-US" sz="3000" i="1" dirty="0" smtClean="0">
                <a:latin typeface="+mj-lt"/>
              </a:rPr>
              <a:t>IPM is a </a:t>
            </a:r>
            <a:r>
              <a:rPr lang="en-US" sz="3000" i="1" dirty="0">
                <a:latin typeface="+mj-lt"/>
              </a:rPr>
              <a:t>sensible, </a:t>
            </a:r>
            <a:r>
              <a:rPr lang="en-US" sz="3000" i="1" dirty="0" smtClean="0">
                <a:latin typeface="+mj-lt"/>
              </a:rPr>
              <a:t>science based, environment-friendly</a:t>
            </a:r>
            <a:r>
              <a:rPr lang="en-US" sz="3000" i="1" dirty="0">
                <a:latin typeface="+mj-lt"/>
              </a:rPr>
              <a:t>, and effective way to solve pest </a:t>
            </a:r>
            <a:r>
              <a:rPr lang="en-US" sz="3000" i="1" dirty="0" smtClean="0">
                <a:latin typeface="+mj-lt"/>
              </a:rPr>
              <a:t>problems  </a:t>
            </a:r>
            <a:endParaRPr lang="en-US" sz="3000" i="1" dirty="0">
              <a:latin typeface="+mj-lt"/>
            </a:endParaRPr>
          </a:p>
          <a:p>
            <a:r>
              <a:rPr lang="en-US" sz="3000" dirty="0" smtClean="0"/>
              <a:t>IPM involves an </a:t>
            </a:r>
            <a:r>
              <a:rPr lang="en-US" sz="3000" b="1" dirty="0" smtClean="0"/>
              <a:t>active investigation </a:t>
            </a:r>
            <a:r>
              <a:rPr lang="en-US" sz="3000" dirty="0" smtClean="0"/>
              <a:t>and </a:t>
            </a:r>
            <a:r>
              <a:rPr lang="en-US" sz="3000" b="1" dirty="0" smtClean="0"/>
              <a:t>problem solving process </a:t>
            </a:r>
          </a:p>
          <a:p>
            <a:r>
              <a:rPr lang="en-US" sz="3000" dirty="0" smtClean="0"/>
              <a:t>Ultimately pests are managed by the most </a:t>
            </a:r>
            <a:r>
              <a:rPr lang="en-US" sz="3000" b="1" dirty="0" smtClean="0"/>
              <a:t>cost-effective</a:t>
            </a:r>
            <a:r>
              <a:rPr lang="en-US" sz="3000" dirty="0" smtClean="0"/>
              <a:t> and </a:t>
            </a:r>
            <a:r>
              <a:rPr lang="en-US" sz="3000" b="1" dirty="0" smtClean="0"/>
              <a:t>sustainable</a:t>
            </a:r>
            <a:r>
              <a:rPr lang="en-US" sz="3000" dirty="0" smtClean="0"/>
              <a:t> means, and always with the </a:t>
            </a:r>
            <a:r>
              <a:rPr lang="en-US" sz="3000" b="1" dirty="0" smtClean="0"/>
              <a:t>least possible risk</a:t>
            </a:r>
            <a:r>
              <a:rPr lang="en-US" sz="3000" dirty="0" smtClean="0"/>
              <a:t> to people, property and the environment</a:t>
            </a:r>
            <a:endParaRPr lang="en-US" sz="3000" dirty="0"/>
          </a:p>
        </p:txBody>
      </p:sp>
    </p:spTree>
    <p:extLst>
      <p:ext uri="{BB962C8B-B14F-4D97-AF65-F5344CB8AC3E}">
        <p14:creationId xmlns:p14="http://schemas.microsoft.com/office/powerpoint/2010/main" val="780398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30</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810000"/>
            <a:ext cx="4495800" cy="2997200"/>
          </a:xfrm>
          <a:prstGeom prst="rect">
            <a:avLst/>
          </a:prstGeom>
        </p:spPr>
      </p:pic>
      <p:sp>
        <p:nvSpPr>
          <p:cNvPr id="8" name="Content Placeholder 2"/>
          <p:cNvSpPr>
            <a:spLocks noGrp="1"/>
          </p:cNvSpPr>
          <p:nvPr>
            <p:ph sz="quarter" idx="1"/>
          </p:nvPr>
        </p:nvSpPr>
        <p:spPr>
          <a:xfrm>
            <a:off x="381000" y="1600200"/>
            <a:ext cx="8153400" cy="4953000"/>
          </a:xfrm>
        </p:spPr>
        <p:txBody>
          <a:bodyPr>
            <a:normAutofit lnSpcReduction="10000"/>
          </a:bodyPr>
          <a:lstStyle/>
          <a:p>
            <a:pPr marL="0" indent="0">
              <a:buNone/>
            </a:pPr>
            <a:r>
              <a:rPr lang="en-US" sz="2800" dirty="0" smtClean="0"/>
              <a:t>Activity: </a:t>
            </a:r>
          </a:p>
          <a:p>
            <a:pPr marL="514350" indent="-514350">
              <a:buFont typeface="+mj-lt"/>
              <a:buAutoNum type="arabicPeriod" startAt="6"/>
            </a:pPr>
            <a:r>
              <a:rPr lang="en-US" sz="2800" dirty="0"/>
              <a:t>Students will form groups of </a:t>
            </a:r>
            <a:r>
              <a:rPr lang="en-US" sz="2800" dirty="0" smtClean="0"/>
              <a:t>3-5 </a:t>
            </a:r>
          </a:p>
          <a:p>
            <a:pPr marL="514350" indent="-514350">
              <a:buFont typeface="+mj-lt"/>
              <a:buAutoNum type="arabicPeriod" startAt="6"/>
            </a:pPr>
            <a:r>
              <a:rPr lang="en-US" sz="2800" dirty="0" smtClean="0"/>
              <a:t>Each </a:t>
            </a:r>
            <a:r>
              <a:rPr lang="en-US" sz="2800" dirty="0"/>
              <a:t>group will be assigned to research a pest management </a:t>
            </a:r>
            <a:r>
              <a:rPr lang="en-US" sz="2800" dirty="0" smtClean="0"/>
              <a:t>problem and </a:t>
            </a:r>
            <a:r>
              <a:rPr lang="en-US" sz="2800" dirty="0"/>
              <a:t>determine the advantages and disadvantages of </a:t>
            </a:r>
            <a:r>
              <a:rPr lang="en-US" sz="2800" dirty="0" smtClean="0"/>
              <a:t>the available control methods</a:t>
            </a:r>
          </a:p>
          <a:p>
            <a:pPr marL="514350" indent="-514350">
              <a:buFont typeface="+mj-lt"/>
              <a:buAutoNum type="arabicPeriod" startAt="6"/>
            </a:pPr>
            <a:r>
              <a:rPr lang="en-US" sz="2800" dirty="0" smtClean="0"/>
              <a:t>They </a:t>
            </a:r>
            <a:r>
              <a:rPr lang="en-US" sz="2800" dirty="0"/>
              <a:t>will have </a:t>
            </a:r>
            <a:r>
              <a:rPr lang="en-US" sz="2800" dirty="0" smtClean="0"/>
              <a:t>two weeks </a:t>
            </a:r>
            <a:r>
              <a:rPr lang="en-US" sz="2800" dirty="0"/>
              <a:t>to </a:t>
            </a:r>
            <a:r>
              <a:rPr lang="en-US" sz="2800" dirty="0" smtClean="0"/>
              <a:t>                                      produce </a:t>
            </a:r>
            <a:r>
              <a:rPr lang="en-US" sz="2800" dirty="0"/>
              <a:t>a poster with their </a:t>
            </a:r>
            <a:r>
              <a:rPr lang="en-US" sz="2800" dirty="0" smtClean="0"/>
              <a:t>                                     findings</a:t>
            </a:r>
          </a:p>
          <a:p>
            <a:pPr marL="514350" indent="-514350">
              <a:buFont typeface="+mj-lt"/>
              <a:buAutoNum type="arabicPeriod" startAt="6"/>
            </a:pPr>
            <a:r>
              <a:rPr lang="en-US" sz="2800" dirty="0" smtClean="0"/>
              <a:t>The </a:t>
            </a:r>
            <a:r>
              <a:rPr lang="en-US" sz="2800" dirty="0"/>
              <a:t>teacher will provide </a:t>
            </a:r>
            <a:r>
              <a:rPr lang="en-US" sz="2800" dirty="0" smtClean="0"/>
              <a:t/>
            </a:r>
            <a:br>
              <a:rPr lang="en-US" sz="2800" dirty="0" smtClean="0"/>
            </a:br>
            <a:r>
              <a:rPr lang="en-US" sz="2800" dirty="0" smtClean="0"/>
              <a:t>help with resources </a:t>
            </a:r>
            <a:endParaRPr lang="en-US" sz="3200" dirty="0" smtClean="0"/>
          </a:p>
        </p:txBody>
      </p:sp>
      <p:pic>
        <p:nvPicPr>
          <p:cNvPr id="3" name="Picture 2"/>
          <p:cNvPicPr>
            <a:picLocks noChangeAspect="1"/>
          </p:cNvPicPr>
          <p:nvPr/>
        </p:nvPicPr>
        <p:blipFill>
          <a:blip r:embed="rId4"/>
          <a:stretch>
            <a:fillRect/>
          </a:stretch>
        </p:blipFill>
        <p:spPr>
          <a:xfrm>
            <a:off x="5486401" y="5181600"/>
            <a:ext cx="2362200" cy="1625600"/>
          </a:xfrm>
          <a:prstGeom prst="rect">
            <a:avLst/>
          </a:prstGeom>
        </p:spPr>
      </p:pic>
      <p:sp>
        <p:nvSpPr>
          <p:cNvPr id="9" name="TextBox 8"/>
          <p:cNvSpPr txBox="1"/>
          <p:nvPr/>
        </p:nvSpPr>
        <p:spPr>
          <a:xfrm>
            <a:off x="-25400" y="6368534"/>
            <a:ext cx="5290686" cy="369332"/>
          </a:xfrm>
          <a:prstGeom prst="rect">
            <a:avLst/>
          </a:prstGeom>
          <a:noFill/>
        </p:spPr>
        <p:txBody>
          <a:bodyPr wrap="square" rtlCol="0">
            <a:spAutoFit/>
          </a:bodyPr>
          <a:lstStyle/>
          <a:p>
            <a:pPr algn="r"/>
            <a:r>
              <a:rPr lang="en-US" i="1" dirty="0" smtClean="0"/>
              <a:t>Student poster – Dawn H. Gouge, </a:t>
            </a:r>
            <a:r>
              <a:rPr lang="en-US" i="1" dirty="0"/>
              <a:t>University of </a:t>
            </a:r>
            <a:r>
              <a:rPr lang="en-US" i="1" dirty="0" smtClean="0"/>
              <a:t>Arizona</a:t>
            </a:r>
            <a:endParaRPr lang="en-US" i="1" dirty="0"/>
          </a:p>
        </p:txBody>
      </p:sp>
    </p:spTree>
    <p:extLst>
      <p:ext uri="{BB962C8B-B14F-4D97-AF65-F5344CB8AC3E}">
        <p14:creationId xmlns:p14="http://schemas.microsoft.com/office/powerpoint/2010/main" val="3936050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31</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3" name="Picture 2"/>
          <p:cNvPicPr>
            <a:picLocks noChangeAspect="1"/>
          </p:cNvPicPr>
          <p:nvPr/>
        </p:nvPicPr>
        <p:blipFill>
          <a:blip r:embed="rId3" cstate="print">
            <a:lum contrast="20000"/>
            <a:extLst>
              <a:ext uri="{28A0092B-C50C-407E-A947-70E740481C1C}">
                <a14:useLocalDpi xmlns:a14="http://schemas.microsoft.com/office/drawing/2010/main" val="0"/>
              </a:ext>
            </a:extLst>
          </a:blip>
          <a:stretch>
            <a:fillRect/>
          </a:stretch>
        </p:blipFill>
        <p:spPr>
          <a:xfrm>
            <a:off x="5181600" y="4281518"/>
            <a:ext cx="3962399" cy="2805082"/>
          </a:xfrm>
          <a:prstGeom prst="rect">
            <a:avLst/>
          </a:prstGeom>
        </p:spPr>
      </p:pic>
      <p:sp>
        <p:nvSpPr>
          <p:cNvPr id="8" name="Content Placeholder 2"/>
          <p:cNvSpPr>
            <a:spLocks noGrp="1"/>
          </p:cNvSpPr>
          <p:nvPr>
            <p:ph sz="quarter" idx="1"/>
          </p:nvPr>
        </p:nvSpPr>
        <p:spPr>
          <a:xfrm>
            <a:off x="533400" y="1600200"/>
            <a:ext cx="8153400" cy="5486400"/>
          </a:xfrm>
        </p:spPr>
        <p:txBody>
          <a:bodyPr>
            <a:normAutofit/>
          </a:bodyPr>
          <a:lstStyle/>
          <a:p>
            <a:pPr marL="0" indent="0">
              <a:buNone/>
            </a:pPr>
            <a:r>
              <a:rPr lang="en-US" sz="2800" dirty="0" smtClean="0"/>
              <a:t>Activity: </a:t>
            </a:r>
          </a:p>
          <a:p>
            <a:pPr marL="457200" indent="-457200">
              <a:buFont typeface="+mj-lt"/>
              <a:buAutoNum type="arabicPeriod" startAt="10"/>
            </a:pPr>
            <a:r>
              <a:rPr lang="en-US" sz="2800" dirty="0"/>
              <a:t>During the next class period, each group will present their poster to their </a:t>
            </a:r>
            <a:r>
              <a:rPr lang="en-US" sz="2800" dirty="0" smtClean="0"/>
              <a:t>classmates  </a:t>
            </a:r>
          </a:p>
          <a:p>
            <a:pPr marL="457200" indent="-457200">
              <a:buFont typeface="+mj-lt"/>
              <a:buAutoNum type="arabicPeriod" startAt="10"/>
            </a:pPr>
            <a:r>
              <a:rPr lang="en-US" sz="2800" dirty="0" smtClean="0"/>
              <a:t>Peers will ask questions and provide feedback</a:t>
            </a:r>
          </a:p>
          <a:p>
            <a:pPr marL="457200" indent="-457200">
              <a:buFont typeface="+mj-lt"/>
              <a:buAutoNum type="arabicPeriod" startAt="10"/>
            </a:pPr>
            <a:r>
              <a:rPr lang="en-US" sz="2800" dirty="0" smtClean="0"/>
              <a:t>The teacher will point out that while </a:t>
            </a:r>
            <a:r>
              <a:rPr lang="en-US" sz="2800" dirty="0"/>
              <a:t>IPM </a:t>
            </a:r>
            <a:r>
              <a:rPr lang="en-US" sz="2800" dirty="0" smtClean="0"/>
              <a:t>is </a:t>
            </a:r>
            <a:r>
              <a:rPr lang="en-US" sz="2800" dirty="0"/>
              <a:t>a “human intervention” </a:t>
            </a:r>
            <a:r>
              <a:rPr lang="en-US" sz="2800" dirty="0" smtClean="0"/>
              <a:t>it relies on natural processes to work, and generally has less of </a:t>
            </a:r>
            <a:br>
              <a:rPr lang="en-US" sz="2800" dirty="0" smtClean="0"/>
            </a:br>
            <a:r>
              <a:rPr lang="en-US" sz="2800" dirty="0" smtClean="0"/>
              <a:t>a harmful impact on the </a:t>
            </a:r>
            <a:br>
              <a:rPr lang="en-US" sz="2800" dirty="0" smtClean="0"/>
            </a:br>
            <a:r>
              <a:rPr lang="en-US" sz="2800" dirty="0" smtClean="0"/>
              <a:t>environment since ecological </a:t>
            </a:r>
            <a:br>
              <a:rPr lang="en-US" sz="2800" dirty="0" smtClean="0"/>
            </a:br>
            <a:r>
              <a:rPr lang="en-US" sz="2800" dirty="0" smtClean="0"/>
              <a:t>impacts and sustainability </a:t>
            </a:r>
            <a:br>
              <a:rPr lang="en-US" sz="2800" dirty="0" smtClean="0"/>
            </a:br>
            <a:r>
              <a:rPr lang="en-US" sz="2800" dirty="0" smtClean="0"/>
              <a:t>are considered</a:t>
            </a:r>
          </a:p>
        </p:txBody>
      </p:sp>
    </p:spTree>
    <p:extLst>
      <p:ext uri="{BB962C8B-B14F-4D97-AF65-F5344CB8AC3E}">
        <p14:creationId xmlns:p14="http://schemas.microsoft.com/office/powerpoint/2010/main" val="114217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32</a:t>
            </a:fld>
            <a:endParaRPr lang="en-US"/>
          </a:p>
        </p:txBody>
      </p:sp>
      <p:sp>
        <p:nvSpPr>
          <p:cNvPr id="8" name="Content Placeholder 2"/>
          <p:cNvSpPr>
            <a:spLocks noGrp="1"/>
          </p:cNvSpPr>
          <p:nvPr>
            <p:ph sz="quarter" idx="1"/>
          </p:nvPr>
        </p:nvSpPr>
        <p:spPr>
          <a:xfrm>
            <a:off x="533400" y="1524000"/>
            <a:ext cx="8382000" cy="4953000"/>
          </a:xfrm>
        </p:spPr>
        <p:txBody>
          <a:bodyPr>
            <a:noAutofit/>
          </a:bodyPr>
          <a:lstStyle/>
          <a:p>
            <a:pPr marL="0" indent="0">
              <a:buNone/>
            </a:pPr>
            <a:r>
              <a:rPr lang="en-US" sz="2600" dirty="0" smtClean="0"/>
              <a:t>Safety:</a:t>
            </a:r>
            <a:endParaRPr lang="en-US" sz="2600" dirty="0"/>
          </a:p>
          <a:p>
            <a:pPr lvl="1">
              <a:buClr>
                <a:schemeClr val="accent2"/>
              </a:buClr>
              <a:buSzPct val="60000"/>
              <a:buFont typeface="Wingdings" panose="05000000000000000000" pitchFamily="2" charset="2"/>
              <a:buChar char="¨"/>
            </a:pPr>
            <a:r>
              <a:rPr lang="en-US" dirty="0" smtClean="0"/>
              <a:t>There are no safety issues for this class</a:t>
            </a:r>
          </a:p>
          <a:p>
            <a:pPr marL="0" indent="0">
              <a:buNone/>
            </a:pPr>
            <a:r>
              <a:rPr lang="en-US" sz="2600" dirty="0" smtClean="0"/>
              <a:t>Concept discovery:</a:t>
            </a:r>
            <a:endParaRPr lang="en-US" sz="2600" dirty="0"/>
          </a:p>
          <a:p>
            <a:pPr lvl="1">
              <a:buClr>
                <a:schemeClr val="accent2"/>
              </a:buClr>
              <a:buSzPct val="60000"/>
              <a:buFont typeface="Wingdings" panose="05000000000000000000" pitchFamily="2" charset="2"/>
              <a:buChar char="¨"/>
            </a:pPr>
            <a:r>
              <a:rPr lang="en-US" dirty="0" smtClean="0"/>
              <a:t>Students </a:t>
            </a:r>
            <a:r>
              <a:rPr lang="en-US" dirty="0"/>
              <a:t>will be introduced to </a:t>
            </a:r>
            <a:r>
              <a:rPr lang="en-US" b="1" dirty="0"/>
              <a:t>the concept of </a:t>
            </a:r>
            <a:r>
              <a:rPr lang="en-US" b="1" dirty="0" smtClean="0"/>
              <a:t>IPM</a:t>
            </a:r>
            <a:r>
              <a:rPr lang="en-US" dirty="0" smtClean="0"/>
              <a:t> - </a:t>
            </a:r>
            <a:r>
              <a:rPr lang="en-US" dirty="0"/>
              <a:t>They will receive a handout with the IPM </a:t>
            </a:r>
            <a:r>
              <a:rPr lang="en-US" dirty="0" smtClean="0"/>
              <a:t>pyramid </a:t>
            </a:r>
            <a:r>
              <a:rPr lang="en-US" dirty="0"/>
              <a:t>(next slide)</a:t>
            </a:r>
            <a:r>
              <a:rPr lang="en-US" dirty="0" smtClean="0"/>
              <a:t>, </a:t>
            </a:r>
            <a:r>
              <a:rPr lang="en-US" dirty="0"/>
              <a:t>explaining different </a:t>
            </a:r>
            <a:r>
              <a:rPr lang="en-US" dirty="0" smtClean="0"/>
              <a:t>components involved </a:t>
            </a:r>
          </a:p>
          <a:p>
            <a:pPr marL="0" indent="0">
              <a:buNone/>
            </a:pPr>
            <a:r>
              <a:rPr lang="en-US" sz="2600" dirty="0"/>
              <a:t>Independent </a:t>
            </a:r>
            <a:r>
              <a:rPr lang="en-US" sz="2600" dirty="0" smtClean="0"/>
              <a:t>activity:</a:t>
            </a:r>
            <a:endParaRPr lang="en-US" sz="2600" dirty="0"/>
          </a:p>
          <a:p>
            <a:pPr lvl="1">
              <a:buClr>
                <a:schemeClr val="accent2"/>
              </a:buClr>
              <a:buSzPct val="60000"/>
              <a:buFont typeface="Wingdings" panose="05000000000000000000" pitchFamily="2" charset="2"/>
              <a:buChar char="¨"/>
            </a:pPr>
            <a:r>
              <a:rPr lang="en-US" dirty="0" smtClean="0"/>
              <a:t>The </a:t>
            </a:r>
            <a:r>
              <a:rPr lang="en-US" dirty="0"/>
              <a:t>teacher will </a:t>
            </a:r>
            <a:r>
              <a:rPr lang="en-US" dirty="0" smtClean="0"/>
              <a:t>pose a </a:t>
            </a:r>
            <a:r>
              <a:rPr lang="en-US" dirty="0"/>
              <a:t>question:  </a:t>
            </a:r>
            <a:r>
              <a:rPr lang="en-US" dirty="0" smtClean="0"/>
              <a:t>Where </a:t>
            </a:r>
            <a:r>
              <a:rPr lang="en-US" dirty="0"/>
              <a:t>in our </a:t>
            </a:r>
            <a:r>
              <a:rPr lang="en-US" dirty="0" smtClean="0"/>
              <a:t>everyday environments, </a:t>
            </a:r>
            <a:r>
              <a:rPr lang="en-US" dirty="0"/>
              <a:t>do you think we can apply </a:t>
            </a:r>
            <a:r>
              <a:rPr lang="en-US" dirty="0" smtClean="0"/>
              <a:t>IPM, using non-agricultural and agricultural examples?  </a:t>
            </a:r>
          </a:p>
          <a:p>
            <a:pPr lvl="1">
              <a:buClr>
                <a:schemeClr val="accent2"/>
              </a:buClr>
              <a:buSzPct val="60000"/>
              <a:buFont typeface="Wingdings" panose="05000000000000000000" pitchFamily="2" charset="2"/>
              <a:buChar char="¨"/>
            </a:pPr>
            <a:r>
              <a:rPr lang="en-US" dirty="0" smtClean="0"/>
              <a:t>Students </a:t>
            </a:r>
            <a:r>
              <a:rPr lang="en-US" dirty="0"/>
              <a:t>will write </a:t>
            </a:r>
            <a:r>
              <a:rPr lang="en-US" dirty="0" smtClean="0"/>
              <a:t>5 paragraphs on </a:t>
            </a:r>
            <a:r>
              <a:rPr lang="en-US" dirty="0"/>
              <a:t>their ideas </a:t>
            </a:r>
            <a:r>
              <a:rPr lang="en-US" dirty="0" smtClean="0"/>
              <a:t>as a homework assignment</a:t>
            </a:r>
            <a:endParaRPr lang="en-US" dirty="0"/>
          </a:p>
          <a:p>
            <a:pPr lvl="1">
              <a:buFont typeface="Wingdings" panose="05000000000000000000" pitchFamily="2" charset="2"/>
              <a:buChar char="ü"/>
            </a:pPr>
            <a:endParaRPr lang="en-US" sz="2650" dirty="0" smtClean="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spTree>
    <p:extLst>
      <p:ext uri="{BB962C8B-B14F-4D97-AF65-F5344CB8AC3E}">
        <p14:creationId xmlns:p14="http://schemas.microsoft.com/office/powerpoint/2010/main" val="21788300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33</a:t>
            </a:fld>
            <a:endParaRPr lang="en-US"/>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a:t>
            </a:r>
            <a:r>
              <a:rPr lang="en-US" sz="3200" dirty="0">
                <a:solidFill>
                  <a:schemeClr val="bg2">
                    <a:lumMod val="10000"/>
                  </a:schemeClr>
                </a:solidFill>
              </a:rPr>
              <a:t>IPM </a:t>
            </a:r>
            <a:r>
              <a:rPr lang="en-US" sz="3200" dirty="0" smtClean="0">
                <a:solidFill>
                  <a:schemeClr val="bg2">
                    <a:lumMod val="10000"/>
                  </a:schemeClr>
                </a:solidFill>
              </a:rPr>
              <a:t>- Talk </a:t>
            </a:r>
            <a:r>
              <a:rPr lang="en-US" sz="3200" dirty="0">
                <a:solidFill>
                  <a:schemeClr val="bg2">
                    <a:lumMod val="10000"/>
                  </a:schemeClr>
                </a:solidFill>
              </a:rPr>
              <a:t>about the IPM Pyramid, risk and proactive activities</a:t>
            </a:r>
          </a:p>
        </p:txBody>
      </p:sp>
      <p:graphicFrame>
        <p:nvGraphicFramePr>
          <p:cNvPr id="9" name="Object 2"/>
          <p:cNvGraphicFramePr>
            <a:graphicFrameLocks noChangeAspect="1"/>
          </p:cNvGraphicFramePr>
          <p:nvPr>
            <p:extLst>
              <p:ext uri="{D42A27DB-BD31-4B8C-83A1-F6EECF244321}">
                <p14:modId xmlns:p14="http://schemas.microsoft.com/office/powerpoint/2010/main" val="3950584049"/>
              </p:ext>
            </p:extLst>
          </p:nvPr>
        </p:nvGraphicFramePr>
        <p:xfrm>
          <a:off x="3886200" y="2362200"/>
          <a:ext cx="3587750" cy="3603978"/>
        </p:xfrm>
        <a:graphic>
          <a:graphicData uri="http://schemas.openxmlformats.org/presentationml/2006/ole">
            <mc:AlternateContent xmlns:mc="http://schemas.openxmlformats.org/markup-compatibility/2006">
              <mc:Choice xmlns:v="urn:schemas-microsoft-com:vml" Requires="v">
                <p:oleObj spid="_x0000_s2071" name="CorelDRAW" r:id="rId4" imgW="2453640" imgH="2773680" progId="">
                  <p:embed/>
                </p:oleObj>
              </mc:Choice>
              <mc:Fallback>
                <p:oleObj name="CorelDRAW" r:id="rId4" imgW="2453640" imgH="27736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362200"/>
                        <a:ext cx="3587750" cy="360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3"/>
          <p:cNvSpPr txBox="1">
            <a:spLocks noChangeArrowheads="1"/>
          </p:cNvSpPr>
          <p:nvPr/>
        </p:nvSpPr>
        <p:spPr bwMode="auto">
          <a:xfrm>
            <a:off x="3810000" y="2662619"/>
            <a:ext cx="147187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500" b="1" dirty="0">
                <a:solidFill>
                  <a:srgbClr val="FF0000"/>
                </a:solidFill>
                <a:latin typeface="+mn-lt"/>
              </a:rPr>
              <a:t>Pesticides</a:t>
            </a:r>
          </a:p>
        </p:txBody>
      </p:sp>
      <p:sp>
        <p:nvSpPr>
          <p:cNvPr id="11" name="Text Box 4"/>
          <p:cNvSpPr txBox="1">
            <a:spLocks noChangeArrowheads="1"/>
          </p:cNvSpPr>
          <p:nvPr/>
        </p:nvSpPr>
        <p:spPr bwMode="auto">
          <a:xfrm>
            <a:off x="2032993" y="3481626"/>
            <a:ext cx="300595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500" b="1" dirty="0">
                <a:solidFill>
                  <a:srgbClr val="0066FF"/>
                </a:solidFill>
                <a:latin typeface="+mn-lt"/>
              </a:rPr>
              <a:t>Physical/mechanical </a:t>
            </a:r>
            <a:br>
              <a:rPr lang="en-US" sz="2500" b="1" dirty="0">
                <a:solidFill>
                  <a:srgbClr val="0066FF"/>
                </a:solidFill>
                <a:latin typeface="+mn-lt"/>
              </a:rPr>
            </a:br>
            <a:r>
              <a:rPr lang="en-US" sz="2500" b="1" dirty="0">
                <a:solidFill>
                  <a:srgbClr val="0066FF"/>
                </a:solidFill>
                <a:latin typeface="+mn-lt"/>
              </a:rPr>
              <a:t>control</a:t>
            </a:r>
          </a:p>
        </p:txBody>
      </p:sp>
      <p:sp>
        <p:nvSpPr>
          <p:cNvPr id="12" name="Text Box 6"/>
          <p:cNvSpPr txBox="1">
            <a:spLocks noChangeArrowheads="1"/>
          </p:cNvSpPr>
          <p:nvPr/>
        </p:nvSpPr>
        <p:spPr bwMode="auto">
          <a:xfrm>
            <a:off x="1742768" y="4254466"/>
            <a:ext cx="3989388"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500" b="1" dirty="0">
                <a:solidFill>
                  <a:srgbClr val="D60093"/>
                </a:solidFill>
                <a:latin typeface="+mn-lt"/>
              </a:rPr>
              <a:t>Cultural/sanitation </a:t>
            </a:r>
            <a:br>
              <a:rPr lang="en-US" sz="2500" b="1" dirty="0">
                <a:solidFill>
                  <a:srgbClr val="D60093"/>
                </a:solidFill>
                <a:latin typeface="+mn-lt"/>
              </a:rPr>
            </a:br>
            <a:r>
              <a:rPr lang="en-US" sz="2500" b="1" dirty="0">
                <a:solidFill>
                  <a:srgbClr val="D60093"/>
                </a:solidFill>
                <a:latin typeface="+mn-lt"/>
              </a:rPr>
              <a:t>practices</a:t>
            </a:r>
          </a:p>
        </p:txBody>
      </p:sp>
      <p:sp>
        <p:nvSpPr>
          <p:cNvPr id="13" name="Text Box 9"/>
          <p:cNvSpPr txBox="1">
            <a:spLocks noChangeArrowheads="1"/>
          </p:cNvSpPr>
          <p:nvPr/>
        </p:nvSpPr>
        <p:spPr bwMode="auto">
          <a:xfrm>
            <a:off x="1483601" y="5104404"/>
            <a:ext cx="22846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500" b="1" dirty="0">
                <a:solidFill>
                  <a:srgbClr val="2A7E54"/>
                </a:solidFill>
                <a:latin typeface="+mn-lt"/>
              </a:rPr>
              <a:t>Education &amp; </a:t>
            </a:r>
            <a:br>
              <a:rPr lang="en-US" sz="2500" b="1" dirty="0">
                <a:solidFill>
                  <a:srgbClr val="2A7E54"/>
                </a:solidFill>
                <a:latin typeface="+mn-lt"/>
              </a:rPr>
            </a:br>
            <a:r>
              <a:rPr lang="en-US" sz="2500" b="1" dirty="0">
                <a:solidFill>
                  <a:srgbClr val="2A7E54"/>
                </a:solidFill>
                <a:latin typeface="+mn-lt"/>
              </a:rPr>
              <a:t>Communication</a:t>
            </a:r>
          </a:p>
        </p:txBody>
      </p:sp>
      <p:sp>
        <p:nvSpPr>
          <p:cNvPr id="14" name="Left-Right Arrow 13"/>
          <p:cNvSpPr/>
          <p:nvPr/>
        </p:nvSpPr>
        <p:spPr>
          <a:xfrm rot="5400000">
            <a:off x="-695265" y="4221360"/>
            <a:ext cx="3258257" cy="231384"/>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Right Arrow 14"/>
          <p:cNvSpPr/>
          <p:nvPr/>
        </p:nvSpPr>
        <p:spPr>
          <a:xfrm rot="5400000">
            <a:off x="6601365" y="4225080"/>
            <a:ext cx="3258257" cy="223944"/>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04800" y="2224290"/>
            <a:ext cx="1491114" cy="461665"/>
          </a:xfrm>
          <a:prstGeom prst="rect">
            <a:avLst/>
          </a:prstGeom>
          <a:noFill/>
        </p:spPr>
        <p:txBody>
          <a:bodyPr wrap="none" rtlCol="0">
            <a:spAutoFit/>
          </a:bodyPr>
          <a:lstStyle/>
          <a:p>
            <a:r>
              <a:rPr lang="en-US" sz="2400" dirty="0" smtClean="0"/>
              <a:t>Higher risk</a:t>
            </a:r>
            <a:endParaRPr lang="en-US" sz="2400" dirty="0"/>
          </a:p>
        </p:txBody>
      </p:sp>
      <p:sp>
        <p:nvSpPr>
          <p:cNvPr id="16" name="TextBox 15"/>
          <p:cNvSpPr txBox="1"/>
          <p:nvPr/>
        </p:nvSpPr>
        <p:spPr>
          <a:xfrm>
            <a:off x="304800" y="5943600"/>
            <a:ext cx="1395638" cy="461665"/>
          </a:xfrm>
          <a:prstGeom prst="rect">
            <a:avLst/>
          </a:prstGeom>
          <a:noFill/>
        </p:spPr>
        <p:txBody>
          <a:bodyPr wrap="none" rtlCol="0">
            <a:spAutoFit/>
          </a:bodyPr>
          <a:lstStyle/>
          <a:p>
            <a:r>
              <a:rPr lang="en-US" sz="2400" dirty="0" smtClean="0"/>
              <a:t>Lower risk</a:t>
            </a:r>
            <a:endParaRPr lang="en-US" sz="2400" dirty="0"/>
          </a:p>
        </p:txBody>
      </p:sp>
      <p:sp>
        <p:nvSpPr>
          <p:cNvPr id="17" name="TextBox 16"/>
          <p:cNvSpPr txBox="1"/>
          <p:nvPr/>
        </p:nvSpPr>
        <p:spPr>
          <a:xfrm>
            <a:off x="7373785" y="1828800"/>
            <a:ext cx="1646605" cy="830997"/>
          </a:xfrm>
          <a:prstGeom prst="rect">
            <a:avLst/>
          </a:prstGeom>
          <a:noFill/>
        </p:spPr>
        <p:txBody>
          <a:bodyPr wrap="none" rtlCol="0">
            <a:spAutoFit/>
          </a:bodyPr>
          <a:lstStyle/>
          <a:p>
            <a:pPr algn="ctr"/>
            <a:r>
              <a:rPr lang="en-US" sz="2400" dirty="0" smtClean="0"/>
              <a:t>Reactive </a:t>
            </a:r>
            <a:br>
              <a:rPr lang="en-US" sz="2400" dirty="0" smtClean="0"/>
            </a:br>
            <a:r>
              <a:rPr lang="en-US" sz="2400" dirty="0" smtClean="0"/>
              <a:t>remediation</a:t>
            </a:r>
            <a:endParaRPr lang="en-US" sz="2400" dirty="0"/>
          </a:p>
        </p:txBody>
      </p:sp>
      <p:sp>
        <p:nvSpPr>
          <p:cNvPr id="18" name="TextBox 17"/>
          <p:cNvSpPr txBox="1"/>
          <p:nvPr/>
        </p:nvSpPr>
        <p:spPr>
          <a:xfrm>
            <a:off x="7474550" y="5983069"/>
            <a:ext cx="1467326" cy="830997"/>
          </a:xfrm>
          <a:prstGeom prst="rect">
            <a:avLst/>
          </a:prstGeom>
          <a:noFill/>
        </p:spPr>
        <p:txBody>
          <a:bodyPr wrap="none" rtlCol="0">
            <a:spAutoFit/>
          </a:bodyPr>
          <a:lstStyle/>
          <a:p>
            <a:pPr algn="ctr"/>
            <a:r>
              <a:rPr lang="en-US" sz="2400" dirty="0" smtClean="0"/>
              <a:t>Proactive </a:t>
            </a:r>
            <a:br>
              <a:rPr lang="en-US" sz="2400" dirty="0" smtClean="0"/>
            </a:br>
            <a:r>
              <a:rPr lang="en-US" sz="2400" dirty="0" smtClean="0"/>
              <a:t>prevention</a:t>
            </a:r>
            <a:endParaRPr lang="en-US" sz="2400" dirty="0"/>
          </a:p>
        </p:txBody>
      </p:sp>
      <p:sp>
        <p:nvSpPr>
          <p:cNvPr id="19" name="TextBox 18"/>
          <p:cNvSpPr txBox="1"/>
          <p:nvPr/>
        </p:nvSpPr>
        <p:spPr>
          <a:xfrm>
            <a:off x="1795914" y="6155035"/>
            <a:ext cx="5290686" cy="369332"/>
          </a:xfrm>
          <a:prstGeom prst="rect">
            <a:avLst/>
          </a:prstGeom>
          <a:noFill/>
        </p:spPr>
        <p:txBody>
          <a:bodyPr wrap="square" rtlCol="0">
            <a:spAutoFit/>
          </a:bodyPr>
          <a:lstStyle/>
          <a:p>
            <a:pPr algn="r"/>
            <a:r>
              <a:rPr lang="en-US" i="1" dirty="0" smtClean="0"/>
              <a:t>IPM Pyramid – Dawn H. Gouge, </a:t>
            </a:r>
            <a:r>
              <a:rPr lang="en-US" i="1" dirty="0"/>
              <a:t>University of </a:t>
            </a:r>
            <a:r>
              <a:rPr lang="en-US" i="1" dirty="0" smtClean="0"/>
              <a:t>Arizona</a:t>
            </a:r>
            <a:endParaRPr lang="en-US" i="1" dirty="0"/>
          </a:p>
        </p:txBody>
      </p:sp>
    </p:spTree>
    <p:extLst>
      <p:ext uri="{BB962C8B-B14F-4D97-AF65-F5344CB8AC3E}">
        <p14:creationId xmlns:p14="http://schemas.microsoft.com/office/powerpoint/2010/main" val="35977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34</a:t>
            </a:fld>
            <a:endParaRPr lang="en-US"/>
          </a:p>
        </p:txBody>
      </p:sp>
      <p:sp>
        <p:nvSpPr>
          <p:cNvPr id="8" name="Content Placeholder 2"/>
          <p:cNvSpPr>
            <a:spLocks noGrp="1"/>
          </p:cNvSpPr>
          <p:nvPr>
            <p:ph sz="quarter" idx="1"/>
          </p:nvPr>
        </p:nvSpPr>
        <p:spPr>
          <a:xfrm>
            <a:off x="612648" y="1524000"/>
            <a:ext cx="8153400" cy="4953000"/>
          </a:xfrm>
        </p:spPr>
        <p:txBody>
          <a:bodyPr>
            <a:noAutofit/>
          </a:bodyPr>
          <a:lstStyle/>
          <a:p>
            <a:pPr marL="0" indent="0">
              <a:buNone/>
            </a:pPr>
            <a:r>
              <a:rPr lang="en-US" sz="2800" dirty="0" smtClean="0"/>
              <a:t>Conclusion/wrapping up:</a:t>
            </a:r>
            <a:endParaRPr lang="en-US" sz="2800" dirty="0"/>
          </a:p>
          <a:p>
            <a:pPr lvl="1">
              <a:buClr>
                <a:schemeClr val="accent2"/>
              </a:buClr>
              <a:buSzPct val="60000"/>
              <a:buFont typeface="Wingdings" panose="05000000000000000000" pitchFamily="2" charset="2"/>
              <a:buChar char="¨"/>
            </a:pPr>
            <a:r>
              <a:rPr lang="en-US" sz="2800" dirty="0"/>
              <a:t>The teacher will conclude the class with a short </a:t>
            </a:r>
            <a:r>
              <a:rPr lang="en-US" sz="2800" dirty="0" smtClean="0"/>
              <a:t>PowerPoint </a:t>
            </a:r>
            <a:r>
              <a:rPr lang="en-US" sz="2800" dirty="0"/>
              <a:t>presentation/story with pictures/video demonstrating the benefits of </a:t>
            </a:r>
            <a:r>
              <a:rPr lang="en-US" sz="2800" dirty="0" smtClean="0"/>
              <a:t>IPM </a:t>
            </a:r>
          </a:p>
          <a:p>
            <a:pPr lvl="1">
              <a:buClr>
                <a:schemeClr val="accent2"/>
              </a:buClr>
              <a:buSzPct val="60000"/>
              <a:buFont typeface="Wingdings" panose="05000000000000000000" pitchFamily="2" charset="2"/>
              <a:buChar char="¨"/>
            </a:pPr>
            <a:r>
              <a:rPr lang="en-US" sz="2800" dirty="0" smtClean="0"/>
              <a:t>Students </a:t>
            </a:r>
            <a:r>
              <a:rPr lang="en-US" sz="2800" dirty="0"/>
              <a:t>can ask questions about the concepts </a:t>
            </a:r>
            <a:r>
              <a:rPr lang="en-US" sz="2800" dirty="0" smtClean="0"/>
              <a:t>learned</a:t>
            </a:r>
            <a:endParaRPr lang="en-US" sz="2800" dirty="0"/>
          </a:p>
          <a:p>
            <a:pPr marL="0" indent="0">
              <a:buNone/>
            </a:pPr>
            <a:r>
              <a:rPr lang="en-US" sz="2800" dirty="0" smtClean="0"/>
              <a:t>Assessment/grading:</a:t>
            </a:r>
            <a:endParaRPr lang="en-US" sz="2800" dirty="0"/>
          </a:p>
          <a:p>
            <a:pPr lvl="1">
              <a:buClr>
                <a:schemeClr val="accent2"/>
              </a:buClr>
              <a:buSzPct val="60000"/>
              <a:buFont typeface="Wingdings" panose="05000000000000000000" pitchFamily="2" charset="2"/>
              <a:buChar char="¨"/>
            </a:pPr>
            <a:r>
              <a:rPr lang="en-US" sz="2800" dirty="0"/>
              <a:t>Students will be assigned grades on </a:t>
            </a:r>
            <a:r>
              <a:rPr lang="en-US" sz="2800" dirty="0" smtClean="0"/>
              <a:t/>
            </a:r>
            <a:br>
              <a:rPr lang="en-US" sz="2800" dirty="0" smtClean="0"/>
            </a:br>
            <a:r>
              <a:rPr lang="en-US" sz="2800" dirty="0" smtClean="0"/>
              <a:t>their </a:t>
            </a:r>
            <a:r>
              <a:rPr lang="en-US" sz="2800" dirty="0"/>
              <a:t>posters based on content, </a:t>
            </a:r>
            <a:r>
              <a:rPr lang="en-US" sz="2800" dirty="0" smtClean="0"/>
              <a:t/>
            </a:r>
            <a:br>
              <a:rPr lang="en-US" sz="2800" dirty="0" smtClean="0"/>
            </a:br>
            <a:r>
              <a:rPr lang="en-US" sz="2800" dirty="0" smtClean="0"/>
              <a:t>teamwork, </a:t>
            </a:r>
            <a:r>
              <a:rPr lang="en-US" sz="2800" dirty="0"/>
              <a:t>and involvement in the </a:t>
            </a:r>
            <a:r>
              <a:rPr lang="en-US" sz="2800" dirty="0" smtClean="0"/>
              <a:t>                      project </a:t>
            </a:r>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00800" y="4648200"/>
            <a:ext cx="2743200" cy="1828800"/>
          </a:xfrm>
          <a:prstGeom prst="rect">
            <a:avLst/>
          </a:prstGeom>
        </p:spPr>
      </p:pic>
    </p:spTree>
    <p:extLst>
      <p:ext uri="{BB962C8B-B14F-4D97-AF65-F5344CB8AC3E}">
        <p14:creationId xmlns:p14="http://schemas.microsoft.com/office/powerpoint/2010/main" val="2314715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35</a:t>
            </a:fld>
            <a:endParaRPr lang="en-US"/>
          </a:p>
        </p:txBody>
      </p:sp>
      <p:sp>
        <p:nvSpPr>
          <p:cNvPr id="8" name="Content Placeholder 2"/>
          <p:cNvSpPr>
            <a:spLocks noGrp="1"/>
          </p:cNvSpPr>
          <p:nvPr>
            <p:ph sz="quarter" idx="1"/>
          </p:nvPr>
        </p:nvSpPr>
        <p:spPr>
          <a:xfrm>
            <a:off x="228600" y="1600200"/>
            <a:ext cx="8839200" cy="4953000"/>
          </a:xfrm>
        </p:spPr>
        <p:txBody>
          <a:bodyPr>
            <a:noAutofit/>
          </a:bodyPr>
          <a:lstStyle/>
          <a:p>
            <a:pPr marL="0" indent="0">
              <a:buNone/>
            </a:pPr>
            <a:r>
              <a:rPr lang="en-US" sz="2600" dirty="0" smtClean="0"/>
              <a:t>Connections to other subjects:</a:t>
            </a:r>
            <a:endParaRPr lang="en-US" sz="2600" dirty="0"/>
          </a:p>
          <a:p>
            <a:r>
              <a:rPr lang="en-US" sz="2600" b="1" dirty="0"/>
              <a:t>Social studies</a:t>
            </a:r>
            <a:r>
              <a:rPr lang="en-US" sz="2600" dirty="0"/>
              <a:t>: Students </a:t>
            </a:r>
            <a:r>
              <a:rPr lang="en-US" sz="2600" dirty="0" smtClean="0"/>
              <a:t>connect </a:t>
            </a:r>
            <a:br>
              <a:rPr lang="en-US" sz="2600" dirty="0" smtClean="0"/>
            </a:br>
            <a:r>
              <a:rPr lang="en-US" sz="2600" dirty="0" smtClean="0"/>
              <a:t>harmful </a:t>
            </a:r>
            <a:r>
              <a:rPr lang="en-US" sz="2600" dirty="0"/>
              <a:t>and beneficial human interventions in the environment with economic development (economics), history of crop production (history</a:t>
            </a:r>
            <a:r>
              <a:rPr lang="en-US" sz="2600" dirty="0" smtClean="0"/>
              <a:t>), </a:t>
            </a:r>
            <a:r>
              <a:rPr lang="en-US" sz="2600" dirty="0"/>
              <a:t>and movement of pests between geographic regions (geography</a:t>
            </a:r>
            <a:r>
              <a:rPr lang="en-US" sz="2600" dirty="0" smtClean="0"/>
              <a:t>), impact of pathogen vectors on human history (malaria) </a:t>
            </a:r>
            <a:endParaRPr lang="en-US" sz="2600" dirty="0"/>
          </a:p>
          <a:p>
            <a:r>
              <a:rPr lang="en-US" sz="2600" b="1" dirty="0"/>
              <a:t>Math</a:t>
            </a:r>
            <a:r>
              <a:rPr lang="en-US" sz="2600" dirty="0"/>
              <a:t>: Students </a:t>
            </a:r>
            <a:r>
              <a:rPr lang="en-US" sz="2600" dirty="0" smtClean="0"/>
              <a:t>can </a:t>
            </a:r>
            <a:r>
              <a:rPr lang="en-US" sz="2600" dirty="0"/>
              <a:t>calculate </a:t>
            </a:r>
            <a:r>
              <a:rPr lang="en-US" sz="2600" dirty="0" smtClean="0"/>
              <a:t>pest population explosions and cost benefits of differing management methods</a:t>
            </a:r>
            <a:endParaRPr lang="en-US" sz="2600" dirty="0"/>
          </a:p>
          <a:p>
            <a:r>
              <a:rPr lang="en-US" sz="2600" b="1" dirty="0"/>
              <a:t>Language arts</a:t>
            </a:r>
            <a:r>
              <a:rPr lang="en-US" sz="2600" dirty="0"/>
              <a:t>:  In researching and presenting their findings about pest management methods, students </a:t>
            </a:r>
            <a:r>
              <a:rPr lang="en-US" sz="2600" dirty="0" smtClean="0"/>
              <a:t>refine </a:t>
            </a:r>
            <a:r>
              <a:rPr lang="en-US" sz="2600" dirty="0"/>
              <a:t>their language skills and artistic </a:t>
            </a:r>
            <a:r>
              <a:rPr lang="en-US" sz="2600" dirty="0" smtClean="0"/>
              <a:t>talents</a:t>
            </a:r>
            <a:endParaRPr lang="en-US" sz="2600" dirty="0"/>
          </a:p>
        </p:txBody>
      </p:sp>
      <p:sp>
        <p:nvSpPr>
          <p:cNvPr id="6"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A Lesson Plan with IPM</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52400"/>
            <a:ext cx="3581400" cy="2387600"/>
          </a:xfrm>
          <a:prstGeom prst="rect">
            <a:avLst/>
          </a:prstGeom>
        </p:spPr>
      </p:pic>
    </p:spTree>
    <p:extLst>
      <p:ext uri="{BB962C8B-B14F-4D97-AF65-F5344CB8AC3E}">
        <p14:creationId xmlns:p14="http://schemas.microsoft.com/office/powerpoint/2010/main" val="42396438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solidFill>
              </a:rPr>
              <a:t>Farm to School Initiative</a:t>
            </a:r>
            <a:endParaRPr lang="en-US" sz="32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36</a:t>
            </a:fld>
            <a:endParaRPr lang="en-US"/>
          </a:p>
        </p:txBody>
      </p:sp>
      <p:sp>
        <p:nvSpPr>
          <p:cNvPr id="4" name="Content Placeholder 3"/>
          <p:cNvSpPr>
            <a:spLocks noGrp="1"/>
          </p:cNvSpPr>
          <p:nvPr>
            <p:ph sz="quarter" idx="1"/>
          </p:nvPr>
        </p:nvSpPr>
        <p:spPr>
          <a:xfrm>
            <a:off x="266700" y="1516698"/>
            <a:ext cx="8499348" cy="4495800"/>
          </a:xfrm>
        </p:spPr>
        <p:txBody>
          <a:bodyPr>
            <a:noAutofit/>
          </a:bodyPr>
          <a:lstStyle/>
          <a:p>
            <a:r>
              <a:rPr lang="en-US" sz="2400" dirty="0" smtClean="0"/>
              <a:t>Is a national movement, in which school </a:t>
            </a:r>
            <a:r>
              <a:rPr lang="en-US" sz="2400" dirty="0"/>
              <a:t>districts </a:t>
            </a:r>
            <a:r>
              <a:rPr lang="en-US" sz="2400" dirty="0" smtClean="0"/>
              <a:t>source </a:t>
            </a:r>
            <a:r>
              <a:rPr lang="en-US" sz="2400" dirty="0"/>
              <a:t>more foods locally and </a:t>
            </a:r>
            <a:r>
              <a:rPr lang="en-US" sz="2400" dirty="0" smtClean="0"/>
              <a:t>provide </a:t>
            </a:r>
            <a:r>
              <a:rPr lang="en-US" sz="2400" dirty="0"/>
              <a:t>complementary educational activities to students that emphasize food, farming, and </a:t>
            </a:r>
            <a:r>
              <a:rPr lang="en-US" sz="2400" dirty="0" smtClean="0"/>
              <a:t>nutrition </a:t>
            </a:r>
          </a:p>
          <a:p>
            <a:r>
              <a:rPr lang="en-US" sz="2400" dirty="0" smtClean="0"/>
              <a:t>Schools use local </a:t>
            </a:r>
            <a:r>
              <a:rPr lang="en-US" sz="2400" dirty="0"/>
              <a:t>or regionally produced </a:t>
            </a:r>
            <a:r>
              <a:rPr lang="en-US" sz="2400" dirty="0" smtClean="0"/>
              <a:t>foods in cafeterias; engage students in hands-on </a:t>
            </a:r>
            <a:r>
              <a:rPr lang="en-US" sz="2400" dirty="0"/>
              <a:t>learning activities such as school gardening, farm visits, and culinary </a:t>
            </a:r>
            <a:r>
              <a:rPr lang="en-US" sz="2400" dirty="0" smtClean="0"/>
              <a:t>classes</a:t>
            </a:r>
          </a:p>
          <a:p>
            <a:r>
              <a:rPr lang="en-US" sz="2400" dirty="0" smtClean="0"/>
              <a:t>Food-related </a:t>
            </a:r>
            <a:r>
              <a:rPr lang="en-US" sz="2400" dirty="0"/>
              <a:t>education </a:t>
            </a:r>
            <a:r>
              <a:rPr lang="en-US" sz="2400" dirty="0" smtClean="0"/>
              <a:t>is integrated                                            into </a:t>
            </a:r>
            <a:r>
              <a:rPr lang="en-US" sz="2400" dirty="0"/>
              <a:t>the regular, standards-based </a:t>
            </a:r>
            <a:r>
              <a:rPr lang="en-US" sz="2400" dirty="0" smtClean="0"/>
              <a:t>                                       classroom curriculum </a:t>
            </a:r>
          </a:p>
          <a:p>
            <a:r>
              <a:rPr lang="en-US" sz="2400" dirty="0" smtClean="0"/>
              <a:t>Aims to enrich </a:t>
            </a:r>
            <a:r>
              <a:rPr lang="en-US" sz="2400" dirty="0"/>
              <a:t>children’s bodies and </a:t>
            </a:r>
            <a:r>
              <a:rPr lang="en-US" sz="2400" dirty="0" smtClean="0"/>
              <a:t>                                    minds </a:t>
            </a:r>
            <a:r>
              <a:rPr lang="en-US" sz="2400" dirty="0"/>
              <a:t>while supporting local </a:t>
            </a:r>
            <a:r>
              <a:rPr lang="en-US" sz="2400" dirty="0" smtClean="0"/>
              <a:t>economies </a:t>
            </a:r>
          </a:p>
        </p:txBody>
      </p:sp>
      <p:pic>
        <p:nvPicPr>
          <p:cNvPr id="6" name="Picture 2" descr="http://upload.wikimedia.org/wikipedia/commons/4/41/Michelle_Obama_%26_Sam_Kass_show_Bancroft_students_how_to_plant_a_garden_4-9-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4563" y="3886200"/>
            <a:ext cx="3340837" cy="2209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33600" y="6167735"/>
            <a:ext cx="6727203" cy="923330"/>
          </a:xfrm>
          <a:prstGeom prst="rect">
            <a:avLst/>
          </a:prstGeom>
          <a:noFill/>
        </p:spPr>
        <p:txBody>
          <a:bodyPr wrap="square" rtlCol="0">
            <a:spAutoFit/>
          </a:bodyPr>
          <a:lstStyle/>
          <a:p>
            <a:pPr algn="r">
              <a:spcBef>
                <a:spcPts val="600"/>
              </a:spcBef>
              <a:buClr>
                <a:schemeClr val="accent4"/>
              </a:buClr>
              <a:buSzPct val="60000"/>
            </a:pPr>
            <a:r>
              <a:rPr lang="en-US" i="1" dirty="0"/>
              <a:t>Michelle Obama &amp; Sam </a:t>
            </a:r>
            <a:r>
              <a:rPr lang="en-US" i="1" dirty="0" err="1"/>
              <a:t>Kass</a:t>
            </a:r>
            <a:r>
              <a:rPr lang="en-US" i="1" dirty="0"/>
              <a:t> show Bancroft students how to plant a </a:t>
            </a:r>
            <a:r>
              <a:rPr lang="en-US" i="1" dirty="0" smtClean="0"/>
              <a:t>garden - </a:t>
            </a:r>
            <a:r>
              <a:rPr lang="en-US" i="1" dirty="0"/>
              <a:t>Samantha Appleton, Wikimedia Commons </a:t>
            </a:r>
            <a:endParaRPr lang="en-US" b="1" i="1" dirty="0" smtClean="0"/>
          </a:p>
          <a:p>
            <a:pPr algn="r"/>
            <a:endParaRPr lang="en-US" i="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tx1"/>
                </a:solidFill>
              </a:rPr>
              <a:t>Farm to School Initiative</a:t>
            </a:r>
            <a:endParaRPr lang="en-US" sz="3200" dirty="0">
              <a:solidFill>
                <a:schemeClr val="tx1"/>
              </a:solidFill>
            </a:endParaRPr>
          </a:p>
        </p:txBody>
      </p:sp>
      <p:sp>
        <p:nvSpPr>
          <p:cNvPr id="3" name="Slide Number Placeholder 2"/>
          <p:cNvSpPr>
            <a:spLocks noGrp="1"/>
          </p:cNvSpPr>
          <p:nvPr>
            <p:ph type="sldNum" sz="quarter" idx="12"/>
          </p:nvPr>
        </p:nvSpPr>
        <p:spPr/>
        <p:txBody>
          <a:bodyPr>
            <a:normAutofit fontScale="85000" lnSpcReduction="20000"/>
          </a:bodyPr>
          <a:lstStyle/>
          <a:p>
            <a:fld id="{7A3B7630-EB21-464F-BCF3-B6E27F6BDC28}" type="slidenum">
              <a:rPr lang="en-US" smtClean="0"/>
              <a:pPr/>
              <a:t>37</a:t>
            </a:fld>
            <a:endParaRPr lang="en-US"/>
          </a:p>
        </p:txBody>
      </p:sp>
      <p:sp>
        <p:nvSpPr>
          <p:cNvPr id="4" name="Content Placeholder 3"/>
          <p:cNvSpPr>
            <a:spLocks noGrp="1"/>
          </p:cNvSpPr>
          <p:nvPr>
            <p:ph sz="quarter" idx="1"/>
          </p:nvPr>
        </p:nvSpPr>
        <p:spPr>
          <a:xfrm>
            <a:off x="520700" y="1828800"/>
            <a:ext cx="8245348" cy="5257800"/>
          </a:xfrm>
        </p:spPr>
        <p:txBody>
          <a:bodyPr>
            <a:normAutofit fontScale="92500" lnSpcReduction="10000"/>
          </a:bodyPr>
          <a:lstStyle/>
          <a:p>
            <a:r>
              <a:rPr lang="en-US" sz="2800" dirty="0"/>
              <a:t>The United States Department of </a:t>
            </a:r>
            <a:r>
              <a:rPr lang="en-US" sz="2800" dirty="0" smtClean="0"/>
              <a:t/>
            </a:r>
            <a:br>
              <a:rPr lang="en-US" sz="2800" dirty="0" smtClean="0"/>
            </a:br>
            <a:r>
              <a:rPr lang="en-US" sz="2800" dirty="0" smtClean="0"/>
              <a:t>Agriculture </a:t>
            </a:r>
            <a:r>
              <a:rPr lang="en-US" sz="2800" dirty="0"/>
              <a:t>(USDA) supports such </a:t>
            </a:r>
            <a:r>
              <a:rPr lang="en-US" sz="2800" dirty="0" smtClean="0"/>
              <a:t/>
            </a:r>
            <a:br>
              <a:rPr lang="en-US" sz="2800" dirty="0" smtClean="0"/>
            </a:br>
            <a:r>
              <a:rPr lang="en-US" sz="2800" dirty="0" smtClean="0"/>
              <a:t>efforts </a:t>
            </a:r>
            <a:r>
              <a:rPr lang="en-US" sz="2800" dirty="0"/>
              <a:t>through its Farm to School Program, which includes research, training, technical assistance, and </a:t>
            </a:r>
            <a:r>
              <a:rPr lang="en-US" sz="2800" dirty="0" smtClean="0"/>
              <a:t>grants</a:t>
            </a:r>
            <a:endParaRPr lang="en-US" sz="2800" dirty="0"/>
          </a:p>
          <a:p>
            <a:r>
              <a:rPr lang="en-US" sz="2800" dirty="0" smtClean="0"/>
              <a:t>The </a:t>
            </a:r>
            <a:r>
              <a:rPr lang="en-US" sz="2800" dirty="0"/>
              <a:t>USDA Farm to School Program is operated by the </a:t>
            </a:r>
            <a:r>
              <a:rPr lang="en-US" sz="2800" dirty="0" smtClean="0"/>
              <a:t>Food </a:t>
            </a:r>
            <a:r>
              <a:rPr lang="en-US" sz="2800" dirty="0"/>
              <a:t>and Nutrition </a:t>
            </a:r>
            <a:r>
              <a:rPr lang="en-US" sz="2800" dirty="0" smtClean="0"/>
              <a:t>Service, </a:t>
            </a:r>
            <a:r>
              <a:rPr lang="en-US" sz="2800" dirty="0"/>
              <a:t>which has seven regional offices around the country; in each is a Farm to School Regional Lead who is available to provide </a:t>
            </a:r>
            <a:r>
              <a:rPr lang="en-US" sz="2800" dirty="0" smtClean="0"/>
              <a:t>support </a:t>
            </a:r>
            <a:r>
              <a:rPr lang="en-US" sz="2800" dirty="0"/>
              <a:t>to state agencies and other entities in their </a:t>
            </a:r>
            <a:r>
              <a:rPr lang="en-US" sz="2800" dirty="0" smtClean="0"/>
              <a:t>region </a:t>
            </a:r>
          </a:p>
          <a:p>
            <a:r>
              <a:rPr lang="en-US" sz="2800" dirty="0" smtClean="0"/>
              <a:t>A </a:t>
            </a:r>
            <a:r>
              <a:rPr lang="en-US" sz="2800" dirty="0"/>
              <a:t>list of regions, along with the names and contact information for regional and national USDA Farm to School Program staff, can be found </a:t>
            </a:r>
            <a:r>
              <a:rPr lang="en-US" sz="2800" dirty="0" smtClean="0"/>
              <a:t>at </a:t>
            </a:r>
            <a:r>
              <a:rPr lang="en-US" sz="2800" dirty="0">
                <a:solidFill>
                  <a:srgbClr val="0033CC"/>
                </a:solidFill>
              </a:rPr>
              <a:t>http://</a:t>
            </a:r>
            <a:r>
              <a:rPr lang="en-US" sz="2800" dirty="0" smtClean="0">
                <a:solidFill>
                  <a:srgbClr val="0033CC"/>
                </a:solidFill>
              </a:rPr>
              <a:t>www.fns.usda.gov/farmtoschool/farm-school </a:t>
            </a:r>
            <a:endParaRPr lang="en-US" sz="2800" dirty="0">
              <a:solidFill>
                <a:srgbClr val="0033CC"/>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52400"/>
            <a:ext cx="3429000" cy="2286000"/>
          </a:xfrm>
          <a:prstGeom prst="rect">
            <a:avLst/>
          </a:prstGeom>
        </p:spPr>
      </p:pic>
    </p:spTree>
    <p:extLst>
      <p:ext uri="{BB962C8B-B14F-4D97-AF65-F5344CB8AC3E}">
        <p14:creationId xmlns:p14="http://schemas.microsoft.com/office/powerpoint/2010/main" val="1358770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tx1"/>
                </a:solidFill>
              </a:rPr>
              <a:t>Check In!</a:t>
            </a:r>
            <a:endParaRPr lang="en-US" sz="3200" dirty="0">
              <a:solidFill>
                <a:schemeClr val="tx1"/>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38</a:t>
            </a:fld>
            <a:endParaRPr lang="en-US"/>
          </a:p>
        </p:txBody>
      </p:sp>
      <p:sp>
        <p:nvSpPr>
          <p:cNvPr id="4" name="TextBox 3"/>
          <p:cNvSpPr txBox="1"/>
          <p:nvPr/>
        </p:nvSpPr>
        <p:spPr>
          <a:xfrm>
            <a:off x="609600" y="1612440"/>
            <a:ext cx="8305800" cy="5823133"/>
          </a:xfrm>
          <a:prstGeom prst="rect">
            <a:avLst/>
          </a:prstGeom>
          <a:noFill/>
        </p:spPr>
        <p:txBody>
          <a:bodyPr wrap="square" rtlCol="0">
            <a:spAutoFit/>
          </a:bodyPr>
          <a:lstStyle/>
          <a:p>
            <a:pPr>
              <a:spcBef>
                <a:spcPts val="600"/>
              </a:spcBef>
              <a:buClr>
                <a:schemeClr val="accent4"/>
              </a:buClr>
              <a:buSzPct val="60000"/>
            </a:pPr>
            <a:r>
              <a:rPr lang="en-US" sz="2800" dirty="0" smtClean="0"/>
              <a:t>In this lesson you learned:</a:t>
            </a:r>
          </a:p>
          <a:p>
            <a:pPr marL="514350" lvl="0" indent="-514350">
              <a:buFont typeface="+mj-lt"/>
              <a:buAutoNum type="arabicPeriod"/>
            </a:pPr>
            <a:r>
              <a:rPr lang="en-US" sz="2800" dirty="0" smtClean="0"/>
              <a:t>How to describe how IPM curriculum meets common core requirements for biology/biodiversity, ecology, evolution, problem solving, teamwork, etc.</a:t>
            </a:r>
            <a:r>
              <a:rPr lang="en-US" sz="2800" b="1" dirty="0" smtClean="0"/>
              <a:t>	</a:t>
            </a:r>
            <a:endParaRPr lang="en-US" sz="2800" dirty="0" smtClean="0"/>
          </a:p>
          <a:p>
            <a:pPr marL="514350" indent="-514350">
              <a:buFont typeface="+mj-lt"/>
              <a:buAutoNum type="arabicPeriod"/>
            </a:pPr>
            <a:r>
              <a:rPr lang="en-US" sz="2800" dirty="0" smtClean="0"/>
              <a:t>How to describe a lesson plan that incorporates IPM into science-related curriculum</a:t>
            </a:r>
          </a:p>
          <a:p>
            <a:pPr marL="514350" indent="-514350"/>
            <a:r>
              <a:rPr lang="en-US" sz="2800" dirty="0" smtClean="0"/>
              <a:t>	</a:t>
            </a:r>
            <a:endParaRPr lang="en-US" sz="2800" dirty="0" smtClean="0">
              <a:latin typeface="Tw Cen MT" pitchFamily="34" charset="0"/>
              <a:ea typeface="Calibri"/>
              <a:cs typeface="Times New Roman" pitchFamily="18" charset="0"/>
            </a:endParaRPr>
          </a:p>
          <a:p>
            <a:pPr>
              <a:lnSpc>
                <a:spcPct val="115000"/>
              </a:lnSpc>
              <a:buClr>
                <a:schemeClr val="accent2"/>
              </a:buClr>
              <a:buSzPct val="70000"/>
              <a:tabLst>
                <a:tab pos="457200" algn="l"/>
              </a:tabLst>
            </a:pPr>
            <a:r>
              <a:rPr lang="en-US" sz="2800" b="1" dirty="0" smtClean="0"/>
              <a:t>Congratulations, you have completed Using IPM as a Curriculum Element</a:t>
            </a:r>
          </a:p>
          <a:p>
            <a:pPr>
              <a:lnSpc>
                <a:spcPct val="115000"/>
              </a:lnSpc>
              <a:buClr>
                <a:schemeClr val="accent2"/>
              </a:buClr>
              <a:buSzPct val="70000"/>
              <a:tabLst>
                <a:tab pos="457200" algn="l"/>
              </a:tabLst>
            </a:pPr>
            <a:endParaRPr lang="en-US" sz="1000" b="1" dirty="0"/>
          </a:p>
          <a:p>
            <a:pPr>
              <a:lnSpc>
                <a:spcPct val="115000"/>
              </a:lnSpc>
              <a:buClr>
                <a:schemeClr val="accent2"/>
              </a:buClr>
              <a:buSzPct val="70000"/>
              <a:tabLst>
                <a:tab pos="457200" algn="l"/>
              </a:tabLst>
            </a:pPr>
            <a:r>
              <a:rPr lang="en-US" sz="2000" b="1" dirty="0" smtClean="0"/>
              <a:t>There are many other resources available </a:t>
            </a:r>
            <a:r>
              <a:rPr lang="en-US" sz="2000" b="1" dirty="0"/>
              <a:t>see </a:t>
            </a:r>
            <a:r>
              <a:rPr lang="en-US" sz="2000" b="1" dirty="0">
                <a:solidFill>
                  <a:srgbClr val="0033CC"/>
                </a:solidFill>
              </a:rPr>
              <a:t>http://</a:t>
            </a:r>
            <a:r>
              <a:rPr lang="en-US" sz="2000" b="1" dirty="0" smtClean="0">
                <a:solidFill>
                  <a:srgbClr val="0033CC"/>
                </a:solidFill>
              </a:rPr>
              <a:t>maine.gov/dacf/php/integrated_pest_management/school-ipm-curricula/index.shtml </a:t>
            </a:r>
          </a:p>
          <a:p>
            <a:endParaRPr lang="en-US" sz="2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28600"/>
            <a:ext cx="3200400" cy="190893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153400" cy="990600"/>
          </a:xfrm>
        </p:spPr>
        <p:txBody>
          <a:bodyPr>
            <a:normAutofit/>
          </a:bodyPr>
          <a:lstStyle/>
          <a:p>
            <a:r>
              <a:rPr lang="en-US" sz="3200" dirty="0" smtClean="0">
                <a:solidFill>
                  <a:schemeClr val="bg2">
                    <a:lumMod val="10000"/>
                  </a:schemeClr>
                </a:solidFill>
              </a:rPr>
              <a:t>Resources</a:t>
            </a:r>
            <a:endParaRPr lang="en-US" sz="3200" dirty="0">
              <a:solidFill>
                <a:schemeClr val="bg2">
                  <a:lumMod val="10000"/>
                </a:schemeClr>
              </a:solidFill>
            </a:endParaRPr>
          </a:p>
        </p:txBody>
      </p:sp>
      <p:sp>
        <p:nvSpPr>
          <p:cNvPr id="15" name="Content Placeholder 14"/>
          <p:cNvSpPr>
            <a:spLocks noGrp="1"/>
          </p:cNvSpPr>
          <p:nvPr>
            <p:ph sz="quarter" idx="1"/>
          </p:nvPr>
        </p:nvSpPr>
        <p:spPr>
          <a:xfrm>
            <a:off x="609600" y="1600200"/>
            <a:ext cx="8458200" cy="1905000"/>
          </a:xfrm>
        </p:spPr>
        <p:txBody>
          <a:bodyPr>
            <a:noAutofit/>
          </a:bodyPr>
          <a:lstStyle/>
          <a:p>
            <a:pPr>
              <a:buFont typeface="Wingdings" pitchFamily="2" charset="2"/>
              <a:buChar char="q"/>
            </a:pPr>
            <a:endParaRPr lang="en-US" sz="1800" dirty="0" smtClean="0">
              <a:solidFill>
                <a:schemeClr val="bg2"/>
              </a:solidFill>
            </a:endParaRPr>
          </a:p>
          <a:p>
            <a:pPr>
              <a:buNone/>
            </a:pPr>
            <a:endParaRPr lang="en-US" sz="1800" dirty="0" smtClean="0">
              <a:solidFill>
                <a:schemeClr val="bg2"/>
              </a:solidFill>
            </a:endParaRPr>
          </a:p>
        </p:txBody>
      </p:sp>
      <p:sp>
        <p:nvSpPr>
          <p:cNvPr id="6" name="Slide Number Placeholder 5"/>
          <p:cNvSpPr>
            <a:spLocks noGrp="1"/>
          </p:cNvSpPr>
          <p:nvPr>
            <p:ph type="sldNum" sz="quarter" idx="12"/>
          </p:nvPr>
        </p:nvSpPr>
        <p:spPr/>
        <p:txBody>
          <a:bodyPr>
            <a:normAutofit fontScale="85000" lnSpcReduction="20000"/>
          </a:bodyPr>
          <a:lstStyle/>
          <a:p>
            <a:fld id="{7A3B7630-EB21-464F-BCF3-B6E27F6BDC28}" type="slidenum">
              <a:rPr lang="en-US" smtClean="0"/>
              <a:pPr/>
              <a:t>39</a:t>
            </a:fld>
            <a:endParaRPr lang="en-US"/>
          </a:p>
        </p:txBody>
      </p:sp>
      <p:sp>
        <p:nvSpPr>
          <p:cNvPr id="5" name="TextBox 4"/>
          <p:cNvSpPr txBox="1"/>
          <p:nvPr/>
        </p:nvSpPr>
        <p:spPr>
          <a:xfrm>
            <a:off x="533400" y="1516698"/>
            <a:ext cx="8382000" cy="5324535"/>
          </a:xfrm>
          <a:prstGeom prst="rect">
            <a:avLst/>
          </a:prstGeom>
          <a:noFill/>
        </p:spPr>
        <p:txBody>
          <a:bodyPr wrap="square" rtlCol="0">
            <a:spAutoFit/>
          </a:bodyPr>
          <a:lstStyle/>
          <a:p>
            <a:pPr>
              <a:buClr>
                <a:schemeClr val="accent2"/>
              </a:buClr>
              <a:buSzPct val="70000"/>
              <a:buFont typeface="Wingdings" pitchFamily="2" charset="2"/>
              <a:buChar char="q"/>
            </a:pPr>
            <a:r>
              <a:rPr lang="en-US" sz="2000" dirty="0">
                <a:solidFill>
                  <a:schemeClr val="bg2">
                    <a:lumMod val="10000"/>
                  </a:schemeClr>
                </a:solidFill>
              </a:rPr>
              <a:t> </a:t>
            </a:r>
            <a:r>
              <a:rPr lang="en-US" sz="2000" dirty="0" smtClean="0">
                <a:solidFill>
                  <a:schemeClr val="bg2">
                    <a:lumMod val="10000"/>
                  </a:schemeClr>
                </a:solidFill>
              </a:rPr>
              <a:t>National School IPM Information Source: IPM for School Faculty and Staff. </a:t>
            </a:r>
            <a:r>
              <a:rPr lang="en-US" sz="2000" dirty="0">
                <a:solidFill>
                  <a:srgbClr val="0033CC"/>
                </a:solidFill>
              </a:rPr>
              <a:t>http://</a:t>
            </a:r>
            <a:r>
              <a:rPr lang="en-US" sz="2000" dirty="0" smtClean="0">
                <a:solidFill>
                  <a:srgbClr val="0033CC"/>
                </a:solidFill>
              </a:rPr>
              <a:t>schoolipm.ifas.ufl.edu/Florida/faculty.htm </a:t>
            </a:r>
          </a:p>
          <a:p>
            <a:pPr>
              <a:buClr>
                <a:schemeClr val="accent2"/>
              </a:buClr>
              <a:buSzPct val="70000"/>
              <a:buFont typeface="Wingdings" pitchFamily="2" charset="2"/>
              <a:buChar char="q"/>
            </a:pPr>
            <a:r>
              <a:rPr lang="en-US" sz="2000" dirty="0">
                <a:solidFill>
                  <a:schemeClr val="bg2">
                    <a:lumMod val="10000"/>
                  </a:schemeClr>
                </a:solidFill>
              </a:rPr>
              <a:t> </a:t>
            </a:r>
            <a:r>
              <a:rPr lang="en-US" sz="2000" dirty="0" smtClean="0">
                <a:solidFill>
                  <a:schemeClr val="bg2">
                    <a:lumMod val="10000"/>
                  </a:schemeClr>
                </a:solidFill>
              </a:rPr>
              <a:t>IPM Institute of North America. Ideas for classroom activities.  </a:t>
            </a:r>
            <a:r>
              <a:rPr lang="en-US" sz="2000" dirty="0" smtClean="0">
                <a:solidFill>
                  <a:srgbClr val="0033CC"/>
                </a:solidFill>
              </a:rPr>
              <a:t>http</a:t>
            </a:r>
            <a:r>
              <a:rPr lang="en-US" sz="2000" dirty="0">
                <a:solidFill>
                  <a:srgbClr val="0033CC"/>
                </a:solidFill>
              </a:rPr>
              <a:t>://www.ipminstitute.org/School_IPM_Week/schoolipmweek_ideas_for_ambassadors.htm#College </a:t>
            </a:r>
            <a:r>
              <a:rPr lang="en-US" sz="2000" dirty="0" smtClean="0">
                <a:solidFill>
                  <a:srgbClr val="0033CC"/>
                </a:solidFill>
              </a:rPr>
              <a:t> </a:t>
            </a:r>
          </a:p>
          <a:p>
            <a:pPr>
              <a:buClr>
                <a:schemeClr val="accent2"/>
              </a:buClr>
              <a:buSzPct val="70000"/>
              <a:buFont typeface="Wingdings" pitchFamily="2" charset="2"/>
              <a:buChar char="q"/>
            </a:pPr>
            <a:r>
              <a:rPr lang="en-US" sz="2000" dirty="0" smtClean="0">
                <a:solidFill>
                  <a:schemeClr val="bg2">
                    <a:lumMod val="10000"/>
                  </a:schemeClr>
                </a:solidFill>
              </a:rPr>
              <a:t> </a:t>
            </a:r>
            <a:r>
              <a:rPr lang="en-US" sz="2000" dirty="0">
                <a:solidFill>
                  <a:schemeClr val="bg2">
                    <a:lumMod val="10000"/>
                  </a:schemeClr>
                </a:solidFill>
              </a:rPr>
              <a:t>Texas </a:t>
            </a:r>
            <a:r>
              <a:rPr lang="en-US" sz="2000" dirty="0" smtClean="0">
                <a:solidFill>
                  <a:schemeClr val="bg2">
                    <a:lumMod val="10000"/>
                  </a:schemeClr>
                </a:solidFill>
              </a:rPr>
              <a:t>A&amp;M University. Insects in the classroom: Bugs as teaching tools for all ages. Lesson plans.</a:t>
            </a:r>
          </a:p>
          <a:p>
            <a:pPr>
              <a:buClr>
                <a:schemeClr val="accent2"/>
              </a:buClr>
              <a:buSzPct val="70000"/>
            </a:pPr>
            <a:r>
              <a:rPr lang="en-US" sz="2000" dirty="0">
                <a:solidFill>
                  <a:srgbClr val="0033CC"/>
                </a:solidFill>
              </a:rPr>
              <a:t>http://</a:t>
            </a:r>
            <a:r>
              <a:rPr lang="en-US" sz="2000" dirty="0" smtClean="0">
                <a:solidFill>
                  <a:srgbClr val="0033CC"/>
                </a:solidFill>
              </a:rPr>
              <a:t>iitc.tamu.edu/1998and2000/lesson_plans.html </a:t>
            </a:r>
          </a:p>
          <a:p>
            <a:pPr>
              <a:buClr>
                <a:schemeClr val="accent2"/>
              </a:buClr>
              <a:buSzPct val="70000"/>
              <a:buFont typeface="Wingdings" pitchFamily="2" charset="2"/>
              <a:buChar char="q"/>
            </a:pPr>
            <a:r>
              <a:rPr lang="en-US" sz="2000" dirty="0" smtClean="0">
                <a:solidFill>
                  <a:schemeClr val="bg2">
                    <a:lumMod val="10000"/>
                  </a:schemeClr>
                </a:solidFill>
              </a:rPr>
              <a:t> </a:t>
            </a:r>
            <a:r>
              <a:rPr lang="en-US" sz="2000" dirty="0" err="1" smtClean="0">
                <a:solidFill>
                  <a:schemeClr val="bg2">
                    <a:lumMod val="10000"/>
                  </a:schemeClr>
                </a:solidFill>
              </a:rPr>
              <a:t>eXtension</a:t>
            </a:r>
            <a:r>
              <a:rPr lang="en-US" sz="2000" dirty="0" smtClean="0">
                <a:solidFill>
                  <a:schemeClr val="bg2">
                    <a:lumMod val="10000"/>
                  </a:schemeClr>
                </a:solidFill>
              </a:rPr>
              <a:t>. (2014). School Integrated Pest Management for Teachers. </a:t>
            </a:r>
            <a:r>
              <a:rPr lang="en-US" sz="2000" dirty="0">
                <a:solidFill>
                  <a:srgbClr val="0033CC"/>
                </a:solidFill>
              </a:rPr>
              <a:t>http://www.extension.org/pages/21012/school-integrated-pest-management-for-teachers#.</a:t>
            </a:r>
            <a:r>
              <a:rPr lang="en-US" sz="2000" dirty="0" smtClean="0">
                <a:solidFill>
                  <a:srgbClr val="0033CC"/>
                </a:solidFill>
              </a:rPr>
              <a:t>U9h98rHLNeo </a:t>
            </a:r>
          </a:p>
          <a:p>
            <a:pPr>
              <a:buClr>
                <a:schemeClr val="accent2"/>
              </a:buClr>
              <a:buSzPct val="70000"/>
              <a:buFont typeface="Wingdings" pitchFamily="2" charset="2"/>
              <a:buChar char="q"/>
            </a:pPr>
            <a:r>
              <a:rPr lang="en-US" sz="2000" dirty="0" smtClean="0">
                <a:solidFill>
                  <a:schemeClr val="bg2">
                    <a:lumMod val="10000"/>
                  </a:schemeClr>
                </a:solidFill>
              </a:rPr>
              <a:t>  </a:t>
            </a:r>
            <a:r>
              <a:rPr lang="en-US" sz="2000" dirty="0" err="1" smtClean="0">
                <a:solidFill>
                  <a:schemeClr val="bg2">
                    <a:lumMod val="10000"/>
                  </a:schemeClr>
                </a:solidFill>
              </a:rPr>
              <a:t>PennState</a:t>
            </a:r>
            <a:r>
              <a:rPr lang="en-US" sz="2000" dirty="0" smtClean="0">
                <a:solidFill>
                  <a:schemeClr val="bg2">
                    <a:lumMod val="10000"/>
                  </a:schemeClr>
                </a:solidFill>
              </a:rPr>
              <a:t> Extension. IPM for Teachers Curriculum.</a:t>
            </a:r>
          </a:p>
          <a:p>
            <a:pPr>
              <a:buClr>
                <a:schemeClr val="accent2"/>
              </a:buClr>
              <a:buSzPct val="70000"/>
            </a:pPr>
            <a:r>
              <a:rPr lang="en-US" sz="2000" dirty="0">
                <a:solidFill>
                  <a:srgbClr val="0033CC"/>
                </a:solidFill>
              </a:rPr>
              <a:t>http://</a:t>
            </a:r>
            <a:r>
              <a:rPr lang="en-US" sz="2000" dirty="0" smtClean="0">
                <a:solidFill>
                  <a:srgbClr val="0033CC"/>
                </a:solidFill>
              </a:rPr>
              <a:t>extension.psu.edu/pests/ipm/schools/educators/curriculum/contents/whenisapest </a:t>
            </a:r>
            <a:endParaRPr lang="en-US" sz="2000" dirty="0">
              <a:solidFill>
                <a:srgbClr val="0033CC"/>
              </a:solidFill>
            </a:endParaRPr>
          </a:p>
          <a:p>
            <a:pPr marL="342900" indent="-342900">
              <a:buClr>
                <a:schemeClr val="accent2"/>
              </a:buClr>
              <a:buSzPct val="70000"/>
              <a:buFont typeface="Wingdings" panose="05000000000000000000" pitchFamily="2" charset="2"/>
              <a:buChar char="q"/>
            </a:pPr>
            <a:r>
              <a:rPr lang="en-US" sz="2000" dirty="0" smtClean="0">
                <a:solidFill>
                  <a:schemeClr val="bg2">
                    <a:lumMod val="10000"/>
                  </a:schemeClr>
                </a:solidFill>
              </a:rPr>
              <a:t>University </a:t>
            </a:r>
            <a:r>
              <a:rPr lang="en-US" sz="2000" dirty="0">
                <a:solidFill>
                  <a:schemeClr val="bg2">
                    <a:lumMod val="10000"/>
                  </a:schemeClr>
                </a:solidFill>
              </a:rPr>
              <a:t>of Nebraska—Lincoln IPM Curricula and Resources for Teachers</a:t>
            </a:r>
          </a:p>
          <a:p>
            <a:pPr>
              <a:buClr>
                <a:schemeClr val="accent2"/>
              </a:buClr>
              <a:buSzPct val="70000"/>
            </a:pPr>
            <a:r>
              <a:rPr lang="en-US" sz="2000" dirty="0">
                <a:solidFill>
                  <a:srgbClr val="0033CC"/>
                </a:solidFill>
              </a:rPr>
              <a:t>http://pested.unl.edu/teachipm</a:t>
            </a:r>
          </a:p>
          <a:p>
            <a:pPr>
              <a:buClr>
                <a:schemeClr val="accent2"/>
              </a:buClr>
              <a:buSzPct val="70000"/>
            </a:pPr>
            <a:endParaRPr lang="en-US" sz="2000" dirty="0">
              <a:solidFill>
                <a:schemeClr val="bg2">
                  <a:lumMod val="1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4</a:t>
            </a:fld>
            <a:endParaRPr lang="en-US"/>
          </a:p>
        </p:txBody>
      </p:sp>
      <p:sp>
        <p:nvSpPr>
          <p:cNvPr id="10" name="Title 1"/>
          <p:cNvSpPr txBox="1">
            <a:spLocks/>
          </p:cNvSpPr>
          <p:nvPr/>
        </p:nvSpPr>
        <p:spPr>
          <a:xfrm>
            <a:off x="533400" y="22860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 Integrated (Intelligent) Pest Management</a:t>
            </a:r>
          </a:p>
        </p:txBody>
      </p:sp>
      <p:sp>
        <p:nvSpPr>
          <p:cNvPr id="9" name="Content Placeholder 2"/>
          <p:cNvSpPr>
            <a:spLocks noGrp="1"/>
          </p:cNvSpPr>
          <p:nvPr>
            <p:ph sz="quarter" idx="1"/>
          </p:nvPr>
        </p:nvSpPr>
        <p:spPr>
          <a:xfrm>
            <a:off x="495300" y="1677059"/>
            <a:ext cx="8153400" cy="5029200"/>
          </a:xfrm>
        </p:spPr>
        <p:txBody>
          <a:bodyPr>
            <a:normAutofit/>
          </a:bodyPr>
          <a:lstStyle/>
          <a:p>
            <a:r>
              <a:rPr lang="en-US" sz="3000" dirty="0" smtClean="0"/>
              <a:t>IPM does not rely on one single method to control pests but uses a combination of                         methods that are:</a:t>
            </a:r>
            <a:endParaRPr lang="en-US" sz="3000" dirty="0"/>
          </a:p>
          <a:p>
            <a:pPr lvl="1"/>
            <a:r>
              <a:rPr lang="en-US" sz="2700" dirty="0" smtClean="0"/>
              <a:t>Location specific</a:t>
            </a:r>
            <a:endParaRPr lang="en-US" sz="2700" dirty="0"/>
          </a:p>
          <a:p>
            <a:pPr lvl="1"/>
            <a:r>
              <a:rPr lang="en-US" sz="2700" dirty="0" smtClean="0"/>
              <a:t>Dynamic, can be changed </a:t>
            </a:r>
            <a:br>
              <a:rPr lang="en-US" sz="2700" dirty="0" smtClean="0"/>
            </a:br>
            <a:r>
              <a:rPr lang="en-US" sz="2700" dirty="0" smtClean="0"/>
              <a:t>to suit the situation</a:t>
            </a:r>
          </a:p>
          <a:p>
            <a:pPr lvl="1"/>
            <a:r>
              <a:rPr lang="en-US" sz="2700" dirty="0" smtClean="0"/>
              <a:t>Low risk</a:t>
            </a:r>
          </a:p>
          <a:p>
            <a:pPr lvl="1"/>
            <a:r>
              <a:rPr lang="en-US" sz="2700" dirty="0" smtClean="0"/>
              <a:t>Cost effective</a:t>
            </a:r>
            <a:endParaRPr lang="en-US" sz="2700" dirty="0"/>
          </a:p>
        </p:txBody>
      </p:sp>
      <p:sp>
        <p:nvSpPr>
          <p:cNvPr id="13" name="Content Placeholder 2"/>
          <p:cNvSpPr txBox="1">
            <a:spLocks/>
          </p:cNvSpPr>
          <p:nvPr/>
        </p:nvSpPr>
        <p:spPr>
          <a:xfrm>
            <a:off x="7391400" y="4495800"/>
            <a:ext cx="1524000" cy="1282261"/>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spcBef>
                <a:spcPts val="0"/>
              </a:spcBef>
              <a:buNone/>
            </a:pPr>
            <a:r>
              <a:rPr lang="en-US" sz="2800" dirty="0" smtClean="0"/>
              <a:t>IPM works indoors and outdoors</a:t>
            </a:r>
          </a:p>
          <a:p>
            <a:pPr algn="ctr">
              <a:spcBef>
                <a:spcPts val="0"/>
              </a:spcBef>
            </a:pPr>
            <a:endParaRPr lang="en-US" sz="2800" dirty="0" smtClean="0"/>
          </a:p>
          <a:p>
            <a:pPr algn="ctr">
              <a:spcBef>
                <a:spcPts val="0"/>
              </a:spcBef>
            </a:pPr>
            <a:endParaRPr lang="en-US" sz="2800" dirty="0" smtClean="0"/>
          </a:p>
          <a:p>
            <a:pPr marL="0" indent="0" algn="ctr">
              <a:spcBef>
                <a:spcPts val="0"/>
              </a:spcBef>
              <a:buFont typeface="Wingdings"/>
              <a:buNone/>
            </a:pPr>
            <a:endParaRPr lang="en-US" sz="2800" dirty="0" smtClean="0"/>
          </a:p>
          <a:p>
            <a:pPr algn="ctr">
              <a:spcBef>
                <a:spcPts val="0"/>
              </a:spcBef>
            </a:pP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820" y="4646550"/>
            <a:ext cx="3048000" cy="2032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0473" y="2383139"/>
            <a:ext cx="3054927" cy="2045341"/>
          </a:xfrm>
          <a:prstGeom prst="rect">
            <a:avLst/>
          </a:prstGeom>
        </p:spPr>
      </p:pic>
    </p:spTree>
    <p:extLst>
      <p:ext uri="{BB962C8B-B14F-4D97-AF65-F5344CB8AC3E}">
        <p14:creationId xmlns:p14="http://schemas.microsoft.com/office/powerpoint/2010/main" val="517590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5</a:t>
            </a:fld>
            <a:endParaRPr lang="en-US"/>
          </a:p>
        </p:txBody>
      </p:sp>
      <p:sp>
        <p:nvSpPr>
          <p:cNvPr id="10" name="Title 1"/>
          <p:cNvSpPr txBox="1">
            <a:spLocks/>
          </p:cNvSpPr>
          <p:nvPr/>
        </p:nvSpPr>
        <p:spPr>
          <a:xfrm>
            <a:off x="345948" y="20701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 Integrated (Intelligent) Pest Management</a:t>
            </a:r>
          </a:p>
        </p:txBody>
      </p:sp>
      <p:sp>
        <p:nvSpPr>
          <p:cNvPr id="9" name="Content Placeholder 2"/>
          <p:cNvSpPr>
            <a:spLocks noGrp="1"/>
          </p:cNvSpPr>
          <p:nvPr>
            <p:ph sz="quarter" idx="1"/>
          </p:nvPr>
        </p:nvSpPr>
        <p:spPr>
          <a:xfrm>
            <a:off x="612648" y="1752600"/>
            <a:ext cx="8153400" cy="5029200"/>
          </a:xfrm>
        </p:spPr>
        <p:txBody>
          <a:bodyPr>
            <a:noAutofit/>
          </a:bodyPr>
          <a:lstStyle/>
          <a:p>
            <a:r>
              <a:rPr lang="en-US" sz="3000" dirty="0" smtClean="0"/>
              <a:t>IPM is a </a:t>
            </a:r>
            <a:r>
              <a:rPr lang="en-US" sz="3000" b="1" dirty="0" smtClean="0"/>
              <a:t>pollution prevention strategy</a:t>
            </a:r>
            <a:r>
              <a:rPr lang="en-US" sz="3000" dirty="0"/>
              <a:t> </a:t>
            </a:r>
            <a:r>
              <a:rPr lang="en-US" sz="3000" dirty="0" smtClean="0"/>
              <a:t>- Pesticides are used judiciously only when required, and applied in a manner that minimizes non-target exposure and environmental impact</a:t>
            </a:r>
          </a:p>
          <a:p>
            <a:r>
              <a:rPr lang="en-US" sz="3000" dirty="0"/>
              <a:t>IPM is a </a:t>
            </a:r>
            <a:r>
              <a:rPr lang="en-US" sz="3000" b="1" dirty="0"/>
              <a:t>risk reduction </a:t>
            </a:r>
            <a:r>
              <a:rPr lang="en-US" sz="3000" b="1" dirty="0" smtClean="0"/>
              <a:t>strategy</a:t>
            </a:r>
            <a:r>
              <a:rPr lang="en-US" sz="3000" dirty="0"/>
              <a:t> </a:t>
            </a:r>
            <a:r>
              <a:rPr lang="en-US" sz="3000" dirty="0" smtClean="0"/>
              <a:t>- </a:t>
            </a:r>
            <a:r>
              <a:rPr lang="en-US" sz="3000" dirty="0"/>
              <a:t>The least hazardous approaches are used to reduce </a:t>
            </a:r>
            <a:r>
              <a:rPr lang="en-US" sz="3000" dirty="0" smtClean="0"/>
              <a:t>pests</a:t>
            </a:r>
            <a:endParaRPr lang="en-US" sz="3000" dirty="0"/>
          </a:p>
          <a:p>
            <a:r>
              <a:rPr lang="en-US" sz="3000" dirty="0" smtClean="0"/>
              <a:t>IPM is a </a:t>
            </a:r>
            <a:r>
              <a:rPr lang="en-US" sz="3000" b="1" dirty="0" smtClean="0"/>
              <a:t>pesticide resistance strategy</a:t>
            </a:r>
            <a:r>
              <a:rPr lang="en-US" sz="3000" dirty="0"/>
              <a:t> </a:t>
            </a:r>
            <a:r>
              <a:rPr lang="en-US" sz="3000" dirty="0" smtClean="0"/>
              <a:t>- Pesticides are used responsibly and rotated so pests are not exposed to heavy selection pressures</a:t>
            </a:r>
          </a:p>
          <a:p>
            <a:pPr marL="0" indent="0">
              <a:buNone/>
            </a:pPr>
            <a:endParaRPr lang="en-US" sz="3000" dirty="0" smtClean="0"/>
          </a:p>
          <a:p>
            <a:pPr marL="0" indent="0">
              <a:buNone/>
            </a:pPr>
            <a:endParaRPr lang="en-US" sz="3000" dirty="0"/>
          </a:p>
          <a:p>
            <a:pPr marL="0" indent="0">
              <a:buNone/>
            </a:pPr>
            <a:endParaRPr lang="en-US" sz="3000" dirty="0"/>
          </a:p>
          <a:p>
            <a:endParaRPr lang="en-US" sz="3000" dirty="0"/>
          </a:p>
        </p:txBody>
      </p:sp>
    </p:spTree>
    <p:extLst>
      <p:ext uri="{BB962C8B-B14F-4D97-AF65-F5344CB8AC3E}">
        <p14:creationId xmlns:p14="http://schemas.microsoft.com/office/powerpoint/2010/main" val="3219465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6</a:t>
            </a:fld>
            <a:endParaRPr lang="en-US"/>
          </a:p>
        </p:txBody>
      </p:sp>
      <p:sp>
        <p:nvSpPr>
          <p:cNvPr id="8" name="Content Placeholder 2"/>
          <p:cNvSpPr>
            <a:spLocks noGrp="1"/>
          </p:cNvSpPr>
          <p:nvPr>
            <p:ph sz="quarter" idx="1"/>
          </p:nvPr>
        </p:nvSpPr>
        <p:spPr>
          <a:xfrm>
            <a:off x="609600" y="1752600"/>
            <a:ext cx="8153400" cy="3962400"/>
          </a:xfrm>
        </p:spPr>
        <p:txBody>
          <a:bodyPr>
            <a:noAutofit/>
          </a:bodyPr>
          <a:lstStyle/>
          <a:p>
            <a:r>
              <a:rPr lang="en-US" dirty="0" smtClean="0"/>
              <a:t>IPM helps students realize the importance of protecting themselves and </a:t>
            </a:r>
            <a:r>
              <a:rPr lang="en-US" dirty="0"/>
              <a:t>their </a:t>
            </a:r>
            <a:r>
              <a:rPr lang="en-US" dirty="0" smtClean="0"/>
              <a:t>environment</a:t>
            </a:r>
          </a:p>
          <a:p>
            <a:r>
              <a:rPr lang="en-US" dirty="0" smtClean="0"/>
              <a:t>IPM gives everyone a role to play in school and at home</a:t>
            </a:r>
          </a:p>
          <a:p>
            <a:r>
              <a:rPr lang="en-US" dirty="0" smtClean="0"/>
              <a:t>IPM helps students appreciate all jobs involved in creating a safe and healthy learning environment</a:t>
            </a:r>
          </a:p>
          <a:p>
            <a:r>
              <a:rPr lang="en-US" dirty="0" smtClean="0"/>
              <a:t>IPM teaches sharing, teamwork and respect for the Earth and life around us</a:t>
            </a:r>
          </a:p>
          <a:p>
            <a:r>
              <a:rPr lang="en-US" dirty="0" smtClean="0"/>
              <a:t>IPM is a real world problem solving process</a:t>
            </a:r>
          </a:p>
          <a:p>
            <a:r>
              <a:rPr lang="en-US" dirty="0" smtClean="0"/>
              <a:t>IPM is common sense!</a:t>
            </a:r>
            <a:endParaRPr lang="en-US" dirty="0"/>
          </a:p>
          <a:p>
            <a:pPr marL="0" indent="0">
              <a:buNone/>
            </a:pPr>
            <a:endParaRPr lang="en-US" sz="2800" dirty="0"/>
          </a:p>
          <a:p>
            <a:endParaRPr lang="en-US" sz="2800" dirty="0"/>
          </a:p>
        </p:txBody>
      </p:sp>
      <p:sp>
        <p:nvSpPr>
          <p:cNvPr id="10"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Why Include IPM in Your Curriculum?</a:t>
            </a:r>
          </a:p>
        </p:txBody>
      </p:sp>
    </p:spTree>
    <p:extLst>
      <p:ext uri="{BB962C8B-B14F-4D97-AF65-F5344CB8AC3E}">
        <p14:creationId xmlns:p14="http://schemas.microsoft.com/office/powerpoint/2010/main" val="1508667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7</a:t>
            </a:fld>
            <a:endParaRPr lang="en-US"/>
          </a:p>
        </p:txBody>
      </p:sp>
      <p:sp>
        <p:nvSpPr>
          <p:cNvPr id="2" name="TextBox 1"/>
          <p:cNvSpPr txBox="1"/>
          <p:nvPr/>
        </p:nvSpPr>
        <p:spPr>
          <a:xfrm>
            <a:off x="557212" y="1655802"/>
            <a:ext cx="4591963" cy="553998"/>
          </a:xfrm>
          <a:prstGeom prst="rect">
            <a:avLst/>
          </a:prstGeom>
          <a:noFill/>
        </p:spPr>
        <p:txBody>
          <a:bodyPr wrap="none" rtlCol="0">
            <a:spAutoFit/>
          </a:bodyPr>
          <a:lstStyle/>
          <a:p>
            <a:r>
              <a:rPr lang="en-US" sz="3000" b="1" dirty="0"/>
              <a:t>C</a:t>
            </a:r>
            <a:r>
              <a:rPr lang="en-US" sz="3000" b="1" dirty="0" smtClean="0"/>
              <a:t>ommon core requirements</a:t>
            </a:r>
            <a:endParaRPr lang="en-US" sz="3000" b="1" dirty="0"/>
          </a:p>
        </p:txBody>
      </p:sp>
      <p:sp>
        <p:nvSpPr>
          <p:cNvPr id="6" name="Content Placeholder 2"/>
          <p:cNvSpPr>
            <a:spLocks noGrp="1"/>
          </p:cNvSpPr>
          <p:nvPr>
            <p:ph sz="quarter" idx="1"/>
          </p:nvPr>
        </p:nvSpPr>
        <p:spPr>
          <a:xfrm>
            <a:off x="609600" y="2438400"/>
            <a:ext cx="8153400" cy="3200400"/>
          </a:xfrm>
        </p:spPr>
        <p:txBody>
          <a:bodyPr>
            <a:noAutofit/>
          </a:bodyPr>
          <a:lstStyle/>
          <a:p>
            <a:pPr marL="0" indent="0">
              <a:buNone/>
            </a:pPr>
            <a:r>
              <a:rPr lang="en-US" sz="2800" dirty="0" smtClean="0"/>
              <a:t>“Building </a:t>
            </a:r>
            <a:r>
              <a:rPr lang="en-US" sz="2800" dirty="0"/>
              <a:t>on the best of existing state standards, the Common Core State Standards provide clear and consistent learning goals to help prepare students for college, career, and life. The standards clearly demonstrate what students are expected to learn at each grade level, so that every parent and teacher can understand and support their learning</a:t>
            </a:r>
            <a:r>
              <a:rPr lang="en-US" sz="2800" dirty="0" smtClean="0"/>
              <a:t>.”</a:t>
            </a:r>
          </a:p>
          <a:p>
            <a:pPr marL="0" indent="0">
              <a:buNone/>
            </a:pPr>
            <a:r>
              <a:rPr lang="en-US" sz="2800" dirty="0">
                <a:solidFill>
                  <a:srgbClr val="0000FF"/>
                </a:solidFill>
              </a:rPr>
              <a:t>http://www.corestandards.org/read-the-standards</a:t>
            </a:r>
            <a:r>
              <a:rPr lang="en-US" sz="2800" dirty="0" smtClean="0">
                <a:solidFill>
                  <a:srgbClr val="0000FF"/>
                </a:solidFill>
              </a:rPr>
              <a:t>/ </a:t>
            </a:r>
            <a:endParaRPr lang="en-US" sz="2800" dirty="0">
              <a:solidFill>
                <a:srgbClr val="0000FF"/>
              </a:solidFill>
            </a:endParaRPr>
          </a:p>
          <a:p>
            <a:pPr marL="0" indent="0">
              <a:buNone/>
            </a:pPr>
            <a:endParaRPr lang="en-US" sz="2800" dirty="0"/>
          </a:p>
          <a:p>
            <a:pPr marL="0" indent="0">
              <a:buNone/>
            </a:pPr>
            <a:endParaRPr lang="en-US" sz="2800" dirty="0"/>
          </a:p>
        </p:txBody>
      </p:sp>
      <p:sp>
        <p:nvSpPr>
          <p:cNvPr id="8"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a:t>
            </a:r>
          </a:p>
        </p:txBody>
      </p:sp>
    </p:spTree>
    <p:extLst>
      <p:ext uri="{BB962C8B-B14F-4D97-AF65-F5344CB8AC3E}">
        <p14:creationId xmlns:p14="http://schemas.microsoft.com/office/powerpoint/2010/main" val="2328373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8</a:t>
            </a:fld>
            <a:endParaRPr lang="en-US"/>
          </a:p>
        </p:txBody>
      </p:sp>
      <p:sp>
        <p:nvSpPr>
          <p:cNvPr id="2" name="TextBox 1"/>
          <p:cNvSpPr txBox="1"/>
          <p:nvPr/>
        </p:nvSpPr>
        <p:spPr>
          <a:xfrm>
            <a:off x="557212" y="1655802"/>
            <a:ext cx="6675867" cy="553998"/>
          </a:xfrm>
          <a:prstGeom prst="rect">
            <a:avLst/>
          </a:prstGeom>
          <a:noFill/>
        </p:spPr>
        <p:txBody>
          <a:bodyPr wrap="none" rtlCol="0">
            <a:spAutoFit/>
          </a:bodyPr>
          <a:lstStyle/>
          <a:p>
            <a:r>
              <a:rPr lang="en-US" sz="3000" b="1" dirty="0"/>
              <a:t>D</a:t>
            </a:r>
            <a:r>
              <a:rPr lang="en-US" sz="3000" b="1" dirty="0" smtClean="0"/>
              <a:t>oes IPM fit common core requirements?</a:t>
            </a:r>
            <a:endParaRPr lang="en-US" sz="3000" b="1" dirty="0"/>
          </a:p>
        </p:txBody>
      </p:sp>
      <p:sp>
        <p:nvSpPr>
          <p:cNvPr id="8"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3538728"/>
            <a:ext cx="4268724" cy="3319272"/>
          </a:xfrm>
          <a:prstGeom prst="rect">
            <a:avLst/>
          </a:prstGeom>
        </p:spPr>
      </p:pic>
      <p:sp>
        <p:nvSpPr>
          <p:cNvPr id="6" name="Content Placeholder 2"/>
          <p:cNvSpPr>
            <a:spLocks noGrp="1"/>
          </p:cNvSpPr>
          <p:nvPr>
            <p:ph sz="quarter" idx="1"/>
          </p:nvPr>
        </p:nvSpPr>
        <p:spPr>
          <a:xfrm>
            <a:off x="528637" y="2209800"/>
            <a:ext cx="8153400" cy="3200400"/>
          </a:xfrm>
        </p:spPr>
        <p:txBody>
          <a:bodyPr>
            <a:noAutofit/>
          </a:bodyPr>
          <a:lstStyle/>
          <a:p>
            <a:pPr>
              <a:buFont typeface="Wingdings" panose="05000000000000000000" pitchFamily="2" charset="2"/>
              <a:buChar char="ü"/>
            </a:pPr>
            <a:r>
              <a:rPr lang="en-US" sz="3200" dirty="0" smtClean="0"/>
              <a:t>Yes! IPM can give students exposure to a broad range of subjects and concepts in science, and can be linked to math, language, arts and social studies</a:t>
            </a:r>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5418949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1400" dirty="0" smtClean="0">
                <a:solidFill>
                  <a:schemeClr val="bg1"/>
                </a:solidFill>
              </a:rPr>
              <a:t>1. </a:t>
            </a:r>
            <a:endParaRPr lang="en-US" sz="1400" dirty="0"/>
          </a:p>
        </p:txBody>
      </p:sp>
      <p:sp>
        <p:nvSpPr>
          <p:cNvPr id="7" name="Slide Number Placeholder 6"/>
          <p:cNvSpPr>
            <a:spLocks noGrp="1"/>
          </p:cNvSpPr>
          <p:nvPr>
            <p:ph type="sldNum" sz="quarter" idx="12"/>
          </p:nvPr>
        </p:nvSpPr>
        <p:spPr/>
        <p:txBody>
          <a:bodyPr>
            <a:normAutofit fontScale="85000" lnSpcReduction="20000"/>
          </a:bodyPr>
          <a:lstStyle/>
          <a:p>
            <a:fld id="{7A3B7630-EB21-464F-BCF3-B6E27F6BDC28}" type="slidenum">
              <a:rPr lang="en-US" smtClean="0"/>
              <a:pPr/>
              <a:t>9</a:t>
            </a:fld>
            <a:endParaRPr lang="en-US"/>
          </a:p>
        </p:txBody>
      </p:sp>
      <p:sp>
        <p:nvSpPr>
          <p:cNvPr id="9" name="Content Placeholder 2"/>
          <p:cNvSpPr>
            <a:spLocks noGrp="1"/>
          </p:cNvSpPr>
          <p:nvPr>
            <p:ph sz="quarter" idx="1"/>
          </p:nvPr>
        </p:nvSpPr>
        <p:spPr>
          <a:xfrm>
            <a:off x="612648" y="1600200"/>
            <a:ext cx="8153400" cy="5029200"/>
          </a:xfrm>
        </p:spPr>
        <p:txBody>
          <a:bodyPr>
            <a:normAutofit lnSpcReduction="10000"/>
          </a:bodyPr>
          <a:lstStyle/>
          <a:p>
            <a:pPr marL="0" indent="0">
              <a:buNone/>
            </a:pPr>
            <a:r>
              <a:rPr lang="en-US" sz="3200" dirty="0" smtClean="0"/>
              <a:t>IPM involves:</a:t>
            </a:r>
          </a:p>
          <a:p>
            <a:pPr>
              <a:buFont typeface="Wingdings" panose="05000000000000000000" pitchFamily="2" charset="2"/>
              <a:buChar char="¨"/>
            </a:pPr>
            <a:r>
              <a:rPr lang="en-US" sz="3000" dirty="0" smtClean="0"/>
              <a:t> Biology</a:t>
            </a:r>
          </a:p>
          <a:p>
            <a:pPr>
              <a:buFont typeface="Wingdings" panose="05000000000000000000" pitchFamily="2" charset="2"/>
              <a:buChar char="¨"/>
            </a:pPr>
            <a:r>
              <a:rPr lang="en-US" sz="3000" dirty="0" smtClean="0"/>
              <a:t> Environmental Science</a:t>
            </a:r>
          </a:p>
          <a:p>
            <a:pPr>
              <a:buFont typeface="Wingdings" panose="05000000000000000000" pitchFamily="2" charset="2"/>
              <a:buChar char="¨"/>
            </a:pPr>
            <a:r>
              <a:rPr lang="en-US" sz="3000" dirty="0" smtClean="0"/>
              <a:t> Chemistry</a:t>
            </a:r>
          </a:p>
          <a:p>
            <a:pPr>
              <a:buFont typeface="Wingdings" panose="05000000000000000000" pitchFamily="2" charset="2"/>
              <a:buChar char="¨"/>
            </a:pPr>
            <a:r>
              <a:rPr lang="en-US" sz="3000" dirty="0" smtClean="0"/>
              <a:t> Math</a:t>
            </a:r>
          </a:p>
          <a:p>
            <a:pPr>
              <a:buFont typeface="Wingdings" panose="05000000000000000000" pitchFamily="2" charset="2"/>
              <a:buChar char="¨"/>
            </a:pPr>
            <a:r>
              <a:rPr lang="en-US" sz="3000" dirty="0" smtClean="0"/>
              <a:t> Economics</a:t>
            </a:r>
          </a:p>
          <a:p>
            <a:pPr>
              <a:buFont typeface="Wingdings" panose="05000000000000000000" pitchFamily="2" charset="2"/>
              <a:buChar char="¨"/>
            </a:pPr>
            <a:r>
              <a:rPr lang="en-US" sz="3000" dirty="0" smtClean="0"/>
              <a:t> Psychology</a:t>
            </a:r>
          </a:p>
          <a:p>
            <a:pPr>
              <a:buFont typeface="Wingdings" panose="05000000000000000000" pitchFamily="2" charset="2"/>
              <a:buChar char="¨"/>
            </a:pPr>
            <a:r>
              <a:rPr lang="en-US" sz="3000" dirty="0" smtClean="0"/>
              <a:t> Ecology</a:t>
            </a:r>
          </a:p>
          <a:p>
            <a:pPr marL="0" indent="0">
              <a:buNone/>
            </a:pPr>
            <a:r>
              <a:rPr lang="en-US" sz="3200" dirty="0" smtClean="0"/>
              <a:t>While learning IPM concepts, children gain lessons in all the above subjects and more</a:t>
            </a:r>
          </a:p>
          <a:p>
            <a:pPr marL="0" indent="0">
              <a:buNone/>
            </a:pPr>
            <a:endParaRPr lang="en-US" sz="3200" dirty="0"/>
          </a:p>
          <a:p>
            <a:pPr marL="0" indent="0">
              <a:buNone/>
            </a:pPr>
            <a:endParaRPr lang="en-US" sz="3200" dirty="0"/>
          </a:p>
          <a:p>
            <a:endParaRPr lang="en-US" sz="3200" dirty="0"/>
          </a:p>
        </p:txBody>
      </p:sp>
      <p:sp>
        <p:nvSpPr>
          <p:cNvPr id="8" name="Title 1"/>
          <p:cNvSpPr txBox="1">
            <a:spLocks/>
          </p:cNvSpPr>
          <p:nvPr/>
        </p:nvSpPr>
        <p:spPr>
          <a:xfrm>
            <a:off x="609600" y="0"/>
            <a:ext cx="8458200" cy="1295400"/>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marL="457200" indent="-457200">
              <a:lnSpc>
                <a:spcPct val="115000"/>
              </a:lnSpc>
              <a:buClr>
                <a:schemeClr val="accent2"/>
              </a:buClr>
              <a:buSzPct val="70000"/>
              <a:tabLst>
                <a:tab pos="457200" algn="l"/>
              </a:tabLst>
            </a:pPr>
            <a:r>
              <a:rPr lang="en-US" sz="3200" dirty="0" smtClean="0">
                <a:solidFill>
                  <a:schemeClr val="bg2">
                    <a:lumMod val="10000"/>
                  </a:schemeClr>
                </a:solidFill>
              </a:rPr>
              <a:t>IPM in Your Curriculum</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438400"/>
            <a:ext cx="4117848" cy="2734509"/>
          </a:xfrm>
          <a:prstGeom prst="rect">
            <a:avLst/>
          </a:prstGeom>
        </p:spPr>
      </p:pic>
    </p:spTree>
    <p:extLst>
      <p:ext uri="{BB962C8B-B14F-4D97-AF65-F5344CB8AC3E}">
        <p14:creationId xmlns:p14="http://schemas.microsoft.com/office/powerpoint/2010/main" val="201840803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31340</TotalTime>
  <Words>2438</Words>
  <Application>Microsoft Office PowerPoint</Application>
  <PresentationFormat>On-screen Show (4:3)</PresentationFormat>
  <Paragraphs>353</Paragraphs>
  <Slides>39</Slides>
  <Notes>34</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6" baseType="lpstr">
      <vt:lpstr>Calibri</vt:lpstr>
      <vt:lpstr>Times New Roman</vt:lpstr>
      <vt:lpstr>Tw Cen MT</vt:lpstr>
      <vt:lpstr>Wingdings</vt:lpstr>
      <vt:lpstr>Wingdings 2</vt:lpstr>
      <vt:lpstr>Median</vt:lpstr>
      <vt:lpstr>CorelDRAW</vt:lpstr>
      <vt:lpstr>TEACHING IPM (Using IPM as a Curriculum Element)</vt:lpstr>
      <vt:lpstr>Learning Objectives</vt:lpstr>
      <vt:lpstr>PowerPoint Presentation</vt:lpstr>
      <vt:lpstr>1. </vt:lpstr>
      <vt:lpstr>1. </vt:lpstr>
      <vt:lpstr>PowerPoint Presentation</vt:lpstr>
      <vt:lpstr>PowerPoint Presentation</vt:lpstr>
      <vt:lpstr>PowerPoint Presentation</vt:lpstr>
      <vt:lpstr>1. </vt:lpstr>
      <vt:lpstr>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Farm to School Initiative</vt:lpstr>
      <vt:lpstr>Farm to School Initiative</vt:lpstr>
      <vt:lpstr>Check In!</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Employee</dc:creator>
  <cp:lastModifiedBy>Anon</cp:lastModifiedBy>
  <cp:revision>730</cp:revision>
  <cp:lastPrinted>2014-01-15T16:13:01Z</cp:lastPrinted>
  <dcterms:created xsi:type="dcterms:W3CDTF">2013-08-21T12:48:22Z</dcterms:created>
  <dcterms:modified xsi:type="dcterms:W3CDTF">2016-10-15T17:43:51Z</dcterms:modified>
</cp:coreProperties>
</file>