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6" autoAdjust="0"/>
    <p:restoredTop sz="94710"/>
  </p:normalViewPr>
  <p:slideViewPr>
    <p:cSldViewPr snapToGrid="0" snapToObjects="1">
      <p:cViewPr varScale="1">
        <p:scale>
          <a:sx n="84" d="100"/>
          <a:sy n="84" d="100"/>
        </p:scale>
        <p:origin x="162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4C619-5778-824E-A13A-3AEA45065580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3F73D-4D38-404C-B3DD-3BCF118A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8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 1 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www.Oceanservices.noaa.gov</a:t>
            </a:r>
            <a:r>
              <a:rPr lang="en-US" baseline="0" dirty="0" smtClean="0"/>
              <a:t>/education/kits/corals/coral02_zooxanthellae.html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Pic 2. </a:t>
            </a:r>
            <a:r>
              <a:rPr lang="en-US" baseline="0" dirty="0" err="1" smtClean="0"/>
              <a:t>www.livingoceansfoundation.org</a:t>
            </a:r>
            <a:r>
              <a:rPr lang="en-US" baseline="0" dirty="0" smtClean="0"/>
              <a:t>/living-in-harmony-but-stress-can-kill/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F73D-4D38-404C-B3DD-3BCF118A27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89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</a:t>
            </a:r>
            <a:r>
              <a:rPr lang="en-US" baseline="0" dirty="0" smtClean="0"/>
              <a:t> 3. </a:t>
            </a:r>
            <a:r>
              <a:rPr lang="en-US" baseline="0" dirty="0" err="1" smtClean="0"/>
              <a:t>oceanservices.noaa.gov</a:t>
            </a:r>
            <a:r>
              <a:rPr lang="en-US" baseline="0" dirty="0" smtClean="0"/>
              <a:t>/education/kits/corals/coral02_zooxanthellae.html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F73D-4D38-404C-B3DD-3BCF118A27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50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 4.  </a:t>
            </a:r>
            <a:r>
              <a:rPr lang="en-US" dirty="0" err="1" smtClean="0"/>
              <a:t>www.emax.com</a:t>
            </a:r>
            <a:r>
              <a:rPr lang="en-US" dirty="0" smtClean="0"/>
              <a:t>/@AICFFWXFC/coral</a:t>
            </a:r>
          </a:p>
          <a:p>
            <a:r>
              <a:rPr lang="en-US" dirty="0" smtClean="0"/>
              <a:t>Pic5. https;//</a:t>
            </a:r>
            <a:r>
              <a:rPr lang="en-US" dirty="0" err="1" smtClean="0"/>
              <a:t>blog.uvm.edu</a:t>
            </a:r>
            <a:r>
              <a:rPr lang="en-US" dirty="0" smtClean="0"/>
              <a:t>/</a:t>
            </a:r>
            <a:r>
              <a:rPr lang="en-US" dirty="0" err="1" smtClean="0"/>
              <a:t>lspechle-flcoralreefs</a:t>
            </a:r>
            <a:r>
              <a:rPr lang="en-US" dirty="0" smtClean="0"/>
              <a:t>/timeline/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F73D-4D38-404C-B3DD-3BCF118A27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34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 6. </a:t>
            </a:r>
            <a:r>
              <a:rPr lang="en-US" dirty="0" err="1" smtClean="0"/>
              <a:t>extrememarine.org.uk</a:t>
            </a:r>
            <a:r>
              <a:rPr lang="en-US" dirty="0" smtClean="0"/>
              <a:t>/</a:t>
            </a:r>
            <a:r>
              <a:rPr lang="en-US" dirty="0" err="1" smtClean="0"/>
              <a:t>coralreefs</a:t>
            </a:r>
            <a:r>
              <a:rPr lang="en-US" dirty="0" smtClean="0"/>
              <a:t>/sample-page/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F73D-4D38-404C-B3DD-3BCF118A27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19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 7. </a:t>
            </a:r>
            <a:r>
              <a:rPr lang="en-US" dirty="0" err="1" smtClean="0"/>
              <a:t>learnsomethingaboutplants.blogspot.com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F73D-4D38-404C-B3DD-3BCF118A27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1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Structures and Densities of Symbiotic </a:t>
            </a:r>
            <a:r>
              <a:rPr lang="en-US" dirty="0" err="1" smtClean="0"/>
              <a:t>Dinoflagellates</a:t>
            </a:r>
            <a:r>
              <a:rPr lang="en-US" dirty="0" smtClean="0"/>
              <a:t> in Reef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Mara Potthoff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3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34173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Key component to the health of a coral reef system.</a:t>
            </a:r>
          </a:p>
          <a:p>
            <a:r>
              <a:rPr lang="en-US" dirty="0" smtClean="0"/>
              <a:t>Photosynthetic algae.</a:t>
            </a:r>
          </a:p>
          <a:p>
            <a:r>
              <a:rPr lang="en-US" dirty="0" smtClean="0"/>
              <a:t>Has a symbiotic relationship with corals.</a:t>
            </a:r>
          </a:p>
          <a:p>
            <a:r>
              <a:rPr lang="en-US" dirty="0" smtClean="0"/>
              <a:t>Coral provides the algae with protection and compounds that is needs to perform photosynthesis.</a:t>
            </a:r>
          </a:p>
          <a:p>
            <a:r>
              <a:rPr lang="en-US" dirty="0" smtClean="0"/>
              <a:t> The algae in turn produces oxygen and will help the coral host to remove waste. </a:t>
            </a:r>
          </a:p>
          <a:p>
            <a:r>
              <a:rPr lang="en-US" dirty="0" err="1" smtClean="0"/>
              <a:t>Zooxanthellae</a:t>
            </a:r>
            <a:r>
              <a:rPr lang="en-US" dirty="0" smtClean="0"/>
              <a:t> supply the coral with glucose, glycerol and amino acids.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Zooxanthellae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3880" y="4870822"/>
            <a:ext cx="1703296" cy="2271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700" y="4851400"/>
            <a:ext cx="40513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1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733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Photosynthetic algae is responsible for the pigmentation of the coral reefs. </a:t>
            </a:r>
          </a:p>
          <a:p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corals become stressed their polyps will </a:t>
            </a:r>
            <a:r>
              <a:rPr lang="en-US" dirty="0" smtClean="0"/>
              <a:t>expel </a:t>
            </a:r>
            <a:r>
              <a:rPr lang="en-US" dirty="0"/>
              <a:t>their algal cell and as a result of this the coral will become devoid of all </a:t>
            </a:r>
            <a:r>
              <a:rPr lang="en-US" dirty="0" smtClean="0"/>
              <a:t>color.</a:t>
            </a:r>
          </a:p>
          <a:p>
            <a:r>
              <a:rPr lang="en-US" dirty="0" smtClean="0"/>
              <a:t>Many types of </a:t>
            </a:r>
            <a:r>
              <a:rPr lang="en-US" dirty="0" err="1" smtClean="0"/>
              <a:t>zooxanthallae</a:t>
            </a:r>
            <a:r>
              <a:rPr lang="en-US" dirty="0" smtClean="0"/>
              <a:t> are intolerant to heat stress, and as a result, when the ocean temperatures rise in many cases the </a:t>
            </a:r>
            <a:r>
              <a:rPr lang="en-US" dirty="0" err="1" smtClean="0"/>
              <a:t>zooxanthallae</a:t>
            </a:r>
            <a:r>
              <a:rPr lang="en-US" dirty="0" smtClean="0"/>
              <a:t> will leave its host. </a:t>
            </a:r>
          </a:p>
          <a:p>
            <a:r>
              <a:rPr lang="en-US" dirty="0" smtClean="0"/>
              <a:t>Coral bleaching is becoming more prevalent as ocean water continues to warm around the world.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Bleaching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1" y="695706"/>
            <a:ext cx="2540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6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023" y="1840612"/>
            <a:ext cx="5314577" cy="4479506"/>
          </a:xfrm>
        </p:spPr>
        <p:txBody>
          <a:bodyPr>
            <a:normAutofit fontScale="92500"/>
          </a:bodyPr>
          <a:lstStyle/>
          <a:p>
            <a:r>
              <a:rPr lang="en-US" dirty="0"/>
              <a:t>All of the </a:t>
            </a:r>
            <a:r>
              <a:rPr lang="en-US" dirty="0" smtClean="0"/>
              <a:t>reef-building </a:t>
            </a:r>
            <a:r>
              <a:rPr lang="en-US" dirty="0"/>
              <a:t>corals are completely depending on this symbiotic relationship between the </a:t>
            </a:r>
            <a:r>
              <a:rPr lang="en-US" dirty="0" err="1"/>
              <a:t>dinoflagellates</a:t>
            </a:r>
            <a:r>
              <a:rPr lang="en-US" dirty="0"/>
              <a:t> otherwise referred to as </a:t>
            </a:r>
            <a:r>
              <a:rPr lang="en-US" dirty="0" err="1" smtClean="0"/>
              <a:t>zooxanthellae</a:t>
            </a:r>
            <a:r>
              <a:rPr lang="en-US" dirty="0" smtClean="0"/>
              <a:t>.</a:t>
            </a:r>
          </a:p>
          <a:p>
            <a:r>
              <a:rPr lang="en-US" dirty="0" smtClean="0"/>
              <a:t>Biologist are concerned that as global warming continues coral bleaching combined with ocean acidification could destroy many coral reefs systems.</a:t>
            </a:r>
          </a:p>
          <a:p>
            <a:r>
              <a:rPr lang="en-US" dirty="0" smtClean="0"/>
              <a:t>Though transplantation of more resilient algae is taking </a:t>
            </a:r>
            <a:r>
              <a:rPr lang="en-US" dirty="0" smtClean="0"/>
              <a:t>place, </a:t>
            </a:r>
            <a:r>
              <a:rPr lang="en-US" dirty="0" smtClean="0"/>
              <a:t>many coral types will not host the new species of zooxanthellae.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40447" y="362891"/>
            <a:ext cx="8229600" cy="1252728"/>
          </a:xfrm>
        </p:spPr>
        <p:txBody>
          <a:bodyPr/>
          <a:lstStyle/>
          <a:p>
            <a:r>
              <a:rPr lang="en-US" dirty="0" smtClean="0"/>
              <a:t>Coral Bleaching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597400"/>
            <a:ext cx="3581400" cy="226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953" y="1615619"/>
            <a:ext cx="33782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1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2848" y="1456585"/>
            <a:ext cx="5531224" cy="5147415"/>
          </a:xfrm>
        </p:spPr>
        <p:txBody>
          <a:bodyPr>
            <a:normAutofit/>
          </a:bodyPr>
          <a:lstStyle/>
          <a:p>
            <a:r>
              <a:rPr lang="en-US" dirty="0"/>
              <a:t>Several different studies have suggested that there is a disruption of photosynthesis in </a:t>
            </a:r>
            <a:r>
              <a:rPr lang="en-US" i="1" dirty="0" err="1" smtClean="0"/>
              <a:t>Symbiodinium</a:t>
            </a:r>
            <a:r>
              <a:rPr lang="en-US" dirty="0" smtClean="0"/>
              <a:t> </a:t>
            </a:r>
            <a:r>
              <a:rPr lang="en-US" dirty="0"/>
              <a:t>spp. when undergoing exposure to temperatures </a:t>
            </a:r>
            <a:r>
              <a:rPr lang="en-US" dirty="0" smtClean="0"/>
              <a:t>above </a:t>
            </a:r>
            <a:r>
              <a:rPr lang="en-US" dirty="0"/>
              <a:t>32 degrees </a:t>
            </a:r>
            <a:r>
              <a:rPr lang="en-US" dirty="0" smtClean="0"/>
              <a:t>Celsius.</a:t>
            </a:r>
          </a:p>
          <a:p>
            <a:r>
              <a:rPr lang="en-US" dirty="0" smtClean="0"/>
              <a:t>In a culture zooxanthellae has shown interspecies differences in the capacity to </a:t>
            </a:r>
            <a:r>
              <a:rPr lang="en-US" dirty="0" smtClean="0"/>
              <a:t>photo-acclimate </a:t>
            </a:r>
            <a:r>
              <a:rPr lang="en-US" dirty="0" smtClean="0"/>
              <a:t>to low light.</a:t>
            </a:r>
          </a:p>
          <a:p>
            <a:r>
              <a:rPr lang="en-US" dirty="0" smtClean="0"/>
              <a:t>Biologist predict that corals who harbor multiple types of </a:t>
            </a:r>
            <a:r>
              <a:rPr lang="en-US" dirty="0" err="1" smtClean="0"/>
              <a:t>zooxanthallae</a:t>
            </a:r>
            <a:r>
              <a:rPr lang="en-US" dirty="0" smtClean="0"/>
              <a:t> may be more resilient to future warming events.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2848" y="203857"/>
            <a:ext cx="8229600" cy="1252728"/>
          </a:xfrm>
        </p:spPr>
        <p:txBody>
          <a:bodyPr/>
          <a:lstStyle/>
          <a:p>
            <a:r>
              <a:rPr lang="en-US" dirty="0" smtClean="0"/>
              <a:t>Differences in Light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072" y="4998840"/>
            <a:ext cx="3319927" cy="1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7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Studies have shown that the long-term survival of coral reefs is linked to the ability for some corals to host multiple types of the eight phylogenetic clades of </a:t>
            </a:r>
            <a:r>
              <a:rPr lang="en-US" dirty="0" err="1" smtClean="0"/>
              <a:t>zooxanthellae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As ocean waters </a:t>
            </a:r>
            <a:r>
              <a:rPr lang="en-US" dirty="0" smtClean="0"/>
              <a:t>warm, </a:t>
            </a:r>
            <a:r>
              <a:rPr lang="en-US" dirty="0" smtClean="0"/>
              <a:t>studies show that the symbiont type can greatly influence the growth rate of corals.</a:t>
            </a:r>
          </a:p>
          <a:p>
            <a:r>
              <a:rPr lang="en-US" dirty="0" smtClean="0"/>
              <a:t>Multiple </a:t>
            </a:r>
            <a:r>
              <a:rPr lang="en-US" dirty="0" err="1" smtClean="0"/>
              <a:t>symbiont</a:t>
            </a:r>
            <a:r>
              <a:rPr lang="en-US" dirty="0" smtClean="0"/>
              <a:t> types enhance the corals ability to adapt to stress.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Ecospecies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92350" cy="216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8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63058"/>
            <a:ext cx="7408333" cy="4915647"/>
          </a:xfrm>
        </p:spPr>
        <p:txBody>
          <a:bodyPr>
            <a:normAutofit/>
          </a:bodyPr>
          <a:lstStyle/>
          <a:p>
            <a:r>
              <a:rPr lang="en-US" dirty="0"/>
              <a:t>The Mutualistic relationship between </a:t>
            </a:r>
            <a:r>
              <a:rPr lang="en-US" dirty="0" err="1"/>
              <a:t>dinoflagellate</a:t>
            </a:r>
            <a:r>
              <a:rPr lang="en-US" dirty="0"/>
              <a:t> algae and corals is a sensitive balance where both organisms continually benefit form one </a:t>
            </a:r>
            <a:r>
              <a:rPr lang="en-US" dirty="0" smtClean="0"/>
              <a:t>another.</a:t>
            </a:r>
          </a:p>
          <a:p>
            <a:r>
              <a:rPr lang="en-US" dirty="0"/>
              <a:t>This long-lived relationship has begun to be offset due to anthropogenic changes </a:t>
            </a:r>
            <a:r>
              <a:rPr lang="en-US" dirty="0" smtClean="0"/>
              <a:t>in the </a:t>
            </a:r>
            <a:r>
              <a:rPr lang="en-US" dirty="0"/>
              <a:t>earth’s atmosphere as a </a:t>
            </a:r>
            <a:r>
              <a:rPr lang="en-US" dirty="0" smtClean="0"/>
              <a:t>result, </a:t>
            </a:r>
            <a:r>
              <a:rPr lang="en-US" dirty="0"/>
              <a:t>there is a </a:t>
            </a:r>
            <a:r>
              <a:rPr lang="en-US" dirty="0" smtClean="0"/>
              <a:t>decoupling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Only a few species of </a:t>
            </a:r>
            <a:r>
              <a:rPr lang="en-US" dirty="0" err="1" smtClean="0"/>
              <a:t>zooxanthellae</a:t>
            </a:r>
            <a:r>
              <a:rPr lang="en-US" dirty="0" smtClean="0"/>
              <a:t> are tolerant to temperature changes.</a:t>
            </a:r>
          </a:p>
          <a:p>
            <a:r>
              <a:rPr lang="en-US" dirty="0" smtClean="0"/>
              <a:t>This mutualistic relationship is the building block for the overall coral reef ecosystem and as changes occur this relationship has </a:t>
            </a:r>
            <a:r>
              <a:rPr lang="en-US" dirty="0" smtClean="0"/>
              <a:t>become </a:t>
            </a:r>
            <a:r>
              <a:rPr lang="en-US" dirty="0" smtClean="0"/>
              <a:t>stressed beyond its limits.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0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176" y="5518834"/>
            <a:ext cx="716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1. In February NOAA released a map of coral reefs that are under high concern for coral bleaching.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33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80235"/>
            <a:ext cx="7408333" cy="364592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Anthony, K. R. N., D. I. Kline, G. Diaz-</a:t>
            </a:r>
            <a:r>
              <a:rPr lang="en-US" dirty="0" err="1"/>
              <a:t>Pulido</a:t>
            </a:r>
            <a:r>
              <a:rPr lang="en-US" dirty="0"/>
              <a:t>, S. Dove, and O. </a:t>
            </a:r>
            <a:r>
              <a:rPr lang="en-US" dirty="0" err="1"/>
              <a:t>Hoegh-Guldberg</a:t>
            </a:r>
            <a:r>
              <a:rPr lang="en-US" dirty="0"/>
              <a:t>. "Ocean Acidification Causes Bleaching and Productivity Loss in Coral Reef Builders." </a:t>
            </a:r>
            <a:r>
              <a:rPr lang="en-US" i="1" dirty="0"/>
              <a:t>Proceedings of the National Academy of Sciences</a:t>
            </a:r>
            <a:r>
              <a:rPr lang="en-US" dirty="0"/>
              <a:t> 105.45 (2008): 17442-7446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Berkelmans</a:t>
            </a:r>
            <a:r>
              <a:rPr lang="en-US" dirty="0"/>
              <a:t>, Ray, and Madeleine J.H Van </a:t>
            </a:r>
            <a:r>
              <a:rPr lang="en-US" dirty="0" err="1"/>
              <a:t>Oppen</a:t>
            </a:r>
            <a:r>
              <a:rPr lang="en-US" dirty="0" smtClean="0"/>
              <a:t>. (2006) </a:t>
            </a:r>
            <a:r>
              <a:rPr lang="en-US" dirty="0"/>
              <a:t>"The Role of Zooxanthellae in the Thermal Tolerance of Corals: A ‘nugget of Hope’ for Coral Reefs in an Era of Climate Change." </a:t>
            </a:r>
            <a:r>
              <a:rPr lang="en-US" i="1" dirty="0"/>
              <a:t>Proceedings of the Royal Society B: Biological Sciences</a:t>
            </a:r>
            <a:r>
              <a:rPr lang="en-US" dirty="0"/>
              <a:t>. </a:t>
            </a:r>
            <a:r>
              <a:rPr lang="en-US" dirty="0" smtClean="0"/>
              <a:t>273:2305-2312. The </a:t>
            </a:r>
            <a:r>
              <a:rPr lang="en-US" dirty="0"/>
              <a:t>Royal </a:t>
            </a:r>
            <a:r>
              <a:rPr lang="en-US" dirty="0" smtClean="0"/>
              <a:t>Society</a:t>
            </a:r>
            <a:r>
              <a:rPr lang="en-US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Fitt</a:t>
            </a:r>
            <a:r>
              <a:rPr lang="en-US" dirty="0"/>
              <a:t>, W. K., F. K. </a:t>
            </a:r>
            <a:r>
              <a:rPr lang="en-US" dirty="0" err="1"/>
              <a:t>Mcfarland</a:t>
            </a:r>
            <a:r>
              <a:rPr lang="en-US" dirty="0"/>
              <a:t>, M. E. Warner, and G. C. </a:t>
            </a:r>
            <a:r>
              <a:rPr lang="en-US" dirty="0" err="1"/>
              <a:t>Chilcoat</a:t>
            </a:r>
            <a:r>
              <a:rPr lang="en-US" dirty="0"/>
              <a:t>. "Seasonal Patterns of Tissue Biomass and Densities of Symbiotic </a:t>
            </a:r>
            <a:r>
              <a:rPr lang="en-US" dirty="0" err="1"/>
              <a:t>Dinoflagellates</a:t>
            </a:r>
            <a:r>
              <a:rPr lang="en-US" dirty="0"/>
              <a:t> in Reef Corals and Relation to Coral Bleaching." </a:t>
            </a:r>
            <a:r>
              <a:rPr lang="en-US" i="1" dirty="0" err="1"/>
              <a:t>Limnol</a:t>
            </a:r>
            <a:r>
              <a:rPr lang="en-US" i="1" dirty="0"/>
              <a:t>. </a:t>
            </a:r>
            <a:r>
              <a:rPr lang="en-US" i="1" dirty="0" err="1"/>
              <a:t>Oceanogr</a:t>
            </a:r>
            <a:r>
              <a:rPr lang="en-US" i="1" dirty="0"/>
              <a:t>. Limnology and Oceanography</a:t>
            </a:r>
            <a:r>
              <a:rPr lang="en-US" dirty="0"/>
              <a:t> 45.3 (2000): 677-85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Hoegh-Guldberg</a:t>
            </a:r>
            <a:r>
              <a:rPr lang="en-US" dirty="0"/>
              <a:t>, </a:t>
            </a:r>
            <a:r>
              <a:rPr lang="en-US" dirty="0" err="1"/>
              <a:t>Ove</a:t>
            </a:r>
            <a:r>
              <a:rPr lang="en-US" dirty="0"/>
              <a:t>. "Climate Change, Coral Bleaching and the Future of the World's Coral Reefs." Mar. Freshwater Res. Marine and Freshwater Research 50.8 (1999): 839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Robison, Jennifer D., and Mark E. Warner. "Differential Impacts Of </a:t>
            </a:r>
            <a:r>
              <a:rPr lang="en-US" dirty="0" err="1"/>
              <a:t>Photoacclimation</a:t>
            </a:r>
            <a:r>
              <a:rPr lang="en-US" dirty="0"/>
              <a:t> And Thermal Stress On The Photobiology Of Four Different </a:t>
            </a:r>
            <a:r>
              <a:rPr lang="en-US" dirty="0" err="1"/>
              <a:t>Phylotypes</a:t>
            </a:r>
            <a:r>
              <a:rPr lang="en-US" dirty="0"/>
              <a:t> Of </a:t>
            </a:r>
            <a:r>
              <a:rPr lang="en-US" i="1" dirty="0" err="1"/>
              <a:t>Symbiodinium</a:t>
            </a:r>
            <a:r>
              <a:rPr lang="en-US" dirty="0"/>
              <a:t> (</a:t>
            </a:r>
            <a:r>
              <a:rPr lang="en-US" dirty="0" err="1"/>
              <a:t>Pyrrhophyta</a:t>
            </a:r>
            <a:r>
              <a:rPr lang="en-US" dirty="0"/>
              <a:t>)1." </a:t>
            </a:r>
            <a:r>
              <a:rPr lang="en-US" i="1" dirty="0"/>
              <a:t>Journal of Phycology J </a:t>
            </a:r>
            <a:r>
              <a:rPr lang="en-US" i="1" dirty="0" err="1"/>
              <a:t>Phycol</a:t>
            </a:r>
            <a:r>
              <a:rPr lang="en-US" dirty="0"/>
              <a:t> 42.3 (2006): 568-79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0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118</TotalTime>
  <Words>546</Words>
  <Application>Microsoft Office PowerPoint</Application>
  <PresentationFormat>On-screen Show (4:3)</PresentationFormat>
  <Paragraphs>55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Candara</vt:lpstr>
      <vt:lpstr>Symbol</vt:lpstr>
      <vt:lpstr>Waveform</vt:lpstr>
      <vt:lpstr>Changing Structures and Densities of Symbiotic Dinoflagellates in Reef Systems</vt:lpstr>
      <vt:lpstr>Zooxanthellae</vt:lpstr>
      <vt:lpstr>Coral Bleaching</vt:lpstr>
      <vt:lpstr>Coral Bleaching </vt:lpstr>
      <vt:lpstr>Differences in Light</vt:lpstr>
      <vt:lpstr>Ecospecies</vt:lpstr>
      <vt:lpstr>Conclusion</vt:lpstr>
      <vt:lpstr>PowerPoint Presentation</vt:lpstr>
      <vt:lpstr>References</vt:lpstr>
    </vt:vector>
  </TitlesOfParts>
  <Company>Creighton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Structures and Densities of Symbiotic Dinoflagellates in Reef Systems</dc:title>
  <dc:creator>Mara Pottthoff</dc:creator>
  <cp:lastModifiedBy>Fitzsimmons, Kevin - (kevfitz)</cp:lastModifiedBy>
  <cp:revision>12</cp:revision>
  <dcterms:created xsi:type="dcterms:W3CDTF">2016-03-07T23:36:53Z</dcterms:created>
  <dcterms:modified xsi:type="dcterms:W3CDTF">2016-03-25T17:14:24Z</dcterms:modified>
</cp:coreProperties>
</file>