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0" r:id="rId2"/>
    <p:sldId id="280" r:id="rId3"/>
    <p:sldId id="277" r:id="rId4"/>
    <p:sldId id="259" r:id="rId5"/>
    <p:sldId id="262" r:id="rId6"/>
    <p:sldId id="283" r:id="rId7"/>
    <p:sldId id="294" r:id="rId8"/>
    <p:sldId id="281" r:id="rId9"/>
    <p:sldId id="261" r:id="rId10"/>
    <p:sldId id="265" r:id="rId11"/>
    <p:sldId id="263" r:id="rId12"/>
    <p:sldId id="267" r:id="rId13"/>
    <p:sldId id="289" r:id="rId14"/>
    <p:sldId id="290" r:id="rId15"/>
    <p:sldId id="269" r:id="rId16"/>
    <p:sldId id="291" r:id="rId17"/>
    <p:sldId id="295" r:id="rId18"/>
    <p:sldId id="266" r:id="rId19"/>
    <p:sldId id="270" r:id="rId20"/>
    <p:sldId id="271" r:id="rId21"/>
    <p:sldId id="273" r:id="rId22"/>
    <p:sldId id="274" r:id="rId23"/>
    <p:sldId id="298" r:id="rId24"/>
    <p:sldId id="272" r:id="rId25"/>
    <p:sldId id="275" r:id="rId26"/>
    <p:sldId id="276" r:id="rId27"/>
    <p:sldId id="287" r:id="rId28"/>
    <p:sldId id="288" r:id="rId29"/>
    <p:sldId id="279" r:id="rId30"/>
    <p:sldId id="278" r:id="rId31"/>
    <p:sldId id="282" r:id="rId32"/>
    <p:sldId id="296" r:id="rId33"/>
    <p:sldId id="284" r:id="rId34"/>
    <p:sldId id="285" r:id="rId35"/>
    <p:sldId id="286" r:id="rId36"/>
    <p:sldId id="292" r:id="rId37"/>
    <p:sldId id="297" r:id="rId38"/>
    <p:sldId id="299" r:id="rId39"/>
    <p:sldId id="30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14D"/>
    <a:srgbClr val="CFD5C4"/>
    <a:srgbClr val="3E5712"/>
    <a:srgbClr val="9EAB88"/>
    <a:srgbClr val="C2CD23"/>
    <a:srgbClr val="DA4D5C"/>
    <a:srgbClr val="ED2B42"/>
    <a:srgbClr val="FCDB95"/>
    <a:srgbClr val="DCDDDE"/>
    <a:srgbClr val="CCC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90" autoAdjust="0"/>
    <p:restoredTop sz="80404" autoAdjust="0"/>
  </p:normalViewPr>
  <p:slideViewPr>
    <p:cSldViewPr showGuides="1">
      <p:cViewPr varScale="1">
        <p:scale>
          <a:sx n="117" d="100"/>
          <a:sy n="117" d="100"/>
        </p:scale>
        <p:origin x="-1464" y="-102"/>
      </p:cViewPr>
      <p:guideLst>
        <p:guide orient="horz" pos="164"/>
        <p:guide orient="horz" pos="1117"/>
        <p:guide orient="horz" pos="4156"/>
        <p:guide orient="horz" pos="4065"/>
        <p:guide orient="horz" pos="602"/>
        <p:guide orient="horz" pos="799"/>
        <p:guide orient="horz" pos="3113"/>
        <p:guide pos="158"/>
        <p:guide pos="5615"/>
        <p:guide pos="4967"/>
      </p:guideLst>
    </p:cSldViewPr>
  </p:slideViewPr>
  <p:notesTextViewPr>
    <p:cViewPr>
      <p:scale>
        <a:sx n="100" d="100"/>
        <a:sy n="100" d="100"/>
      </p:scale>
      <p:origin x="0" y="0"/>
    </p:cViewPr>
  </p:notesTextViewPr>
  <p:sorterViewPr>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EEE0E7-875B-472D-82FD-0921116ED9FC}" type="datetimeFigureOut">
              <a:rPr lang="en-US" smtClean="0"/>
              <a:pPr/>
              <a:t>11/9/2012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EB80C-3D5D-4036-876C-B3AB82BF204A}" type="slidenum">
              <a:rPr lang="en-AU" smtClean="0"/>
              <a:pPr/>
              <a:t>‹#›</a:t>
            </a:fld>
            <a:endParaRPr lang="en-AU"/>
          </a:p>
        </p:txBody>
      </p:sp>
    </p:spTree>
    <p:extLst>
      <p:ext uri="{BB962C8B-B14F-4D97-AF65-F5344CB8AC3E}">
        <p14:creationId xmlns:p14="http://schemas.microsoft.com/office/powerpoint/2010/main" val="67068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1</a:t>
            </a:fld>
            <a:endParaRPr lang="en-AU"/>
          </a:p>
        </p:txBody>
      </p:sp>
    </p:spTree>
    <p:extLst>
      <p:ext uri="{BB962C8B-B14F-4D97-AF65-F5344CB8AC3E}">
        <p14:creationId xmlns:p14="http://schemas.microsoft.com/office/powerpoint/2010/main" val="1549510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10</a:t>
            </a:fld>
            <a:endParaRPr lang="en-AU"/>
          </a:p>
        </p:txBody>
      </p:sp>
    </p:spTree>
    <p:extLst>
      <p:ext uri="{BB962C8B-B14F-4D97-AF65-F5344CB8AC3E}">
        <p14:creationId xmlns:p14="http://schemas.microsoft.com/office/powerpoint/2010/main" val="2332970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11</a:t>
            </a:fld>
            <a:endParaRPr lang="en-AU"/>
          </a:p>
        </p:txBody>
      </p:sp>
    </p:spTree>
    <p:extLst>
      <p:ext uri="{BB962C8B-B14F-4D97-AF65-F5344CB8AC3E}">
        <p14:creationId xmlns:p14="http://schemas.microsoft.com/office/powerpoint/2010/main" val="253186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12</a:t>
            </a:fld>
            <a:endParaRPr lang="en-AU"/>
          </a:p>
        </p:txBody>
      </p:sp>
    </p:spTree>
    <p:extLst>
      <p:ext uri="{BB962C8B-B14F-4D97-AF65-F5344CB8AC3E}">
        <p14:creationId xmlns:p14="http://schemas.microsoft.com/office/powerpoint/2010/main" val="276368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13</a:t>
            </a:fld>
            <a:endParaRPr lang="en-AU"/>
          </a:p>
        </p:txBody>
      </p:sp>
    </p:spTree>
    <p:extLst>
      <p:ext uri="{BB962C8B-B14F-4D97-AF65-F5344CB8AC3E}">
        <p14:creationId xmlns:p14="http://schemas.microsoft.com/office/powerpoint/2010/main" val="477235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14</a:t>
            </a:fld>
            <a:endParaRPr lang="en-AU"/>
          </a:p>
        </p:txBody>
      </p:sp>
    </p:spTree>
    <p:extLst>
      <p:ext uri="{BB962C8B-B14F-4D97-AF65-F5344CB8AC3E}">
        <p14:creationId xmlns:p14="http://schemas.microsoft.com/office/powerpoint/2010/main" val="3224500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15</a:t>
            </a:fld>
            <a:endParaRPr lang="en-AU"/>
          </a:p>
        </p:txBody>
      </p:sp>
    </p:spTree>
    <p:extLst>
      <p:ext uri="{BB962C8B-B14F-4D97-AF65-F5344CB8AC3E}">
        <p14:creationId xmlns:p14="http://schemas.microsoft.com/office/powerpoint/2010/main" val="2813590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16</a:t>
            </a:fld>
            <a:endParaRPr lang="en-AU"/>
          </a:p>
        </p:txBody>
      </p:sp>
    </p:spTree>
    <p:extLst>
      <p:ext uri="{BB962C8B-B14F-4D97-AF65-F5344CB8AC3E}">
        <p14:creationId xmlns:p14="http://schemas.microsoft.com/office/powerpoint/2010/main" val="1951511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17</a:t>
            </a:fld>
            <a:endParaRPr lang="en-AU"/>
          </a:p>
        </p:txBody>
      </p:sp>
    </p:spTree>
    <p:extLst>
      <p:ext uri="{BB962C8B-B14F-4D97-AF65-F5344CB8AC3E}">
        <p14:creationId xmlns:p14="http://schemas.microsoft.com/office/powerpoint/2010/main" val="3831403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18</a:t>
            </a:fld>
            <a:endParaRPr lang="en-AU"/>
          </a:p>
        </p:txBody>
      </p:sp>
    </p:spTree>
    <p:extLst>
      <p:ext uri="{BB962C8B-B14F-4D97-AF65-F5344CB8AC3E}">
        <p14:creationId xmlns:p14="http://schemas.microsoft.com/office/powerpoint/2010/main" val="1174509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19</a:t>
            </a:fld>
            <a:endParaRPr lang="en-AU"/>
          </a:p>
        </p:txBody>
      </p:sp>
    </p:spTree>
    <p:extLst>
      <p:ext uri="{BB962C8B-B14F-4D97-AF65-F5344CB8AC3E}">
        <p14:creationId xmlns:p14="http://schemas.microsoft.com/office/powerpoint/2010/main" val="315306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2</a:t>
            </a:fld>
            <a:endParaRPr lang="en-AU"/>
          </a:p>
        </p:txBody>
      </p:sp>
    </p:spTree>
    <p:extLst>
      <p:ext uri="{BB962C8B-B14F-4D97-AF65-F5344CB8AC3E}">
        <p14:creationId xmlns:p14="http://schemas.microsoft.com/office/powerpoint/2010/main" val="546876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20</a:t>
            </a:fld>
            <a:endParaRPr lang="en-AU"/>
          </a:p>
        </p:txBody>
      </p:sp>
    </p:spTree>
    <p:extLst>
      <p:ext uri="{BB962C8B-B14F-4D97-AF65-F5344CB8AC3E}">
        <p14:creationId xmlns:p14="http://schemas.microsoft.com/office/powerpoint/2010/main" val="1714641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21</a:t>
            </a:fld>
            <a:endParaRPr lang="en-AU"/>
          </a:p>
        </p:txBody>
      </p:sp>
    </p:spTree>
    <p:extLst>
      <p:ext uri="{BB962C8B-B14F-4D97-AF65-F5344CB8AC3E}">
        <p14:creationId xmlns:p14="http://schemas.microsoft.com/office/powerpoint/2010/main" val="2830206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22</a:t>
            </a:fld>
            <a:endParaRPr lang="en-AU"/>
          </a:p>
        </p:txBody>
      </p:sp>
    </p:spTree>
    <p:extLst>
      <p:ext uri="{BB962C8B-B14F-4D97-AF65-F5344CB8AC3E}">
        <p14:creationId xmlns:p14="http://schemas.microsoft.com/office/powerpoint/2010/main" val="218730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23</a:t>
            </a:fld>
            <a:endParaRPr lang="en-AU"/>
          </a:p>
        </p:txBody>
      </p:sp>
    </p:spTree>
    <p:extLst>
      <p:ext uri="{BB962C8B-B14F-4D97-AF65-F5344CB8AC3E}">
        <p14:creationId xmlns:p14="http://schemas.microsoft.com/office/powerpoint/2010/main" val="1198215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24</a:t>
            </a:fld>
            <a:endParaRPr lang="en-AU"/>
          </a:p>
        </p:txBody>
      </p:sp>
    </p:spTree>
    <p:extLst>
      <p:ext uri="{BB962C8B-B14F-4D97-AF65-F5344CB8AC3E}">
        <p14:creationId xmlns:p14="http://schemas.microsoft.com/office/powerpoint/2010/main" val="382104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25</a:t>
            </a:fld>
            <a:endParaRPr lang="en-AU"/>
          </a:p>
        </p:txBody>
      </p:sp>
    </p:spTree>
    <p:extLst>
      <p:ext uri="{BB962C8B-B14F-4D97-AF65-F5344CB8AC3E}">
        <p14:creationId xmlns:p14="http://schemas.microsoft.com/office/powerpoint/2010/main" val="2646390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26</a:t>
            </a:fld>
            <a:endParaRPr lang="en-AU"/>
          </a:p>
        </p:txBody>
      </p:sp>
    </p:spTree>
    <p:extLst>
      <p:ext uri="{BB962C8B-B14F-4D97-AF65-F5344CB8AC3E}">
        <p14:creationId xmlns:p14="http://schemas.microsoft.com/office/powerpoint/2010/main" val="4131073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27</a:t>
            </a:fld>
            <a:endParaRPr lang="en-AU"/>
          </a:p>
        </p:txBody>
      </p:sp>
    </p:spTree>
    <p:extLst>
      <p:ext uri="{BB962C8B-B14F-4D97-AF65-F5344CB8AC3E}">
        <p14:creationId xmlns:p14="http://schemas.microsoft.com/office/powerpoint/2010/main" val="3393547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28</a:t>
            </a:fld>
            <a:endParaRPr lang="en-AU"/>
          </a:p>
        </p:txBody>
      </p:sp>
    </p:spTree>
    <p:extLst>
      <p:ext uri="{BB962C8B-B14F-4D97-AF65-F5344CB8AC3E}">
        <p14:creationId xmlns:p14="http://schemas.microsoft.com/office/powerpoint/2010/main" val="2449300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29</a:t>
            </a:fld>
            <a:endParaRPr lang="en-AU"/>
          </a:p>
        </p:txBody>
      </p:sp>
    </p:spTree>
    <p:extLst>
      <p:ext uri="{BB962C8B-B14F-4D97-AF65-F5344CB8AC3E}">
        <p14:creationId xmlns:p14="http://schemas.microsoft.com/office/powerpoint/2010/main" val="2264686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3</a:t>
            </a:fld>
            <a:endParaRPr lang="en-AU"/>
          </a:p>
        </p:txBody>
      </p:sp>
    </p:spTree>
    <p:extLst>
      <p:ext uri="{BB962C8B-B14F-4D97-AF65-F5344CB8AC3E}">
        <p14:creationId xmlns:p14="http://schemas.microsoft.com/office/powerpoint/2010/main" val="3674188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30</a:t>
            </a:fld>
            <a:endParaRPr lang="en-AU"/>
          </a:p>
        </p:txBody>
      </p:sp>
    </p:spTree>
    <p:extLst>
      <p:ext uri="{BB962C8B-B14F-4D97-AF65-F5344CB8AC3E}">
        <p14:creationId xmlns:p14="http://schemas.microsoft.com/office/powerpoint/2010/main" val="2696580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31</a:t>
            </a:fld>
            <a:endParaRPr lang="en-AU"/>
          </a:p>
        </p:txBody>
      </p:sp>
    </p:spTree>
    <p:extLst>
      <p:ext uri="{BB962C8B-B14F-4D97-AF65-F5344CB8AC3E}">
        <p14:creationId xmlns:p14="http://schemas.microsoft.com/office/powerpoint/2010/main" val="2688506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32</a:t>
            </a:fld>
            <a:endParaRPr lang="en-AU"/>
          </a:p>
        </p:txBody>
      </p:sp>
    </p:spTree>
    <p:extLst>
      <p:ext uri="{BB962C8B-B14F-4D97-AF65-F5344CB8AC3E}">
        <p14:creationId xmlns:p14="http://schemas.microsoft.com/office/powerpoint/2010/main" val="1687128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33</a:t>
            </a:fld>
            <a:endParaRPr lang="en-AU"/>
          </a:p>
        </p:txBody>
      </p:sp>
    </p:spTree>
    <p:extLst>
      <p:ext uri="{BB962C8B-B14F-4D97-AF65-F5344CB8AC3E}">
        <p14:creationId xmlns:p14="http://schemas.microsoft.com/office/powerpoint/2010/main" val="3125382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34</a:t>
            </a:fld>
            <a:endParaRPr lang="en-AU"/>
          </a:p>
        </p:txBody>
      </p:sp>
    </p:spTree>
    <p:extLst>
      <p:ext uri="{BB962C8B-B14F-4D97-AF65-F5344CB8AC3E}">
        <p14:creationId xmlns:p14="http://schemas.microsoft.com/office/powerpoint/2010/main" val="2106936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35</a:t>
            </a:fld>
            <a:endParaRPr lang="en-AU"/>
          </a:p>
        </p:txBody>
      </p:sp>
    </p:spTree>
    <p:extLst>
      <p:ext uri="{BB962C8B-B14F-4D97-AF65-F5344CB8AC3E}">
        <p14:creationId xmlns:p14="http://schemas.microsoft.com/office/powerpoint/2010/main" val="1705327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36</a:t>
            </a:fld>
            <a:endParaRPr lang="en-AU"/>
          </a:p>
        </p:txBody>
      </p:sp>
    </p:spTree>
    <p:extLst>
      <p:ext uri="{BB962C8B-B14F-4D97-AF65-F5344CB8AC3E}">
        <p14:creationId xmlns:p14="http://schemas.microsoft.com/office/powerpoint/2010/main" val="2035849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37</a:t>
            </a:fld>
            <a:endParaRPr lang="en-AU"/>
          </a:p>
        </p:txBody>
      </p:sp>
    </p:spTree>
    <p:extLst>
      <p:ext uri="{BB962C8B-B14F-4D97-AF65-F5344CB8AC3E}">
        <p14:creationId xmlns:p14="http://schemas.microsoft.com/office/powerpoint/2010/main" val="2699218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38</a:t>
            </a:fld>
            <a:endParaRPr lang="en-AU"/>
          </a:p>
        </p:txBody>
      </p:sp>
    </p:spTree>
    <p:extLst>
      <p:ext uri="{BB962C8B-B14F-4D97-AF65-F5344CB8AC3E}">
        <p14:creationId xmlns:p14="http://schemas.microsoft.com/office/powerpoint/2010/main" val="3176654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39</a:t>
            </a:fld>
            <a:endParaRPr lang="en-AU"/>
          </a:p>
        </p:txBody>
      </p:sp>
    </p:spTree>
    <p:extLst>
      <p:ext uri="{BB962C8B-B14F-4D97-AF65-F5344CB8AC3E}">
        <p14:creationId xmlns:p14="http://schemas.microsoft.com/office/powerpoint/2010/main" val="30293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4</a:t>
            </a:fld>
            <a:endParaRPr lang="en-AU"/>
          </a:p>
        </p:txBody>
      </p:sp>
    </p:spTree>
    <p:extLst>
      <p:ext uri="{BB962C8B-B14F-4D97-AF65-F5344CB8AC3E}">
        <p14:creationId xmlns:p14="http://schemas.microsoft.com/office/powerpoint/2010/main" val="3828720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5</a:t>
            </a:fld>
            <a:endParaRPr lang="en-AU"/>
          </a:p>
        </p:txBody>
      </p:sp>
    </p:spTree>
    <p:extLst>
      <p:ext uri="{BB962C8B-B14F-4D97-AF65-F5344CB8AC3E}">
        <p14:creationId xmlns:p14="http://schemas.microsoft.com/office/powerpoint/2010/main" val="212850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6</a:t>
            </a:fld>
            <a:endParaRPr lang="en-AU"/>
          </a:p>
        </p:txBody>
      </p:sp>
    </p:spTree>
    <p:extLst>
      <p:ext uri="{BB962C8B-B14F-4D97-AF65-F5344CB8AC3E}">
        <p14:creationId xmlns:p14="http://schemas.microsoft.com/office/powerpoint/2010/main" val="2226593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7</a:t>
            </a:fld>
            <a:endParaRPr lang="en-AU"/>
          </a:p>
        </p:txBody>
      </p:sp>
    </p:spTree>
    <p:extLst>
      <p:ext uri="{BB962C8B-B14F-4D97-AF65-F5344CB8AC3E}">
        <p14:creationId xmlns:p14="http://schemas.microsoft.com/office/powerpoint/2010/main" val="123085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8</a:t>
            </a:fld>
            <a:endParaRPr lang="en-AU"/>
          </a:p>
        </p:txBody>
      </p:sp>
    </p:spTree>
    <p:extLst>
      <p:ext uri="{BB962C8B-B14F-4D97-AF65-F5344CB8AC3E}">
        <p14:creationId xmlns:p14="http://schemas.microsoft.com/office/powerpoint/2010/main" val="165254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EEB80C-3D5D-4036-876C-B3AB82BF204A}" type="slidenum">
              <a:rPr lang="en-AU" smtClean="0"/>
              <a:pPr/>
              <a:t>9</a:t>
            </a:fld>
            <a:endParaRPr lang="en-AU"/>
          </a:p>
        </p:txBody>
      </p:sp>
    </p:spTree>
    <p:extLst>
      <p:ext uri="{BB962C8B-B14F-4D97-AF65-F5344CB8AC3E}">
        <p14:creationId xmlns:p14="http://schemas.microsoft.com/office/powerpoint/2010/main" val="774464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ED Title Slide">
    <p:spTree>
      <p:nvGrpSpPr>
        <p:cNvPr id="1" name=""/>
        <p:cNvGrpSpPr/>
        <p:nvPr/>
      </p:nvGrpSpPr>
      <p:grpSpPr>
        <a:xfrm>
          <a:off x="0" y="0"/>
          <a:ext cx="0" cy="0"/>
          <a:chOff x="0" y="0"/>
          <a:chExt cx="0" cy="0"/>
        </a:xfrm>
      </p:grpSpPr>
      <p:sp>
        <p:nvSpPr>
          <p:cNvPr id="27" name="Rectangle 26"/>
          <p:cNvSpPr/>
          <p:nvPr userDrawn="1"/>
        </p:nvSpPr>
        <p:spPr bwMode="white">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bwMode="ltGray">
          <a:xfrm>
            <a:off x="1071538" y="0"/>
            <a:ext cx="8072462" cy="57864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AU" sz="900" kern="1200">
              <a:solidFill>
                <a:schemeClr val="lt1"/>
              </a:solidFill>
              <a:latin typeface="+mn-lt"/>
              <a:ea typeface="+mn-ea"/>
              <a:cs typeface="+mn-cs"/>
            </a:endParaRPr>
          </a:p>
        </p:txBody>
      </p:sp>
      <p:sp>
        <p:nvSpPr>
          <p:cNvPr id="22" name="Rectangle 21"/>
          <p:cNvSpPr/>
          <p:nvPr userDrawn="1"/>
        </p:nvSpPr>
        <p:spPr bwMode="ltGray">
          <a:xfrm>
            <a:off x="1071536" y="4200304"/>
            <a:ext cx="2304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AU" sz="1800" kern="1200">
              <a:solidFill>
                <a:schemeClr val="lt1"/>
              </a:solidFill>
              <a:latin typeface="+mn-lt"/>
              <a:ea typeface="+mn-ea"/>
              <a:cs typeface="+mn-cs"/>
            </a:endParaRPr>
          </a:p>
        </p:txBody>
      </p:sp>
      <p:sp>
        <p:nvSpPr>
          <p:cNvPr id="2" name="Title 1"/>
          <p:cNvSpPr>
            <a:spLocks noGrp="1"/>
          </p:cNvSpPr>
          <p:nvPr>
            <p:ph type="ctrTitle" hasCustomPrompt="1"/>
          </p:nvPr>
        </p:nvSpPr>
        <p:spPr bwMode="black">
          <a:xfrm>
            <a:off x="1331912" y="285729"/>
            <a:ext cx="7704138" cy="1000132"/>
          </a:xfrm>
        </p:spPr>
        <p:txBody>
          <a:bodyPr>
            <a:normAutofit/>
          </a:bodyPr>
          <a:lstStyle>
            <a:lvl1pPr marL="0" marR="0" indent="0" algn="l" defTabSz="914400" rtl="0" eaLnBrk="1" fontAlgn="auto" latinLnBrk="0" hangingPunct="1">
              <a:lnSpc>
                <a:spcPts val="3100"/>
              </a:lnSpc>
              <a:spcBef>
                <a:spcPct val="0"/>
              </a:spcBef>
              <a:spcAft>
                <a:spcPts val="0"/>
              </a:spcAft>
              <a:buClrTx/>
              <a:buSzTx/>
              <a:buFontTx/>
              <a:buNone/>
              <a:tabLst/>
              <a:defRPr sz="3600" b="0" baseline="0">
                <a:solidFill>
                  <a:schemeClr val="bg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bwMode="black">
          <a:xfrm>
            <a:off x="1331912" y="1285860"/>
            <a:ext cx="7704137"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1" name="Content Placeholder 25"/>
          <p:cNvSpPr>
            <a:spLocks noGrp="1"/>
          </p:cNvSpPr>
          <p:nvPr>
            <p:ph sz="quarter" idx="11" hasCustomPrompt="1"/>
          </p:nvPr>
        </p:nvSpPr>
        <p:spPr bwMode="black">
          <a:xfrm>
            <a:off x="3428992" y="5286388"/>
            <a:ext cx="5572133" cy="285752"/>
          </a:xfrm>
        </p:spPr>
        <p:txBody>
          <a:bodyPr lIns="0" tIns="0" rIns="0" bIns="0" anchor="ctr"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lang="en-US" sz="1400" kern="1200" baseline="0" dirty="0" smtClean="0">
                <a:solidFill>
                  <a:schemeClr val="bg1"/>
                </a:solidFill>
                <a:latin typeface="+mn-lt"/>
                <a:ea typeface="+mn-ea"/>
                <a:cs typeface="+mn-cs"/>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NAME</a:t>
            </a:r>
          </a:p>
        </p:txBody>
      </p:sp>
      <p:sp>
        <p:nvSpPr>
          <p:cNvPr id="12" name="Content Placeholder 25"/>
          <p:cNvSpPr>
            <a:spLocks noGrp="1"/>
          </p:cNvSpPr>
          <p:nvPr>
            <p:ph sz="quarter" idx="12" hasCustomPrompt="1"/>
          </p:nvPr>
        </p:nvSpPr>
        <p:spPr bwMode="black">
          <a:xfrm>
            <a:off x="3428992" y="5000636"/>
            <a:ext cx="5572133" cy="285752"/>
          </a:xfrm>
        </p:spPr>
        <p:txBody>
          <a:bodyPr lIns="0" tIns="0" rIns="0" bIns="0" anchor="b" anchorCtr="0">
            <a:noAutofit/>
          </a:bodyPr>
          <a:lstStyle>
            <a:lvl1pPr algn="r">
              <a:buNone/>
              <a:defRPr sz="1400" baseline="0">
                <a:solidFill>
                  <a:schemeClr val="bg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3" name="Picture Placeholder 16"/>
          <p:cNvSpPr>
            <a:spLocks noGrp="1"/>
          </p:cNvSpPr>
          <p:nvPr>
            <p:ph type="pic" sz="quarter" idx="13" hasCustomPrompt="1"/>
          </p:nvPr>
        </p:nvSpPr>
        <p:spPr>
          <a:xfrm>
            <a:off x="8055033" y="5819652"/>
            <a:ext cx="985150" cy="985150"/>
          </a:xfrm>
          <a:solidFill>
            <a:schemeClr val="bg1"/>
          </a:solidFill>
        </p:spPr>
        <p:txBody>
          <a:bodyPr anchor="ctr" anchorCtr="0"/>
          <a:lstStyle>
            <a:lvl1pPr marL="0" indent="0" algn="ctr">
              <a:buNone/>
              <a:defRPr sz="1000" baseline="0"/>
            </a:lvl1pPr>
          </a:lstStyle>
          <a:p>
            <a:r>
              <a:rPr lang="en-AU" dirty="0" smtClean="0"/>
              <a:t>Insert      Partner Logo </a:t>
            </a:r>
            <a:br>
              <a:rPr lang="en-AU" dirty="0" smtClean="0"/>
            </a:br>
            <a:r>
              <a:rPr lang="en-AU" dirty="0" smtClean="0"/>
              <a:t>- Delete if not required</a:t>
            </a:r>
            <a:endParaRPr lang="en-AU" dirty="0"/>
          </a:p>
        </p:txBody>
      </p:sp>
      <p:grpSp>
        <p:nvGrpSpPr>
          <p:cNvPr id="4" name="Group 20"/>
          <p:cNvGrpSpPr/>
          <p:nvPr userDrawn="1"/>
        </p:nvGrpSpPr>
        <p:grpSpPr>
          <a:xfrm>
            <a:off x="261938" y="5715016"/>
            <a:ext cx="1612106" cy="789289"/>
            <a:chOff x="261938" y="5715016"/>
            <a:chExt cx="1612106" cy="789289"/>
          </a:xfrm>
        </p:grpSpPr>
        <p:sp>
          <p:nvSpPr>
            <p:cNvPr id="18" name="Rectangle 17"/>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descr="USY_MB1_rgb_Reversed_Standard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3773" y="5890063"/>
              <a:ext cx="1268436" cy="439194"/>
            </a:xfrm>
            <a:prstGeom prst="rect">
              <a:avLst/>
            </a:prstGeom>
          </p:spPr>
        </p:pic>
      </p:grpSp>
      <p:sp>
        <p:nvSpPr>
          <p:cNvPr id="15" name="Rectangle 14"/>
          <p:cNvSpPr/>
          <p:nvPr userDrawn="1"/>
        </p:nvSpPr>
        <p:spPr>
          <a:xfrm>
            <a:off x="1090609" y="4220262"/>
            <a:ext cx="2266945" cy="461665"/>
          </a:xfrm>
          <a:prstGeom prst="rect">
            <a:avLst/>
          </a:prstGeom>
        </p:spPr>
        <p:txBody>
          <a:bodyPr wrap="square">
            <a:spAutoFit/>
          </a:bodyPr>
          <a:lstStyle/>
          <a:p>
            <a:pPr marL="0" marR="0" lvl="0" indent="0" algn="l"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sz="1200" dirty="0" smtClean="0">
                <a:solidFill>
                  <a:schemeClr val="bg1"/>
                </a:solidFill>
              </a:rPr>
              <a:t>FACULTY OF</a:t>
            </a:r>
            <a:r>
              <a:rPr lang="en-US" sz="1200" baseline="0" dirty="0" smtClean="0">
                <a:solidFill>
                  <a:schemeClr val="bg1"/>
                </a:solidFill>
              </a:rPr>
              <a:t> A</a:t>
            </a:r>
            <a:r>
              <a:rPr lang="en-US" sz="1200" dirty="0" smtClean="0">
                <a:solidFill>
                  <a:schemeClr val="bg1"/>
                </a:solidFill>
              </a:rPr>
              <a:t>GRICULTURE </a:t>
            </a:r>
            <a:br>
              <a:rPr lang="en-US" sz="1200" dirty="0" smtClean="0">
                <a:solidFill>
                  <a:schemeClr val="bg1"/>
                </a:solidFill>
              </a:rPr>
            </a:br>
            <a:r>
              <a:rPr lang="en-US" sz="1200" dirty="0" smtClean="0">
                <a:solidFill>
                  <a:schemeClr val="bg1"/>
                </a:solidFill>
              </a:rPr>
              <a:t>&amp; ENVIRONMENT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5" name="Slide Number Placeholder 4"/>
          <p:cNvSpPr>
            <a:spLocks noGrp="1"/>
          </p:cNvSpPr>
          <p:nvPr>
            <p:ph type="sldNum" sz="quarter" idx="12"/>
          </p:nvPr>
        </p:nvSpPr>
        <p:spPr/>
        <p:txBody>
          <a:bodyPr/>
          <a:lstStyle/>
          <a:p>
            <a:fld id="{5EB0718A-1B3D-42D2-9A2B-FB6CFA4B4E8D}"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B0718A-1B3D-42D2-9A2B-FB6CFA4B4E8D}"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AU"/>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EC445161-F6DB-4E6A-9658-F66A420C1F55}" type="slidenum">
              <a:rPr lang="en-AU"/>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 Title Slide + IMAGE">
    <p:spTree>
      <p:nvGrpSpPr>
        <p:cNvPr id="1" name=""/>
        <p:cNvGrpSpPr/>
        <p:nvPr/>
      </p:nvGrpSpPr>
      <p:grpSpPr>
        <a:xfrm>
          <a:off x="0" y="0"/>
          <a:ext cx="0" cy="0"/>
          <a:chOff x="0" y="0"/>
          <a:chExt cx="0" cy="0"/>
        </a:xfrm>
      </p:grpSpPr>
      <p:pic>
        <p:nvPicPr>
          <p:cNvPr id="12" name="Picture 11" descr="lecture_theatre.jpg"/>
          <p:cNvPicPr>
            <a:picLocks noChangeAspect="1"/>
          </p:cNvPicPr>
          <p:nvPr userDrawn="1"/>
        </p:nvPicPr>
        <p:blipFill>
          <a:blip r:embed="rId2" cstate="email">
            <a:extLst>
              <a:ext uri="{28A0092B-C50C-407E-A947-70E740481C1C}">
                <a14:useLocalDpi xmlns:a14="http://schemas.microsoft.com/office/drawing/2010/main"/>
              </a:ext>
            </a:extLst>
          </a:blip>
          <a:srcRect l="5985" t="6510" r="12702" b="13737"/>
          <a:stretch>
            <a:fillRect/>
          </a:stretch>
        </p:blipFill>
        <p:spPr>
          <a:xfrm flipH="1">
            <a:off x="0" y="3357562"/>
            <a:ext cx="9144000" cy="3500438"/>
          </a:xfrm>
          <a:prstGeom prst="rect">
            <a:avLst/>
          </a:prstGeom>
        </p:spPr>
      </p:pic>
      <p:sp>
        <p:nvSpPr>
          <p:cNvPr id="8" name="Rectangle 7"/>
          <p:cNvSpPr/>
          <p:nvPr userDrawn="1"/>
        </p:nvSpPr>
        <p:spPr bwMode="ltGray">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AU" sz="900" kern="1200">
              <a:solidFill>
                <a:schemeClr val="lt1"/>
              </a:solidFill>
              <a:latin typeface="+mn-lt"/>
              <a:ea typeface="+mn-ea"/>
              <a:cs typeface="+mn-cs"/>
            </a:endParaRPr>
          </a:p>
        </p:txBody>
      </p:sp>
      <p:sp>
        <p:nvSpPr>
          <p:cNvPr id="2" name="Title 1"/>
          <p:cNvSpPr>
            <a:spLocks noGrp="1"/>
          </p:cNvSpPr>
          <p:nvPr>
            <p:ph type="ctrTitle" hasCustomPrompt="1"/>
          </p:nvPr>
        </p:nvSpPr>
        <p:spPr bwMode="black">
          <a:xfrm>
            <a:off x="285720" y="285729"/>
            <a:ext cx="8750330" cy="1000132"/>
          </a:xfrm>
        </p:spPr>
        <p:txBody>
          <a:bodyPr>
            <a:normAutofit/>
          </a:bodyPr>
          <a:lstStyle>
            <a:lvl1pPr algn="l">
              <a:lnSpc>
                <a:spcPts val="3100"/>
              </a:lnSpc>
              <a:defRPr sz="3600" b="0" baseline="0">
                <a:solidFill>
                  <a:schemeClr val="bg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bwMode="black">
          <a:xfrm>
            <a:off x="285720" y="1285860"/>
            <a:ext cx="8750329"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9" name="Content Placeholder 25"/>
          <p:cNvSpPr>
            <a:spLocks noGrp="1"/>
          </p:cNvSpPr>
          <p:nvPr>
            <p:ph sz="quarter" idx="11" hasCustomPrompt="1"/>
          </p:nvPr>
        </p:nvSpPr>
        <p:spPr bwMode="black">
          <a:xfrm>
            <a:off x="250826" y="3000372"/>
            <a:ext cx="8750300" cy="285752"/>
          </a:xfrm>
        </p:spPr>
        <p:txBody>
          <a:bodyPr lIns="0" tIns="0" rIns="0" bIns="0" anchor="b"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bg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NAME</a:t>
            </a:r>
          </a:p>
        </p:txBody>
      </p:sp>
      <p:sp>
        <p:nvSpPr>
          <p:cNvPr id="20" name="Content Placeholder 25"/>
          <p:cNvSpPr>
            <a:spLocks noGrp="1"/>
          </p:cNvSpPr>
          <p:nvPr>
            <p:ph sz="quarter" idx="12" hasCustomPrompt="1"/>
          </p:nvPr>
        </p:nvSpPr>
        <p:spPr bwMode="black">
          <a:xfrm>
            <a:off x="250826" y="2714620"/>
            <a:ext cx="8750300" cy="285752"/>
          </a:xfrm>
        </p:spPr>
        <p:txBody>
          <a:bodyPr lIns="0" tIns="0" rIns="0" bIns="0" anchor="b" anchorCtr="0">
            <a:noAutofit/>
          </a:bodyPr>
          <a:lstStyle>
            <a:lvl1pPr algn="r">
              <a:buNone/>
              <a:defRPr sz="1400" baseline="0">
                <a:solidFill>
                  <a:schemeClr val="bg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7" name="Picture Placeholder 16"/>
          <p:cNvSpPr>
            <a:spLocks noGrp="1"/>
          </p:cNvSpPr>
          <p:nvPr>
            <p:ph type="pic" sz="quarter" idx="14" hasCustomPrompt="1"/>
          </p:nvPr>
        </p:nvSpPr>
        <p:spPr>
          <a:xfrm>
            <a:off x="7514706" y="5112818"/>
            <a:ext cx="1399108" cy="1399108"/>
          </a:xfrm>
          <a:solidFill>
            <a:schemeClr val="bg1"/>
          </a:solidFill>
        </p:spPr>
        <p:txBody>
          <a:bodyPr anchor="ctr" anchorCtr="0"/>
          <a:lstStyle>
            <a:lvl1pPr marL="0" indent="0" algn="ctr">
              <a:buNone/>
              <a:defRPr sz="1000" baseline="0"/>
            </a:lvl1pPr>
          </a:lstStyle>
          <a:p>
            <a:r>
              <a:rPr lang="en-AU" dirty="0" smtClean="0"/>
              <a:t>Insert Partner Logo </a:t>
            </a:r>
            <a:br>
              <a:rPr lang="en-AU" dirty="0" smtClean="0"/>
            </a:br>
            <a:r>
              <a:rPr lang="en-AU" dirty="0" smtClean="0"/>
              <a:t>- Delete if not required</a:t>
            </a:r>
            <a:endParaRPr lang="en-AU" dirty="0"/>
          </a:p>
        </p:txBody>
      </p:sp>
      <p:sp>
        <p:nvSpPr>
          <p:cNvPr id="13" name="Rectangle 12"/>
          <p:cNvSpPr/>
          <p:nvPr userDrawn="1"/>
        </p:nvSpPr>
        <p:spPr bwMode="ltGray">
          <a:xfrm>
            <a:off x="1071536" y="4200304"/>
            <a:ext cx="2304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AU" sz="1800" kern="1200">
              <a:solidFill>
                <a:schemeClr val="lt1"/>
              </a:solidFill>
              <a:latin typeface="+mn-lt"/>
              <a:ea typeface="+mn-ea"/>
              <a:cs typeface="+mn-cs"/>
            </a:endParaRPr>
          </a:p>
        </p:txBody>
      </p:sp>
      <p:sp>
        <p:nvSpPr>
          <p:cNvPr id="14" name="Rectangle 13"/>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USY_MB1_rgb_Reversed_Standard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3773" y="5890063"/>
            <a:ext cx="1268436" cy="439194"/>
          </a:xfrm>
          <a:prstGeom prst="rect">
            <a:avLst/>
          </a:prstGeom>
        </p:spPr>
      </p:pic>
      <p:sp>
        <p:nvSpPr>
          <p:cNvPr id="15" name="Rectangle 14"/>
          <p:cNvSpPr/>
          <p:nvPr userDrawn="1"/>
        </p:nvSpPr>
        <p:spPr>
          <a:xfrm>
            <a:off x="1090609" y="4220262"/>
            <a:ext cx="2266945" cy="461665"/>
          </a:xfrm>
          <a:prstGeom prst="rect">
            <a:avLst/>
          </a:prstGeom>
        </p:spPr>
        <p:txBody>
          <a:bodyPr wrap="square">
            <a:spAutoFit/>
          </a:bodyPr>
          <a:lstStyle/>
          <a:p>
            <a:pPr marL="0" marR="0" lvl="0" indent="0" algn="l"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sz="1200" dirty="0" smtClean="0">
                <a:solidFill>
                  <a:schemeClr val="bg1"/>
                </a:solidFill>
              </a:rPr>
              <a:t>FACULTY OF</a:t>
            </a:r>
            <a:r>
              <a:rPr lang="en-US" sz="1200" baseline="0" dirty="0" smtClean="0">
                <a:solidFill>
                  <a:schemeClr val="bg1"/>
                </a:solidFill>
              </a:rPr>
              <a:t> </a:t>
            </a:r>
            <a:r>
              <a:rPr lang="en-US" sz="1200" dirty="0" smtClean="0">
                <a:solidFill>
                  <a:schemeClr val="bg1"/>
                </a:solidFill>
              </a:rPr>
              <a:t>AGRICULTURE</a:t>
            </a:r>
            <a:r>
              <a:rPr lang="en-US" sz="1200" baseline="0" dirty="0" smtClean="0">
                <a:solidFill>
                  <a:schemeClr val="bg1"/>
                </a:solidFill>
              </a:rPr>
              <a:t> </a:t>
            </a:r>
            <a:r>
              <a:rPr lang="en-US" sz="1200" dirty="0" smtClean="0">
                <a:solidFill>
                  <a:schemeClr val="bg1"/>
                </a:solidFill>
              </a:rPr>
              <a:t>&amp; ENVIRONMENT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UE DIVIDER Slide">
    <p:spTree>
      <p:nvGrpSpPr>
        <p:cNvPr id="1" name=""/>
        <p:cNvGrpSpPr/>
        <p:nvPr/>
      </p:nvGrpSpPr>
      <p:grpSpPr>
        <a:xfrm>
          <a:off x="0" y="0"/>
          <a:ext cx="0" cy="0"/>
          <a:chOff x="0" y="0"/>
          <a:chExt cx="0" cy="0"/>
        </a:xfrm>
      </p:grpSpPr>
      <p:sp>
        <p:nvSpPr>
          <p:cNvPr id="8" name="Rectangle 7"/>
          <p:cNvSpPr/>
          <p:nvPr userDrawn="1"/>
        </p:nvSpPr>
        <p:spPr bwMode="ltGray">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AU" sz="900" kern="1200">
              <a:solidFill>
                <a:schemeClr val="lt1"/>
              </a:solidFill>
              <a:latin typeface="+mn-lt"/>
              <a:ea typeface="+mn-ea"/>
              <a:cs typeface="+mn-cs"/>
            </a:endParaRPr>
          </a:p>
        </p:txBody>
      </p:sp>
      <p:sp>
        <p:nvSpPr>
          <p:cNvPr id="2" name="Title 1"/>
          <p:cNvSpPr>
            <a:spLocks noGrp="1"/>
          </p:cNvSpPr>
          <p:nvPr userDrawn="1">
            <p:ph type="ctrTitle" hasCustomPrompt="1"/>
          </p:nvPr>
        </p:nvSpPr>
        <p:spPr bwMode="black">
          <a:xfrm>
            <a:off x="285719" y="1777496"/>
            <a:ext cx="7599393" cy="1080000"/>
          </a:xfrm>
        </p:spPr>
        <p:txBody>
          <a:bodyPr anchor="ctr">
            <a:normAutofit/>
          </a:bodyPr>
          <a:lstStyle>
            <a:lvl1pPr algn="l">
              <a:defRPr sz="2800" b="0" baseline="0">
                <a:solidFill>
                  <a:schemeClr val="bg1"/>
                </a:solidFill>
                <a:latin typeface="+mj-lt"/>
              </a:defRPr>
            </a:lvl1pPr>
          </a:lstStyle>
          <a:p>
            <a:r>
              <a:rPr lang="en-US" dirty="0" smtClean="0"/>
              <a:t>SECTION DIVIDER  [1 line only]</a:t>
            </a:r>
            <a:endParaRPr lang="en-AU" dirty="0"/>
          </a:p>
        </p:txBody>
      </p:sp>
      <p:sp>
        <p:nvSpPr>
          <p:cNvPr id="13" name="Text Placeholder 12"/>
          <p:cNvSpPr>
            <a:spLocks noGrp="1"/>
          </p:cNvSpPr>
          <p:nvPr userDrawn="1">
            <p:ph type="body" sz="quarter" idx="11" hasCustomPrompt="1"/>
          </p:nvPr>
        </p:nvSpPr>
        <p:spPr bwMode="black">
          <a:xfrm>
            <a:off x="7893038" y="1777495"/>
            <a:ext cx="1143012" cy="1080000"/>
          </a:xfrm>
        </p:spPr>
        <p:txBody>
          <a:bodyPr anchor="ctr"/>
          <a:lstStyle>
            <a:lvl1pPr algn="r">
              <a:buNone/>
              <a:defRPr sz="4000" b="1">
                <a:solidFill>
                  <a:schemeClr val="bg1"/>
                </a:solidFill>
                <a:latin typeface="+mj-lt"/>
              </a:defRPr>
            </a:lvl1pPr>
          </a:lstStyle>
          <a:p>
            <a:pPr lvl="0"/>
            <a:r>
              <a:rPr lang="en-US" dirty="0" smtClean="0"/>
              <a:t>#</a:t>
            </a:r>
            <a:endParaRPr lang="en-AU" dirty="0"/>
          </a:p>
        </p:txBody>
      </p:sp>
      <p:sp>
        <p:nvSpPr>
          <p:cNvPr id="17" name="Text Placeholder 16"/>
          <p:cNvSpPr>
            <a:spLocks noGrp="1"/>
          </p:cNvSpPr>
          <p:nvPr>
            <p:ph type="body" sz="quarter" idx="13" hasCustomPrompt="1"/>
          </p:nvPr>
        </p:nvSpPr>
        <p:spPr bwMode="black">
          <a:xfrm>
            <a:off x="7893038" y="2857496"/>
            <a:ext cx="1144800" cy="142875"/>
          </a:xfrm>
        </p:spPr>
        <p:txBody>
          <a:bodyPr>
            <a:noAutofit/>
          </a:bodyPr>
          <a:lstStyle>
            <a:lvl1pPr algn="ctr">
              <a:buNone/>
              <a:defRPr sz="700" baseline="0">
                <a:solidFill>
                  <a:schemeClr val="bg1"/>
                </a:solidFill>
              </a:defRPr>
            </a:lvl1pPr>
          </a:lstStyle>
          <a:p>
            <a:pPr lvl="0"/>
            <a:r>
              <a:rPr lang="en-US" dirty="0" smtClean="0"/>
              <a:t>Enter section number</a:t>
            </a:r>
            <a:endParaRPr lang="en-AU" dirty="0"/>
          </a:p>
        </p:txBody>
      </p:sp>
      <p:sp>
        <p:nvSpPr>
          <p:cNvPr id="32" name="Rectangle 31"/>
          <p:cNvSpPr/>
          <p:nvPr userDrawn="1"/>
        </p:nvSpPr>
        <p:spPr bwMode="white">
          <a:xfrm flipH="1">
            <a:off x="-5" y="5715016"/>
            <a:ext cx="9144001" cy="114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p:cNvSpPr/>
          <p:nvPr userDrawn="1"/>
        </p:nvSpPr>
        <p:spPr bwMode="ltGray">
          <a:xfrm>
            <a:off x="855117" y="5248014"/>
            <a:ext cx="1359429" cy="1359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AU" sz="1800" kern="1200">
              <a:solidFill>
                <a:schemeClr val="lt1"/>
              </a:solidFill>
              <a:latin typeface="+mn-lt"/>
              <a:ea typeface="+mn-ea"/>
              <a:cs typeface="+mn-cs"/>
            </a:endParaRPr>
          </a:p>
        </p:txBody>
      </p:sp>
      <p:grpSp>
        <p:nvGrpSpPr>
          <p:cNvPr id="15" name="Group 14"/>
          <p:cNvGrpSpPr/>
          <p:nvPr userDrawn="1"/>
        </p:nvGrpSpPr>
        <p:grpSpPr>
          <a:xfrm>
            <a:off x="224627" y="5966641"/>
            <a:ext cx="1267200" cy="640800"/>
            <a:chOff x="261938" y="5715016"/>
            <a:chExt cx="1612106" cy="789289"/>
          </a:xfrm>
        </p:grpSpPr>
        <p:sp>
          <p:nvSpPr>
            <p:cNvPr id="16" name="Rectangle 15"/>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USY_MB1_rgb_Reversed_Standard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3773" y="5890063"/>
              <a:ext cx="1268436" cy="439194"/>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250824" y="1773238"/>
            <a:ext cx="8662989"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38" indent="-174625">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9"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4643438" y="1783634"/>
            <a:ext cx="4270375" cy="4502885"/>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8" name="Picture Placeholder 7"/>
          <p:cNvSpPr>
            <a:spLocks noGrp="1"/>
          </p:cNvSpPr>
          <p:nvPr>
            <p:ph type="pic" sz="quarter" idx="14" hasCustomPrompt="1"/>
          </p:nvPr>
        </p:nvSpPr>
        <p:spPr>
          <a:xfrm>
            <a:off x="250825" y="1773238"/>
            <a:ext cx="4321175" cy="3941761"/>
          </a:xfrm>
        </p:spPr>
        <p:txBody>
          <a:bodyPr anchor="t"/>
          <a:lstStyle>
            <a:lvl1pPr algn="ctr">
              <a:buNone/>
              <a:defRPr baseline="0"/>
            </a:lvl1pPr>
          </a:lstStyle>
          <a:p>
            <a:r>
              <a:rPr lang="en-AU" dirty="0" smtClean="0"/>
              <a:t>PLACE IMAGE HERE</a:t>
            </a:r>
          </a:p>
          <a:p>
            <a:endParaRPr lang="en-AU" dirty="0" smtClean="0"/>
          </a:p>
          <a:p>
            <a:endParaRPr lang="en-AU" dirty="0"/>
          </a:p>
        </p:txBody>
      </p:sp>
      <p:sp>
        <p:nvSpPr>
          <p:cNvPr id="10" name="Text Placeholder 8"/>
          <p:cNvSpPr>
            <a:spLocks noGrp="1"/>
          </p:cNvSpPr>
          <p:nvPr>
            <p:ph type="body" sz="quarter" idx="15" hasCustomPrompt="1"/>
          </p:nvPr>
        </p:nvSpPr>
        <p:spPr>
          <a:xfrm>
            <a:off x="250825" y="5715000"/>
            <a:ext cx="4392613" cy="593725"/>
          </a:xfrm>
        </p:spPr>
        <p:txBody>
          <a:bodyPr anchor="t">
            <a:normAutofit/>
          </a:bodyPr>
          <a:lstStyle>
            <a:lvl1pPr>
              <a:buNone/>
              <a:defRPr sz="1400" b="0" baseline="0">
                <a:solidFill>
                  <a:schemeClr val="tx1"/>
                </a:solidFill>
              </a:defRPr>
            </a:lvl1pPr>
          </a:lstStyle>
          <a:p>
            <a:pPr lvl="0"/>
            <a:r>
              <a:rPr lang="en-US" dirty="0" smtClean="0"/>
              <a:t>Caption copy goes here</a:t>
            </a:r>
            <a:endParaRPr lang="en-AU" dirty="0"/>
          </a:p>
        </p:txBody>
      </p:sp>
      <p:sp>
        <p:nvSpPr>
          <p:cNvPr id="11"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4643437" y="1773238"/>
            <a:ext cx="4270375" cy="4513281"/>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10" name="Text Placeholder 8"/>
          <p:cNvSpPr>
            <a:spLocks noGrp="1"/>
          </p:cNvSpPr>
          <p:nvPr>
            <p:ph type="body" sz="quarter" idx="15" hasCustomPrompt="1"/>
          </p:nvPr>
        </p:nvSpPr>
        <p:spPr>
          <a:xfrm>
            <a:off x="250825" y="5715001"/>
            <a:ext cx="4392613" cy="428644"/>
          </a:xfrm>
        </p:spPr>
        <p:txBody>
          <a:bodyPr anchor="t">
            <a:normAutofit/>
          </a:bodyPr>
          <a:lstStyle>
            <a:lvl1pPr>
              <a:buNone/>
              <a:defRPr sz="1400" b="0" baseline="0">
                <a:solidFill>
                  <a:schemeClr val="tx1"/>
                </a:solidFill>
              </a:defRPr>
            </a:lvl1pPr>
          </a:lstStyle>
          <a:p>
            <a:pPr lvl="0"/>
            <a:r>
              <a:rPr lang="en-US" dirty="0" smtClean="0"/>
              <a:t>Caption copy goes here</a:t>
            </a:r>
            <a:endParaRPr lang="en-AU" dirty="0"/>
          </a:p>
        </p:txBody>
      </p:sp>
      <p:sp>
        <p:nvSpPr>
          <p:cNvPr id="12" name="Table Placeholder 11"/>
          <p:cNvSpPr>
            <a:spLocks noGrp="1"/>
          </p:cNvSpPr>
          <p:nvPr>
            <p:ph type="tbl" sz="quarter" idx="16" hasCustomPrompt="1"/>
          </p:nvPr>
        </p:nvSpPr>
        <p:spPr>
          <a:xfrm>
            <a:off x="250826" y="1764138"/>
            <a:ext cx="4319004" cy="3950861"/>
          </a:xfrm>
        </p:spPr>
        <p:txBody>
          <a:bodyPr anchor="t"/>
          <a:lstStyle>
            <a:lvl1pPr marL="174625" marR="0" indent="-174625" algn="ctr" defTabSz="914400" rtl="0" eaLnBrk="1" fontAlgn="auto" latinLnBrk="0" hangingPunct="1">
              <a:lnSpc>
                <a:spcPct val="100000"/>
              </a:lnSpc>
              <a:spcBef>
                <a:spcPts val="500"/>
              </a:spcBef>
              <a:spcAft>
                <a:spcPts val="500"/>
              </a:spcAft>
              <a:buClr>
                <a:schemeClr val="accent1"/>
              </a:buClr>
              <a:buSzTx/>
              <a:buFont typeface="Arial" pitchFamily="34" charset="0"/>
              <a:buNone/>
              <a:tabLst/>
              <a:defRPr baseline="0"/>
            </a:lvl1pPr>
          </a:lstStyle>
          <a:p>
            <a:r>
              <a:rPr lang="en-AU" dirty="0" smtClean="0"/>
              <a:t>PLACE TABLE HERE</a:t>
            </a:r>
          </a:p>
          <a:p>
            <a:endParaRPr lang="en-AU" dirty="0" smtClean="0"/>
          </a:p>
          <a:p>
            <a:endParaRPr lang="en-AU" dirty="0" smtClean="0"/>
          </a:p>
        </p:txBody>
      </p:sp>
      <p:sp>
        <p:nvSpPr>
          <p:cNvPr id="13" name="Text Placeholder 8"/>
          <p:cNvSpPr>
            <a:spLocks noGrp="1"/>
          </p:cNvSpPr>
          <p:nvPr>
            <p:ph type="body" sz="quarter" idx="17" hasCustomPrompt="1"/>
          </p:nvPr>
        </p:nvSpPr>
        <p:spPr>
          <a:xfrm>
            <a:off x="250825" y="6143643"/>
            <a:ext cx="4392613" cy="165082"/>
          </a:xfrm>
        </p:spPr>
        <p:txBody>
          <a:bodyPr anchor="ctr">
            <a:noAutofit/>
          </a:bodyPr>
          <a:lstStyle>
            <a:lvl1pPr>
              <a:buNone/>
              <a:defRPr sz="800" b="0" baseline="0">
                <a:solidFill>
                  <a:schemeClr val="tx1"/>
                </a:solidFill>
              </a:defRPr>
            </a:lvl1pPr>
          </a:lstStyle>
          <a:p>
            <a:pPr lvl="0"/>
            <a:r>
              <a:rPr lang="en-US" dirty="0" smtClean="0"/>
              <a:t>SOURCE: XYZ</a:t>
            </a:r>
            <a:endParaRPr lang="en-AU" dirty="0"/>
          </a:p>
        </p:txBody>
      </p:sp>
      <p:sp>
        <p:nvSpPr>
          <p:cNvPr id="11"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4643438" y="1773238"/>
            <a:ext cx="4270375" cy="4513281"/>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10" name="Text Placeholder 8"/>
          <p:cNvSpPr>
            <a:spLocks noGrp="1"/>
          </p:cNvSpPr>
          <p:nvPr>
            <p:ph type="body" sz="quarter" idx="15" hasCustomPrompt="1"/>
          </p:nvPr>
        </p:nvSpPr>
        <p:spPr>
          <a:xfrm>
            <a:off x="250825" y="5715001"/>
            <a:ext cx="4392613" cy="428644"/>
          </a:xfrm>
        </p:spPr>
        <p:txBody>
          <a:bodyPr anchor="t">
            <a:normAutofit/>
          </a:bodyPr>
          <a:lstStyle>
            <a:lvl1pPr>
              <a:buNone/>
              <a:defRPr sz="1400" b="0" baseline="0">
                <a:solidFill>
                  <a:schemeClr val="tx1"/>
                </a:solidFill>
              </a:defRPr>
            </a:lvl1pPr>
          </a:lstStyle>
          <a:p>
            <a:pPr lvl="0"/>
            <a:r>
              <a:rPr lang="en-US" dirty="0" smtClean="0"/>
              <a:t>Caption copy goes here</a:t>
            </a:r>
            <a:endParaRPr lang="en-AU" dirty="0"/>
          </a:p>
        </p:txBody>
      </p:sp>
      <p:sp>
        <p:nvSpPr>
          <p:cNvPr id="13" name="Text Placeholder 8"/>
          <p:cNvSpPr>
            <a:spLocks noGrp="1"/>
          </p:cNvSpPr>
          <p:nvPr>
            <p:ph type="body" sz="quarter" idx="17" hasCustomPrompt="1"/>
          </p:nvPr>
        </p:nvSpPr>
        <p:spPr>
          <a:xfrm>
            <a:off x="250825" y="6143643"/>
            <a:ext cx="4392613" cy="165082"/>
          </a:xfrm>
        </p:spPr>
        <p:txBody>
          <a:bodyPr anchor="ctr">
            <a:noAutofit/>
          </a:bodyPr>
          <a:lstStyle>
            <a:lvl1pPr>
              <a:buNone/>
              <a:defRPr sz="800" b="0" baseline="0">
                <a:solidFill>
                  <a:schemeClr val="tx1"/>
                </a:solidFill>
              </a:defRPr>
            </a:lvl1pPr>
          </a:lstStyle>
          <a:p>
            <a:pPr lvl="0"/>
            <a:r>
              <a:rPr lang="en-US" dirty="0" smtClean="0"/>
              <a:t>SOURCE: XYZ</a:t>
            </a:r>
            <a:endParaRPr lang="en-AU" dirty="0"/>
          </a:p>
        </p:txBody>
      </p:sp>
      <p:sp>
        <p:nvSpPr>
          <p:cNvPr id="14" name="Chart Placeholder 13"/>
          <p:cNvSpPr>
            <a:spLocks noGrp="1"/>
          </p:cNvSpPr>
          <p:nvPr>
            <p:ph type="chart" sz="quarter" idx="18" hasCustomPrompt="1"/>
          </p:nvPr>
        </p:nvSpPr>
        <p:spPr>
          <a:xfrm>
            <a:off x="250825" y="1764139"/>
            <a:ext cx="4321175" cy="3950860"/>
          </a:xfrm>
        </p:spPr>
        <p:txBody>
          <a:bodyPr anchor="t"/>
          <a:lstStyle>
            <a:lvl1pPr marL="174625" marR="0" indent="-174625" algn="ctr" defTabSz="914400" rtl="0" eaLnBrk="1" fontAlgn="auto" latinLnBrk="0" hangingPunct="1">
              <a:lnSpc>
                <a:spcPct val="100000"/>
              </a:lnSpc>
              <a:spcBef>
                <a:spcPts val="500"/>
              </a:spcBef>
              <a:spcAft>
                <a:spcPts val="500"/>
              </a:spcAft>
              <a:buClr>
                <a:schemeClr val="accent1"/>
              </a:buClr>
              <a:buSzTx/>
              <a:buFont typeface="Arial" pitchFamily="34" charset="0"/>
              <a:buNone/>
              <a:tabLst/>
              <a:defRPr/>
            </a:lvl1pPr>
          </a:lstStyle>
          <a:p>
            <a:r>
              <a:rPr lang="en-AU" dirty="0" smtClean="0"/>
              <a:t>PLACE CHART HERE</a:t>
            </a:r>
          </a:p>
          <a:p>
            <a:endParaRPr lang="en-AU" dirty="0" smtClean="0"/>
          </a:p>
          <a:p>
            <a:endParaRPr lang="en-AU" dirty="0"/>
          </a:p>
        </p:txBody>
      </p:sp>
      <p:sp>
        <p:nvSpPr>
          <p:cNvPr id="11"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8" name="Picture Placeholder 7"/>
          <p:cNvSpPr>
            <a:spLocks noGrp="1"/>
          </p:cNvSpPr>
          <p:nvPr>
            <p:ph type="pic" sz="quarter" idx="14" hasCustomPrompt="1"/>
          </p:nvPr>
        </p:nvSpPr>
        <p:spPr>
          <a:xfrm>
            <a:off x="250826" y="1773238"/>
            <a:ext cx="8662988" cy="4679949"/>
          </a:xfrm>
        </p:spPr>
        <p:txBody>
          <a:bodyPr anchor="t"/>
          <a:lstStyle>
            <a:lvl1pPr marL="174625" marR="0" indent="-174625" algn="ctr" defTabSz="914400" rtl="0" eaLnBrk="1" fontAlgn="auto" latinLnBrk="0" hangingPunct="1">
              <a:lnSpc>
                <a:spcPct val="100000"/>
              </a:lnSpc>
              <a:spcBef>
                <a:spcPts val="500"/>
              </a:spcBef>
              <a:spcAft>
                <a:spcPts val="500"/>
              </a:spcAft>
              <a:buClr>
                <a:schemeClr val="accent1"/>
              </a:buClr>
              <a:buSzTx/>
              <a:buFont typeface="Arial" pitchFamily="34" charset="0"/>
              <a:buNone/>
              <a:tabLst/>
              <a:defRPr/>
            </a:lvl1pPr>
          </a:lstStyle>
          <a:p>
            <a:r>
              <a:rPr lang="en-AU" dirty="0" smtClean="0"/>
              <a:t>PLACE IMAGE HERE</a:t>
            </a:r>
          </a:p>
          <a:p>
            <a:endParaRPr lang="en-AU" dirty="0" smtClean="0"/>
          </a:p>
          <a:p>
            <a:endParaRPr lang="en-AU" dirty="0" smtClean="0"/>
          </a:p>
        </p:txBody>
      </p:sp>
      <p:sp>
        <p:nvSpPr>
          <p:cNvPr id="7"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sz="half" idx="1"/>
          </p:nvPr>
        </p:nvSpPr>
        <p:spPr>
          <a:xfrm>
            <a:off x="250824" y="1773237"/>
            <a:ext cx="4321176" cy="4535487"/>
          </a:xfrm>
        </p:spPr>
        <p:txBody>
          <a:bodyPr>
            <a:normAutofit/>
          </a:bodyPr>
          <a:lstStyle>
            <a:lvl1pPr>
              <a:defRPr sz="2000"/>
            </a:lvl1pPr>
            <a:lvl2pPr>
              <a:defRPr sz="1800"/>
            </a:lvl2pPr>
            <a:lvl3pPr>
              <a:defRPr sz="1800"/>
            </a:lvl3pPr>
            <a:lvl4pPr>
              <a:defRPr sz="1800"/>
            </a:lvl4pPr>
            <a:lvl5pPr>
              <a:defRPr sz="1600"/>
            </a:lvl5pPr>
            <a:lvl6pPr>
              <a:defRPr sz="16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4" name="Content Placeholder 3"/>
          <p:cNvSpPr>
            <a:spLocks noGrp="1"/>
          </p:cNvSpPr>
          <p:nvPr>
            <p:ph sz="half" idx="2"/>
          </p:nvPr>
        </p:nvSpPr>
        <p:spPr>
          <a:xfrm>
            <a:off x="4643438" y="1773237"/>
            <a:ext cx="4270375" cy="4535487"/>
          </a:xfrm>
        </p:spPr>
        <p:txBody>
          <a:bodyPr>
            <a:normAutofit/>
          </a:bodyPr>
          <a:lstStyle>
            <a:lvl1pPr>
              <a:defRPr sz="2000"/>
            </a:lvl1pPr>
            <a:lvl2pPr>
              <a:defRPr sz="1800"/>
            </a:lvl2pPr>
            <a:lvl3pPr>
              <a:defRPr sz="1800"/>
            </a:lvl3pPr>
            <a:lvl4pPr>
              <a:defRPr sz="1800"/>
            </a:lvl4pPr>
            <a:lvl5pPr>
              <a:defRPr sz="1600"/>
            </a:lvl5pPr>
            <a:lvl6pPr>
              <a:defRPr sz="16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7" name="Slide Number Placeholder 6"/>
          <p:cNvSpPr>
            <a:spLocks noGrp="1"/>
          </p:cNvSpPr>
          <p:nvPr>
            <p:ph type="sldNum" sz="quarter" idx="12"/>
          </p:nvPr>
        </p:nvSpPr>
        <p:spPr/>
        <p:txBody>
          <a:bodyPr/>
          <a:lstStyle/>
          <a:p>
            <a:fld id="{5EB0718A-1B3D-42D2-9A2B-FB6CFA4B4E8D}" type="slidenum">
              <a:rPr lang="en-AU" smtClean="0"/>
              <a:pPr/>
              <a:t>‹#›</a:t>
            </a:fld>
            <a:endParaRPr lang="en-AU"/>
          </a:p>
        </p:txBody>
      </p:sp>
      <p:sp>
        <p:nvSpPr>
          <p:cNvPr id="9"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bwMode="invGray">
          <a:xfrm flipH="1">
            <a:off x="928662" y="260351"/>
            <a:ext cx="8001056" cy="954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1857356" y="428604"/>
            <a:ext cx="7056457" cy="633417"/>
          </a:xfrm>
          <a:prstGeom prst="rect">
            <a:avLst/>
          </a:prstGeom>
        </p:spPr>
        <p:txBody>
          <a:bodyPr vert="horz" lIns="91440" tIns="45720" rIns="91440" bIns="45720" rtlCol="0" anchor="b" anchorCtr="0">
            <a:normAutofit/>
          </a:bodyPr>
          <a:lstStyle/>
          <a:p>
            <a:r>
              <a:rPr lang="en-US" dirty="0" smtClean="0"/>
              <a:t>SLIDE TITLE, FONT IN ARIAL 24PT  [1 line only]</a:t>
            </a:r>
            <a:endParaRPr lang="en-AU" dirty="0"/>
          </a:p>
        </p:txBody>
      </p:sp>
      <p:sp>
        <p:nvSpPr>
          <p:cNvPr id="3" name="Text Placeholder 2"/>
          <p:cNvSpPr>
            <a:spLocks noGrp="1"/>
          </p:cNvSpPr>
          <p:nvPr>
            <p:ph type="body" idx="1"/>
          </p:nvPr>
        </p:nvSpPr>
        <p:spPr>
          <a:xfrm>
            <a:off x="250824" y="1357297"/>
            <a:ext cx="8662989" cy="5095891"/>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p>
        </p:txBody>
      </p:sp>
      <p:sp>
        <p:nvSpPr>
          <p:cNvPr id="6" name="Slide Number Placeholder 5"/>
          <p:cNvSpPr>
            <a:spLocks noGrp="1"/>
          </p:cNvSpPr>
          <p:nvPr userDrawn="1">
            <p:ph type="sldNum" sz="quarter" idx="4"/>
          </p:nvPr>
        </p:nvSpPr>
        <p:spPr>
          <a:xfrm>
            <a:off x="8664605" y="6586742"/>
            <a:ext cx="249208" cy="214314"/>
          </a:xfrm>
          <a:prstGeom prst="rect">
            <a:avLst/>
          </a:prstGeom>
        </p:spPr>
        <p:txBody>
          <a:bodyPr vert="horz" lIns="0" tIns="0" rIns="0" bIns="0" rtlCol="0" anchor="ctr"/>
          <a:lstStyle>
            <a:lvl1pPr algn="r">
              <a:defRPr lang="en-AU" sz="900" kern="1200" smtClean="0">
                <a:solidFill>
                  <a:schemeClr val="accent1"/>
                </a:solidFill>
                <a:latin typeface="+mn-lt"/>
                <a:ea typeface="+mn-ea"/>
                <a:cs typeface="+mn-cs"/>
              </a:defRPr>
            </a:lvl1pPr>
          </a:lstStyle>
          <a:p>
            <a:fld id="{5EB0718A-1B3D-42D2-9A2B-FB6CFA4B4E8D}" type="slidenum">
              <a:rPr lang="en-AU" smtClean="0"/>
              <a:pPr/>
              <a:t>‹#›</a:t>
            </a:fld>
            <a:endParaRPr lang="en-AU" dirty="0"/>
          </a:p>
        </p:txBody>
      </p:sp>
      <p:cxnSp>
        <p:nvCxnSpPr>
          <p:cNvPr id="24" name="Straight Connector 23"/>
          <p:cNvCxnSpPr/>
          <p:nvPr userDrawn="1"/>
        </p:nvCxnSpPr>
        <p:spPr>
          <a:xfrm>
            <a:off x="250825" y="6575651"/>
            <a:ext cx="867889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250825" y="260350"/>
            <a:ext cx="1612106" cy="789289"/>
            <a:chOff x="261938" y="5715016"/>
            <a:chExt cx="1612106" cy="789289"/>
          </a:xfrm>
        </p:grpSpPr>
        <p:sp>
          <p:nvSpPr>
            <p:cNvPr id="12" name="Rectangle 11"/>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descr="USY_MB1_rgb_Reversed_Standard_Logo.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33773" y="5890063"/>
              <a:ext cx="1268436" cy="439194"/>
            </a:xfrm>
            <a:prstGeom prst="rect">
              <a:avLst/>
            </a:prstGeom>
          </p:spPr>
        </p:pic>
      </p:grpSp>
    </p:spTree>
  </p:cSld>
  <p:clrMap bg1="lt1" tx1="dk1" bg2="lt2" tx2="dk2" accent1="accent1" accent2="accent2" accent3="accent3" accent4="accent4" accent5="accent5" accent6="accent6" hlink="hlink" folHlink="folHlink"/>
  <p:sldLayoutIdLst>
    <p:sldLayoutId id="2147483677" r:id="rId1"/>
    <p:sldLayoutId id="2147483660" r:id="rId2"/>
    <p:sldLayoutId id="2147483676" r:id="rId3"/>
    <p:sldLayoutId id="2147483650" r:id="rId4"/>
    <p:sldLayoutId id="2147483669" r:id="rId5"/>
    <p:sldLayoutId id="2147483670" r:id="rId6"/>
    <p:sldLayoutId id="2147483671" r:id="rId7"/>
    <p:sldLayoutId id="2147483672" r:id="rId8"/>
    <p:sldLayoutId id="2147483652" r:id="rId9"/>
    <p:sldLayoutId id="2147483654" r:id="rId10"/>
    <p:sldLayoutId id="2147483655" r:id="rId11"/>
    <p:sldLayoutId id="2147483678" r:id="rId12"/>
  </p:sldLayoutIdLst>
  <p:hf hdr="0" ftr="0" dt="0"/>
  <p:txStyles>
    <p:titleStyle>
      <a:lvl1pPr algn="r" defTabSz="914400" rtl="0" eaLnBrk="1" latinLnBrk="0" hangingPunct="1">
        <a:lnSpc>
          <a:spcPts val="2500"/>
        </a:lnSpc>
        <a:spcBef>
          <a:spcPct val="0"/>
        </a:spcBef>
        <a:buNone/>
        <a:defRPr sz="2400" kern="1200" baseline="0">
          <a:solidFill>
            <a:schemeClr val="bg1"/>
          </a:solidFill>
          <a:latin typeface="+mj-lt"/>
          <a:ea typeface="+mj-ea"/>
          <a:cs typeface="+mj-cs"/>
        </a:defRPr>
      </a:lvl1pPr>
    </p:titleStyle>
    <p:bodyStyle>
      <a:lvl1pPr marL="174625" indent="-174625" algn="l" defTabSz="914400" rtl="0" eaLnBrk="1" latinLnBrk="0" hangingPunct="1">
        <a:spcBef>
          <a:spcPts val="500"/>
        </a:spcBef>
        <a:spcAft>
          <a:spcPts val="500"/>
        </a:spcAft>
        <a:buClr>
          <a:schemeClr val="accent1"/>
        </a:buClr>
        <a:buFont typeface="Arial" pitchFamily="34" charset="0"/>
        <a:buChar char="›"/>
        <a:defRPr lang="en-US" sz="2000" kern="1200" dirty="0" smtClean="0">
          <a:solidFill>
            <a:schemeClr val="tx1"/>
          </a:solidFill>
          <a:latin typeface="+mn-lt"/>
          <a:ea typeface="+mn-ea"/>
          <a:cs typeface="+mn-cs"/>
        </a:defRPr>
      </a:lvl1pPr>
      <a:lvl2pPr marL="361950" indent="-184150" algn="l" defTabSz="914400" rtl="0" eaLnBrk="1" latinLnBrk="0" hangingPunct="1">
        <a:spcBef>
          <a:spcPts val="5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vl3pPr marL="539750" indent="-177800" algn="l" defTabSz="914400" rtl="0" eaLnBrk="1" latinLnBrk="0" hangingPunct="1">
        <a:spcBef>
          <a:spcPts val="5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3pPr>
      <a:lvl4pPr marL="717550" indent="-177800" algn="l" defTabSz="914400" rtl="0" eaLnBrk="1" latinLnBrk="0" hangingPunct="1">
        <a:spcBef>
          <a:spcPts val="5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4pPr>
      <a:lvl5pPr marL="895350" indent="-177800" algn="l" defTabSz="914400" rtl="0" eaLnBrk="1" latinLnBrk="0" hangingPunct="1">
        <a:spcBef>
          <a:spcPts val="500"/>
        </a:spcBef>
        <a:spcAft>
          <a:spcPts val="500"/>
        </a:spcAft>
        <a:buClr>
          <a:schemeClr val="accent1"/>
        </a:buClr>
        <a:buFont typeface="Arial" pitchFamily="34" charset="0"/>
        <a:buChar char="•"/>
        <a:defRPr lang="en-AU" sz="1600" kern="1200" dirty="0" smtClean="0">
          <a:solidFill>
            <a:schemeClr val="tx1"/>
          </a:solidFill>
          <a:latin typeface="+mn-lt"/>
          <a:ea typeface="+mn-ea"/>
          <a:cs typeface="+mn-cs"/>
        </a:defRPr>
      </a:lvl5pPr>
      <a:lvl6pPr marL="1074738" indent="-174625"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upload.wikimedia.org/wikipedia/commons/3/3b/E._regnans.jpg"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44.wmf"/></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44.wmf"/></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44.wmf"/></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44.wmf"/></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black">
          <a:xfrm>
            <a:off x="1331912" y="285729"/>
            <a:ext cx="7704138" cy="1000132"/>
          </a:xfrm>
        </p:spPr>
        <p:txBody>
          <a:bodyPr>
            <a:normAutofit/>
          </a:bodyPr>
          <a:lstStyle/>
          <a:p>
            <a:r>
              <a:rPr lang="en-AU" b="1" dirty="0" smtClean="0">
                <a:solidFill>
                  <a:schemeClr val="tx1"/>
                </a:solidFill>
              </a:rPr>
              <a:t>Forest fires in south-eastern Australia</a:t>
            </a:r>
            <a:endParaRPr lang="en-AU" b="1" dirty="0">
              <a:solidFill>
                <a:schemeClr val="tx1"/>
              </a:solidFill>
            </a:endParaRPr>
          </a:p>
        </p:txBody>
      </p:sp>
      <p:pic>
        <p:nvPicPr>
          <p:cNvPr id="7" name="Picture 6" descr="NT July 2010 09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3888" y="1592796"/>
            <a:ext cx="5388091" cy="4041068"/>
          </a:xfrm>
          <a:prstGeom prst="rect">
            <a:avLst/>
          </a:prstGeom>
        </p:spPr>
      </p:pic>
      <p:sp>
        <p:nvSpPr>
          <p:cNvPr id="8" name="Content Placeholder 7"/>
          <p:cNvSpPr>
            <a:spLocks noGrp="1"/>
          </p:cNvSpPr>
          <p:nvPr>
            <p:ph sz="quarter" idx="12"/>
          </p:nvPr>
        </p:nvSpPr>
        <p:spPr>
          <a:xfrm>
            <a:off x="1331912" y="1484784"/>
            <a:ext cx="2880320" cy="504056"/>
          </a:xfrm>
        </p:spPr>
        <p:txBody>
          <a:bodyPr/>
          <a:lstStyle/>
          <a:p>
            <a:pPr algn="l"/>
            <a:r>
              <a:rPr lang="en-AU" sz="2800" b="1" dirty="0" smtClean="0">
                <a:solidFill>
                  <a:schemeClr val="tx1"/>
                </a:solidFill>
              </a:rPr>
              <a:t>Dr Tina Bell</a:t>
            </a:r>
            <a:endParaRPr lang="en-AU" sz="2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Black Saturday fires, Victoria 2009</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10</a:t>
            </a:fld>
            <a:endParaRPr lang="en-AU"/>
          </a:p>
        </p:txBody>
      </p:sp>
      <p:pic>
        <p:nvPicPr>
          <p:cNvPr id="4" name="Picture 6" descr="http://www.sydneycare.org.au/content/r337173_1529332.jpg"/>
          <p:cNvPicPr>
            <a:picLocks noChangeAspect="1" noChangeArrowheads="1"/>
          </p:cNvPicPr>
          <p:nvPr/>
        </p:nvPicPr>
        <p:blipFill>
          <a:blip r:embed="rId3" cstate="print"/>
          <a:srcRect l="13123" r="6561" b="3000"/>
          <a:stretch>
            <a:fillRect/>
          </a:stretch>
        </p:blipFill>
        <p:spPr bwMode="auto">
          <a:xfrm>
            <a:off x="1092000" y="1268760"/>
            <a:ext cx="6960000" cy="52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Prescribed fire in south-eastern Australia</a:t>
            </a:r>
            <a:endParaRPr lang="en-AU" b="1"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11</a:t>
            </a:fld>
            <a:endParaRPr lang="en-AU"/>
          </a:p>
        </p:txBody>
      </p:sp>
      <p:pic>
        <p:nvPicPr>
          <p:cNvPr id="6" name="Picture 1" descr="IMG_013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2000" y="1268760"/>
            <a:ext cx="6960000" cy="52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aftermath can be different...</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12</a:t>
            </a:fld>
            <a:endParaRPr lang="en-AU"/>
          </a:p>
        </p:txBody>
      </p:sp>
      <p:pic>
        <p:nvPicPr>
          <p:cNvPr id="4" name="Picture 1" descr="Pic_9272_Plot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2000" y="1268760"/>
            <a:ext cx="6960000" cy="52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Carbon balances and prescribed burning</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13</a:t>
            </a:fld>
            <a:endParaRPr lang="en-AU"/>
          </a:p>
        </p:txBody>
      </p:sp>
      <p:grpSp>
        <p:nvGrpSpPr>
          <p:cNvPr id="7" name="Group 6"/>
          <p:cNvGrpSpPr/>
          <p:nvPr/>
        </p:nvGrpSpPr>
        <p:grpSpPr>
          <a:xfrm>
            <a:off x="1216006" y="1268760"/>
            <a:ext cx="6711989" cy="5220000"/>
            <a:chOff x="1216006" y="1268760"/>
            <a:chExt cx="6711989" cy="522000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6679" b="4174"/>
            <a:stretch>
              <a:fillRect/>
            </a:stretch>
          </p:blipFill>
          <p:spPr bwMode="auto">
            <a:xfrm>
              <a:off x="1216006" y="1268760"/>
              <a:ext cx="6711989" cy="5220000"/>
            </a:xfrm>
            <a:prstGeom prst="rect">
              <a:avLst/>
            </a:prstGeom>
            <a:noFill/>
            <a:ln w="9525">
              <a:noFill/>
              <a:miter lim="800000"/>
              <a:headEnd/>
              <a:tailEnd/>
            </a:ln>
            <a:effectLst/>
          </p:spPr>
        </p:pic>
        <p:sp>
          <p:nvSpPr>
            <p:cNvPr id="6" name="TextBox 5"/>
            <p:cNvSpPr txBox="1"/>
            <p:nvPr/>
          </p:nvSpPr>
          <p:spPr>
            <a:xfrm>
              <a:off x="2123728" y="1484784"/>
              <a:ext cx="2933495" cy="369332"/>
            </a:xfrm>
            <a:prstGeom prst="rect">
              <a:avLst/>
            </a:prstGeom>
            <a:noFill/>
          </p:spPr>
          <p:txBody>
            <a:bodyPr wrap="none" rtlCol="0">
              <a:spAutoFit/>
            </a:bodyPr>
            <a:lstStyle/>
            <a:p>
              <a:r>
                <a:rPr lang="en-AU" b="1" dirty="0" smtClean="0"/>
                <a:t>UNDERSTOREY PLANTS</a:t>
              </a:r>
              <a:endParaRPr lang="en-AU" b="1"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Carbon balances and prescribed burning</a:t>
            </a:r>
            <a:endParaRPr lang="en-AU"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14</a:t>
            </a:fld>
            <a:endParaRPr lang="en-AU"/>
          </a:p>
        </p:txBody>
      </p:sp>
      <p:grpSp>
        <p:nvGrpSpPr>
          <p:cNvPr id="12" name="Group 11"/>
          <p:cNvGrpSpPr/>
          <p:nvPr/>
        </p:nvGrpSpPr>
        <p:grpSpPr>
          <a:xfrm>
            <a:off x="323528" y="1268760"/>
            <a:ext cx="4898606" cy="5148000"/>
            <a:chOff x="2122697" y="1340768"/>
            <a:chExt cx="4898606" cy="5148000"/>
          </a:xfrm>
        </p:grpSpPr>
        <p:grpSp>
          <p:nvGrpSpPr>
            <p:cNvPr id="9" name="Group 8"/>
            <p:cNvGrpSpPr/>
            <p:nvPr/>
          </p:nvGrpSpPr>
          <p:grpSpPr>
            <a:xfrm>
              <a:off x="2122697" y="1340768"/>
              <a:ext cx="4898606" cy="5148000"/>
              <a:chOff x="2793286" y="1412776"/>
              <a:chExt cx="4898606" cy="5364016"/>
            </a:xfrm>
          </p:grpSpPr>
          <p:grpSp>
            <p:nvGrpSpPr>
              <p:cNvPr id="7" name="Group 6"/>
              <p:cNvGrpSpPr/>
              <p:nvPr/>
            </p:nvGrpSpPr>
            <p:grpSpPr>
              <a:xfrm>
                <a:off x="2915816" y="1412776"/>
                <a:ext cx="4776076" cy="5364016"/>
                <a:chOff x="2915816" y="1628800"/>
                <a:chExt cx="4776076" cy="5364016"/>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l="57184" t="52195" b="3107"/>
                <a:stretch>
                  <a:fillRect/>
                </a:stretch>
              </p:blipFill>
              <p:spPr bwMode="auto">
                <a:xfrm>
                  <a:off x="2915816" y="1772816"/>
                  <a:ext cx="4776076" cy="5220000"/>
                </a:xfrm>
                <a:prstGeom prst="rect">
                  <a:avLst/>
                </a:prstGeom>
                <a:noFill/>
                <a:ln w="9525">
                  <a:noFill/>
                  <a:miter lim="800000"/>
                  <a:headEnd/>
                  <a:tailEnd/>
                </a:ln>
                <a:effectLst/>
              </p:spPr>
            </p:pic>
            <p:sp>
              <p:nvSpPr>
                <p:cNvPr id="6" name="Rectangle 5"/>
                <p:cNvSpPr/>
                <p:nvPr/>
              </p:nvSpPr>
              <p:spPr>
                <a:xfrm>
                  <a:off x="4644008" y="1628800"/>
                  <a:ext cx="165618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TextBox 7"/>
              <p:cNvSpPr txBox="1"/>
              <p:nvPr/>
            </p:nvSpPr>
            <p:spPr>
              <a:xfrm rot="16200000">
                <a:off x="2134451" y="3439764"/>
                <a:ext cx="1656223" cy="338554"/>
              </a:xfrm>
              <a:prstGeom prst="rect">
                <a:avLst/>
              </a:prstGeom>
              <a:solidFill>
                <a:schemeClr val="bg1"/>
              </a:solidFill>
            </p:spPr>
            <p:txBody>
              <a:bodyPr wrap="none" rtlCol="0">
                <a:spAutoFit/>
              </a:bodyPr>
              <a:lstStyle/>
              <a:p>
                <a:r>
                  <a:rPr lang="en-AU" sz="1600" b="1" dirty="0" smtClean="0"/>
                  <a:t>Biomass (t/ha)</a:t>
                </a:r>
                <a:endParaRPr lang="en-AU" sz="1600" b="1" dirty="0"/>
              </a:p>
            </p:txBody>
          </p:sp>
        </p:grpSp>
        <p:sp>
          <p:nvSpPr>
            <p:cNvPr id="11" name="TextBox 10"/>
            <p:cNvSpPr txBox="1"/>
            <p:nvPr/>
          </p:nvSpPr>
          <p:spPr>
            <a:xfrm>
              <a:off x="5508104" y="1691516"/>
              <a:ext cx="992579" cy="369332"/>
            </a:xfrm>
            <a:prstGeom prst="rect">
              <a:avLst/>
            </a:prstGeom>
            <a:noFill/>
          </p:spPr>
          <p:txBody>
            <a:bodyPr wrap="none" rtlCol="0">
              <a:spAutoFit/>
            </a:bodyPr>
            <a:lstStyle/>
            <a:p>
              <a:r>
                <a:rPr lang="en-AU" b="1" dirty="0" smtClean="0"/>
                <a:t>LITTER</a:t>
              </a:r>
              <a:endParaRPr lang="en-AU" b="1" dirty="0"/>
            </a:p>
          </p:txBody>
        </p:sp>
      </p:grpSp>
      <p:grpSp>
        <p:nvGrpSpPr>
          <p:cNvPr id="14" name="Group 13"/>
          <p:cNvGrpSpPr/>
          <p:nvPr/>
        </p:nvGrpSpPr>
        <p:grpSpPr>
          <a:xfrm>
            <a:off x="5040957" y="1556792"/>
            <a:ext cx="3886623" cy="4030707"/>
            <a:chOff x="5040957" y="1556792"/>
            <a:chExt cx="3886623" cy="4030707"/>
          </a:xfrm>
        </p:grpSpPr>
        <p:pic>
          <p:nvPicPr>
            <p:cNvPr id="24577" name="Picture 1" descr="MLC fi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0957" y="1556792"/>
              <a:ext cx="3886623" cy="3352476"/>
            </a:xfrm>
            <a:prstGeom prst="rect">
              <a:avLst/>
            </a:prstGeom>
            <a:noFill/>
            <a:ln w="9525">
              <a:noFill/>
              <a:miter lim="800000"/>
              <a:headEnd/>
              <a:tailEnd/>
            </a:ln>
          </p:spPr>
        </p:pic>
        <p:sp>
          <p:nvSpPr>
            <p:cNvPr id="13" name="TextBox 12"/>
            <p:cNvSpPr txBox="1"/>
            <p:nvPr/>
          </p:nvSpPr>
          <p:spPr>
            <a:xfrm>
              <a:off x="5256076" y="4941168"/>
              <a:ext cx="3456384" cy="646331"/>
            </a:xfrm>
            <a:prstGeom prst="rect">
              <a:avLst/>
            </a:prstGeom>
            <a:noFill/>
          </p:spPr>
          <p:txBody>
            <a:bodyPr wrap="square" rtlCol="0">
              <a:spAutoFit/>
            </a:bodyPr>
            <a:lstStyle/>
            <a:p>
              <a:r>
                <a:rPr lang="en-AU" dirty="0" smtClean="0"/>
                <a:t>Mass Loss Calorimeter and gas analysis (CO</a:t>
              </a:r>
              <a:r>
                <a:rPr lang="en-AU" baseline="-25000" dirty="0" smtClean="0"/>
                <a:t>2</a:t>
              </a:r>
              <a:r>
                <a:rPr lang="en-AU" dirty="0" smtClean="0"/>
                <a:t>, CO, VOCs)</a:t>
              </a:r>
              <a:endParaRPr lang="en-AU"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b="1" dirty="0" smtClean="0"/>
              <a:t>High severity fire in Alpine Ash forest in 2003</a:t>
            </a:r>
            <a:endParaRPr lang="en-AU" b="1" dirty="0"/>
          </a:p>
        </p:txBody>
      </p:sp>
      <p:sp>
        <p:nvSpPr>
          <p:cNvPr id="2" name="Slide Number Placeholder 1"/>
          <p:cNvSpPr>
            <a:spLocks noGrp="1"/>
          </p:cNvSpPr>
          <p:nvPr>
            <p:ph type="sldNum" sz="quarter" idx="12"/>
          </p:nvPr>
        </p:nvSpPr>
        <p:spPr/>
        <p:txBody>
          <a:bodyPr/>
          <a:lstStyle/>
          <a:p>
            <a:fld id="{5EB0718A-1B3D-42D2-9A2B-FB6CFA4B4E8D}" type="slidenum">
              <a:rPr lang="en-AU" smtClean="0"/>
              <a:pPr/>
              <a:t>15</a:t>
            </a:fld>
            <a:endParaRPr lang="en-AU"/>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10150"/>
          <a:stretch>
            <a:fillRect/>
          </a:stretch>
        </p:blipFill>
        <p:spPr bwMode="auto">
          <a:xfrm>
            <a:off x="1092000" y="1268760"/>
            <a:ext cx="6960000" cy="52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High severity fire in Alpine Ash forest in 2003</a:t>
            </a:r>
            <a:endParaRPr lang="en-AU"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16</a:t>
            </a:fld>
            <a:endParaRPr lang="en-AU"/>
          </a:p>
        </p:txBody>
      </p:sp>
      <p:pic>
        <p:nvPicPr>
          <p:cNvPr id="4" name="Picture 4" descr="IMG_06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2804" y="1268760"/>
            <a:ext cx="6958392" cy="52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C and N recovery in forest soil</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17</a:t>
            </a:fld>
            <a:endParaRPr lang="en-AU"/>
          </a:p>
        </p:txBody>
      </p:sp>
      <p:grpSp>
        <p:nvGrpSpPr>
          <p:cNvPr id="27" name="Group 26"/>
          <p:cNvGrpSpPr/>
          <p:nvPr/>
        </p:nvGrpSpPr>
        <p:grpSpPr>
          <a:xfrm>
            <a:off x="179513" y="1887373"/>
            <a:ext cx="8712967" cy="4061907"/>
            <a:chOff x="179513" y="1546497"/>
            <a:chExt cx="8712967" cy="4061907"/>
          </a:xfrm>
        </p:grpSpPr>
        <p:pic>
          <p:nvPicPr>
            <p:cNvPr id="4915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l="6387" t="4533" r="15511" b="50996"/>
            <a:stretch>
              <a:fillRect/>
            </a:stretch>
          </p:blipFill>
          <p:spPr bwMode="auto">
            <a:xfrm>
              <a:off x="529037" y="1614567"/>
              <a:ext cx="4093486" cy="3758649"/>
            </a:xfrm>
            <a:prstGeom prst="rect">
              <a:avLst/>
            </a:prstGeom>
            <a:noFill/>
            <a:ln w="9525">
              <a:noFill/>
              <a:miter lim="800000"/>
              <a:headEnd/>
              <a:tailEnd/>
            </a:ln>
            <a:effectLst/>
          </p:spPr>
        </p:pic>
        <p:pic>
          <p:nvPicPr>
            <p:cNvPr id="4915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l="7299" t="52696" r="15511" b="5100"/>
            <a:stretch>
              <a:fillRect/>
            </a:stretch>
          </p:blipFill>
          <p:spPr bwMode="auto">
            <a:xfrm>
              <a:off x="4846754" y="1546497"/>
              <a:ext cx="4045726" cy="3567007"/>
            </a:xfrm>
            <a:prstGeom prst="rect">
              <a:avLst/>
            </a:prstGeom>
            <a:noFill/>
            <a:ln w="9525">
              <a:noFill/>
              <a:miter lim="800000"/>
              <a:headEnd/>
              <a:tailEnd/>
            </a:ln>
            <a:effectLst/>
          </p:spPr>
        </p:pic>
        <p:sp>
          <p:nvSpPr>
            <p:cNvPr id="10" name="TextBox 9"/>
            <p:cNvSpPr txBox="1"/>
            <p:nvPr/>
          </p:nvSpPr>
          <p:spPr>
            <a:xfrm rot="16200000">
              <a:off x="-609550" y="3209951"/>
              <a:ext cx="1916679" cy="338554"/>
            </a:xfrm>
            <a:prstGeom prst="rect">
              <a:avLst/>
            </a:prstGeom>
            <a:noFill/>
          </p:spPr>
          <p:txBody>
            <a:bodyPr wrap="none" rtlCol="0">
              <a:spAutoFit/>
            </a:bodyPr>
            <a:lstStyle/>
            <a:p>
              <a:r>
                <a:rPr lang="en-AU" sz="1600" b="1" dirty="0" smtClean="0"/>
                <a:t>Total nitrogen (%)</a:t>
              </a:r>
              <a:endParaRPr lang="en-AU" sz="1600" b="1" dirty="0"/>
            </a:p>
          </p:txBody>
        </p:sp>
        <p:sp>
          <p:nvSpPr>
            <p:cNvPr id="11" name="TextBox 10"/>
            <p:cNvSpPr txBox="1"/>
            <p:nvPr/>
          </p:nvSpPr>
          <p:spPr>
            <a:xfrm rot="16200000">
              <a:off x="3873353" y="3209951"/>
              <a:ext cx="1778820" cy="338554"/>
            </a:xfrm>
            <a:prstGeom prst="rect">
              <a:avLst/>
            </a:prstGeom>
            <a:noFill/>
          </p:spPr>
          <p:txBody>
            <a:bodyPr wrap="none" rtlCol="0">
              <a:spAutoFit/>
            </a:bodyPr>
            <a:lstStyle/>
            <a:p>
              <a:r>
                <a:rPr lang="en-AU" sz="1600" b="1" dirty="0" smtClean="0"/>
                <a:t>Total carbon (%)</a:t>
              </a:r>
              <a:endParaRPr lang="en-AU" sz="1600" b="1" dirty="0"/>
            </a:p>
          </p:txBody>
        </p:sp>
        <p:grpSp>
          <p:nvGrpSpPr>
            <p:cNvPr id="16" name="Group 15"/>
            <p:cNvGrpSpPr/>
            <p:nvPr/>
          </p:nvGrpSpPr>
          <p:grpSpPr>
            <a:xfrm>
              <a:off x="956498" y="5085184"/>
              <a:ext cx="3657169" cy="523220"/>
              <a:chOff x="956498" y="5085184"/>
              <a:chExt cx="3657169" cy="523220"/>
            </a:xfrm>
          </p:grpSpPr>
          <p:sp>
            <p:nvSpPr>
              <p:cNvPr id="12" name="TextBox 11"/>
              <p:cNvSpPr txBox="1"/>
              <p:nvPr/>
            </p:nvSpPr>
            <p:spPr>
              <a:xfrm>
                <a:off x="956498" y="5085184"/>
                <a:ext cx="970137" cy="523220"/>
              </a:xfrm>
              <a:prstGeom prst="rect">
                <a:avLst/>
              </a:prstGeom>
              <a:noFill/>
            </p:spPr>
            <p:txBody>
              <a:bodyPr wrap="none" rtlCol="0">
                <a:spAutoFit/>
              </a:bodyPr>
              <a:lstStyle/>
              <a:p>
                <a:pPr algn="ctr"/>
                <a:r>
                  <a:rPr lang="en-AU" sz="1400" b="1" dirty="0" smtClean="0"/>
                  <a:t>Nov 2002</a:t>
                </a:r>
              </a:p>
              <a:p>
                <a:pPr algn="ctr"/>
                <a:r>
                  <a:rPr lang="en-AU" sz="1400" b="1" dirty="0" smtClean="0"/>
                  <a:t>Pre-fire</a:t>
                </a:r>
                <a:endParaRPr lang="en-AU" sz="1400" b="1" dirty="0"/>
              </a:p>
            </p:txBody>
          </p:sp>
          <p:sp>
            <p:nvSpPr>
              <p:cNvPr id="13" name="TextBox 12"/>
              <p:cNvSpPr txBox="1"/>
              <p:nvPr/>
            </p:nvSpPr>
            <p:spPr>
              <a:xfrm>
                <a:off x="2123728" y="5085184"/>
                <a:ext cx="582211" cy="307777"/>
              </a:xfrm>
              <a:prstGeom prst="rect">
                <a:avLst/>
              </a:prstGeom>
              <a:noFill/>
            </p:spPr>
            <p:txBody>
              <a:bodyPr wrap="none" rtlCol="0">
                <a:spAutoFit/>
              </a:bodyPr>
              <a:lstStyle/>
              <a:p>
                <a:pPr algn="ctr"/>
                <a:r>
                  <a:rPr lang="en-AU" sz="1400" b="1" dirty="0" smtClean="0"/>
                  <a:t>2003</a:t>
                </a:r>
              </a:p>
            </p:txBody>
          </p:sp>
          <p:sp>
            <p:nvSpPr>
              <p:cNvPr id="14" name="TextBox 13"/>
              <p:cNvSpPr txBox="1"/>
              <p:nvPr/>
            </p:nvSpPr>
            <p:spPr>
              <a:xfrm>
                <a:off x="3053685" y="5085184"/>
                <a:ext cx="582211" cy="307777"/>
              </a:xfrm>
              <a:prstGeom prst="rect">
                <a:avLst/>
              </a:prstGeom>
              <a:noFill/>
            </p:spPr>
            <p:txBody>
              <a:bodyPr wrap="none" rtlCol="0">
                <a:spAutoFit/>
              </a:bodyPr>
              <a:lstStyle/>
              <a:p>
                <a:pPr algn="ctr"/>
                <a:r>
                  <a:rPr lang="en-AU" sz="1400" b="1" dirty="0" smtClean="0"/>
                  <a:t>2005</a:t>
                </a:r>
              </a:p>
            </p:txBody>
          </p:sp>
          <p:sp>
            <p:nvSpPr>
              <p:cNvPr id="15" name="TextBox 14"/>
              <p:cNvSpPr txBox="1"/>
              <p:nvPr/>
            </p:nvSpPr>
            <p:spPr>
              <a:xfrm>
                <a:off x="4031456" y="5085184"/>
                <a:ext cx="582211" cy="307777"/>
              </a:xfrm>
              <a:prstGeom prst="rect">
                <a:avLst/>
              </a:prstGeom>
              <a:noFill/>
            </p:spPr>
            <p:txBody>
              <a:bodyPr wrap="none" rtlCol="0">
                <a:spAutoFit/>
              </a:bodyPr>
              <a:lstStyle/>
              <a:p>
                <a:pPr algn="ctr"/>
                <a:r>
                  <a:rPr lang="en-AU" sz="1400" b="1" dirty="0" smtClean="0"/>
                  <a:t>2008</a:t>
                </a:r>
              </a:p>
            </p:txBody>
          </p:sp>
        </p:grpSp>
        <p:grpSp>
          <p:nvGrpSpPr>
            <p:cNvPr id="22" name="Group 21"/>
            <p:cNvGrpSpPr/>
            <p:nvPr/>
          </p:nvGrpSpPr>
          <p:grpSpPr>
            <a:xfrm>
              <a:off x="5220072" y="5085184"/>
              <a:ext cx="3657169" cy="523220"/>
              <a:chOff x="956498" y="5085184"/>
              <a:chExt cx="3657169" cy="523220"/>
            </a:xfrm>
          </p:grpSpPr>
          <p:sp>
            <p:nvSpPr>
              <p:cNvPr id="23" name="TextBox 22"/>
              <p:cNvSpPr txBox="1"/>
              <p:nvPr/>
            </p:nvSpPr>
            <p:spPr>
              <a:xfrm>
                <a:off x="956498" y="5085184"/>
                <a:ext cx="970137" cy="523220"/>
              </a:xfrm>
              <a:prstGeom prst="rect">
                <a:avLst/>
              </a:prstGeom>
              <a:noFill/>
            </p:spPr>
            <p:txBody>
              <a:bodyPr wrap="none" rtlCol="0">
                <a:spAutoFit/>
              </a:bodyPr>
              <a:lstStyle/>
              <a:p>
                <a:pPr algn="ctr"/>
                <a:r>
                  <a:rPr lang="en-AU" sz="1400" b="1" dirty="0" smtClean="0"/>
                  <a:t>Nov 2002</a:t>
                </a:r>
              </a:p>
              <a:p>
                <a:pPr algn="ctr"/>
                <a:r>
                  <a:rPr lang="en-AU" sz="1400" b="1" dirty="0" smtClean="0"/>
                  <a:t>Pre-fire</a:t>
                </a:r>
                <a:endParaRPr lang="en-AU" sz="1400" b="1" dirty="0"/>
              </a:p>
            </p:txBody>
          </p:sp>
          <p:sp>
            <p:nvSpPr>
              <p:cNvPr id="24" name="TextBox 23"/>
              <p:cNvSpPr txBox="1"/>
              <p:nvPr/>
            </p:nvSpPr>
            <p:spPr>
              <a:xfrm>
                <a:off x="2123728" y="5085184"/>
                <a:ext cx="582211" cy="307777"/>
              </a:xfrm>
              <a:prstGeom prst="rect">
                <a:avLst/>
              </a:prstGeom>
              <a:noFill/>
            </p:spPr>
            <p:txBody>
              <a:bodyPr wrap="none" rtlCol="0">
                <a:spAutoFit/>
              </a:bodyPr>
              <a:lstStyle/>
              <a:p>
                <a:pPr algn="ctr"/>
                <a:r>
                  <a:rPr lang="en-AU" sz="1400" b="1" dirty="0" smtClean="0"/>
                  <a:t>2003</a:t>
                </a:r>
              </a:p>
            </p:txBody>
          </p:sp>
          <p:sp>
            <p:nvSpPr>
              <p:cNvPr id="25" name="TextBox 24"/>
              <p:cNvSpPr txBox="1"/>
              <p:nvPr/>
            </p:nvSpPr>
            <p:spPr>
              <a:xfrm>
                <a:off x="3053685" y="5085184"/>
                <a:ext cx="582211" cy="307777"/>
              </a:xfrm>
              <a:prstGeom prst="rect">
                <a:avLst/>
              </a:prstGeom>
              <a:noFill/>
            </p:spPr>
            <p:txBody>
              <a:bodyPr wrap="none" rtlCol="0">
                <a:spAutoFit/>
              </a:bodyPr>
              <a:lstStyle/>
              <a:p>
                <a:pPr algn="ctr"/>
                <a:r>
                  <a:rPr lang="en-AU" sz="1400" b="1" dirty="0" smtClean="0"/>
                  <a:t>2005</a:t>
                </a:r>
              </a:p>
            </p:txBody>
          </p:sp>
          <p:sp>
            <p:nvSpPr>
              <p:cNvPr id="26" name="TextBox 25"/>
              <p:cNvSpPr txBox="1"/>
              <p:nvPr/>
            </p:nvSpPr>
            <p:spPr>
              <a:xfrm>
                <a:off x="4031456" y="5085184"/>
                <a:ext cx="582211" cy="307777"/>
              </a:xfrm>
              <a:prstGeom prst="rect">
                <a:avLst/>
              </a:prstGeom>
              <a:noFill/>
            </p:spPr>
            <p:txBody>
              <a:bodyPr wrap="none" rtlCol="0">
                <a:spAutoFit/>
              </a:bodyPr>
              <a:lstStyle/>
              <a:p>
                <a:pPr algn="ctr"/>
                <a:r>
                  <a:rPr lang="en-AU" sz="1400" b="1" dirty="0" smtClean="0"/>
                  <a:t>2008</a:t>
                </a:r>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Not all plants recover in the same way...</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18</a:t>
            </a:fld>
            <a:endParaRPr lang="en-AU"/>
          </a:p>
        </p:txBody>
      </p:sp>
      <p:grpSp>
        <p:nvGrpSpPr>
          <p:cNvPr id="6" name="Group 5"/>
          <p:cNvGrpSpPr/>
          <p:nvPr/>
        </p:nvGrpSpPr>
        <p:grpSpPr>
          <a:xfrm>
            <a:off x="1032651" y="1268760"/>
            <a:ext cx="7078699" cy="5220000"/>
            <a:chOff x="683568" y="1268760"/>
            <a:chExt cx="7078699" cy="5220000"/>
          </a:xfrm>
        </p:grpSpPr>
        <p:pic>
          <p:nvPicPr>
            <p:cNvPr id="4" name="Picture 3" descr="September 2010 065.jpg"/>
            <p:cNvPicPr>
              <a:picLocks noChangeAspect="1"/>
            </p:cNvPicPr>
            <p:nvPr/>
          </p:nvPicPr>
          <p:blipFill>
            <a:blip r:embed="rId3" cstate="email">
              <a:extLst>
                <a:ext uri="{28A0092B-C50C-407E-A947-70E740481C1C}">
                  <a14:useLocalDpi xmlns:a14="http://schemas.microsoft.com/office/drawing/2010/main"/>
                </a:ext>
              </a:extLst>
            </a:blip>
            <a:srcRect l="11810"/>
            <a:stretch>
              <a:fillRect/>
            </a:stretch>
          </p:blipFill>
          <p:spPr bwMode="auto">
            <a:xfrm>
              <a:off x="683568" y="1268760"/>
              <a:ext cx="3452224" cy="5220000"/>
            </a:xfrm>
            <a:prstGeom prst="rect">
              <a:avLst/>
            </a:prstGeom>
            <a:noFill/>
            <a:ln w="9525">
              <a:noFill/>
              <a:miter lim="800000"/>
              <a:headEnd/>
              <a:tailEnd/>
            </a:ln>
          </p:spPr>
        </p:pic>
        <p:pic>
          <p:nvPicPr>
            <p:cNvPr id="5" name="Picture 4" descr="September 2010 081.jpg"/>
            <p:cNvPicPr>
              <a:picLocks noChangeAspect="1"/>
            </p:cNvPicPr>
            <p:nvPr/>
          </p:nvPicPr>
          <p:blipFill>
            <a:blip r:embed="rId4" cstate="email">
              <a:extLst>
                <a:ext uri="{28A0092B-C50C-407E-A947-70E740481C1C}">
                  <a14:useLocalDpi xmlns:a14="http://schemas.microsoft.com/office/drawing/2010/main"/>
                </a:ext>
              </a:extLst>
            </a:blip>
            <a:srcRect l="12991"/>
            <a:stretch>
              <a:fillRect/>
            </a:stretch>
          </p:blipFill>
          <p:spPr bwMode="auto">
            <a:xfrm>
              <a:off x="4355976" y="1268760"/>
              <a:ext cx="3406291" cy="5220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b="1" dirty="0" smtClean="0"/>
              <a:t>Epicormic sprouting in Eucalypts</a:t>
            </a:r>
            <a:endParaRPr lang="en-AU" b="1" dirty="0"/>
          </a:p>
        </p:txBody>
      </p:sp>
      <p:sp>
        <p:nvSpPr>
          <p:cNvPr id="2" name="Slide Number Placeholder 1"/>
          <p:cNvSpPr>
            <a:spLocks noGrp="1"/>
          </p:cNvSpPr>
          <p:nvPr>
            <p:ph type="sldNum" sz="quarter" idx="12"/>
          </p:nvPr>
        </p:nvSpPr>
        <p:spPr/>
        <p:txBody>
          <a:bodyPr/>
          <a:lstStyle/>
          <a:p>
            <a:fld id="{5EB0718A-1B3D-42D2-9A2B-FB6CFA4B4E8D}" type="slidenum">
              <a:rPr lang="en-AU" smtClean="0"/>
              <a:pPr/>
              <a:t>19</a:t>
            </a:fld>
            <a:endParaRPr lang="en-AU"/>
          </a:p>
        </p:txBody>
      </p:sp>
      <p:pic>
        <p:nvPicPr>
          <p:cNvPr id="4" name="Picture 2" descr="IMG_176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2805" y="1268760"/>
            <a:ext cx="6958390" cy="52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Australia has 149 million ha of forest</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2</a:t>
            </a:fld>
            <a:endParaRPr lang="en-AU"/>
          </a:p>
        </p:txBody>
      </p:sp>
      <p:pic>
        <p:nvPicPr>
          <p:cNvPr id="5" name="Picture 2" descr="Australia_Vegetation_map"/>
          <p:cNvPicPr>
            <a:picLocks noChangeAspect="1" noChangeArrowheads="1"/>
          </p:cNvPicPr>
          <p:nvPr/>
        </p:nvPicPr>
        <p:blipFill>
          <a:blip r:embed="rId3" cstate="email">
            <a:extLst>
              <a:ext uri="{28A0092B-C50C-407E-A947-70E740481C1C}">
                <a14:useLocalDpi xmlns:a14="http://schemas.microsoft.com/office/drawing/2010/main"/>
              </a:ext>
            </a:extLst>
          </a:blip>
          <a:srcRect l="1080" t="75269" r="53993"/>
          <a:stretch>
            <a:fillRect/>
          </a:stretch>
        </p:blipFill>
        <p:spPr bwMode="auto">
          <a:xfrm>
            <a:off x="6096805" y="2608262"/>
            <a:ext cx="2866220" cy="2116881"/>
          </a:xfrm>
          <a:prstGeom prst="rect">
            <a:avLst/>
          </a:prstGeom>
          <a:noFill/>
          <a:ln w="9525">
            <a:noFill/>
            <a:miter lim="800000"/>
            <a:headEnd/>
            <a:tailEnd/>
          </a:ln>
        </p:spPr>
      </p:pic>
      <p:grpSp>
        <p:nvGrpSpPr>
          <p:cNvPr id="6" name="Group 3"/>
          <p:cNvGrpSpPr>
            <a:grpSpLocks noChangeAspect="1"/>
          </p:cNvGrpSpPr>
          <p:nvPr/>
        </p:nvGrpSpPr>
        <p:grpSpPr bwMode="auto">
          <a:xfrm>
            <a:off x="467544" y="1233336"/>
            <a:ext cx="5599240" cy="5220000"/>
            <a:chOff x="113" y="709"/>
            <a:chExt cx="3746" cy="3488"/>
          </a:xfrm>
        </p:grpSpPr>
        <p:pic>
          <p:nvPicPr>
            <p:cNvPr id="7" name="Picture 4" descr="Australia_Vegetation_map"/>
            <p:cNvPicPr>
              <a:picLocks noChangeAspect="1" noChangeArrowheads="1"/>
            </p:cNvPicPr>
            <p:nvPr/>
          </p:nvPicPr>
          <p:blipFill>
            <a:blip r:embed="rId4" cstate="email">
              <a:extLst>
                <a:ext uri="{28A0092B-C50C-407E-A947-70E740481C1C}">
                  <a14:useLocalDpi xmlns:a14="http://schemas.microsoft.com/office/drawing/2010/main"/>
                </a:ext>
              </a:extLst>
            </a:blip>
            <a:srcRect t="3220" b="27370"/>
            <a:stretch>
              <a:fillRect/>
            </a:stretch>
          </p:blipFill>
          <p:spPr bwMode="auto">
            <a:xfrm>
              <a:off x="113" y="709"/>
              <a:ext cx="3746" cy="3488"/>
            </a:xfrm>
            <a:prstGeom prst="rect">
              <a:avLst/>
            </a:prstGeom>
            <a:noFill/>
            <a:ln w="9525">
              <a:noFill/>
              <a:miter lim="800000"/>
              <a:headEnd/>
              <a:tailEnd/>
            </a:ln>
          </p:spPr>
        </p:pic>
        <p:sp>
          <p:nvSpPr>
            <p:cNvPr id="8" name="Rectangle 5"/>
            <p:cNvSpPr>
              <a:spLocks noChangeArrowheads="1"/>
            </p:cNvSpPr>
            <p:nvPr/>
          </p:nvSpPr>
          <p:spPr bwMode="auto">
            <a:xfrm>
              <a:off x="113" y="4005"/>
              <a:ext cx="1679" cy="192"/>
            </a:xfrm>
            <a:prstGeom prst="rect">
              <a:avLst/>
            </a:prstGeom>
            <a:noFill/>
            <a:ln w="9525">
              <a:noFill/>
              <a:miter lim="800000"/>
              <a:headEnd/>
              <a:tailEnd/>
            </a:ln>
          </p:spPr>
          <p:txBody>
            <a:bodyPr anchor="ctr">
              <a:spAutoFit/>
            </a:bodyPr>
            <a:lstStyle/>
            <a:p>
              <a:r>
                <a:rPr lang="en-AU" sz="1400" dirty="0">
                  <a:latin typeface="Calibri" pitchFamily="34" charset="0"/>
                </a:rPr>
                <a:t>© Commonwealth of Australia</a:t>
              </a:r>
              <a:r>
                <a:rPr lang="en-AU" sz="1400" b="1" dirty="0">
                  <a:latin typeface="Calibri" pitchFamily="34" charset="0"/>
                </a:rPr>
                <a:t> </a:t>
              </a:r>
            </a:p>
          </p:txBody>
        </p:sp>
      </p:grpSp>
      <p:sp>
        <p:nvSpPr>
          <p:cNvPr id="10" name="Oval 9"/>
          <p:cNvSpPr/>
          <p:nvPr/>
        </p:nvSpPr>
        <p:spPr>
          <a:xfrm rot="2024189">
            <a:off x="4662563" y="4207463"/>
            <a:ext cx="1074811" cy="24131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Evidence of past fires</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20</a:t>
            </a:fld>
            <a:endParaRPr lang="en-AU"/>
          </a:p>
        </p:txBody>
      </p:sp>
      <p:pic>
        <p:nvPicPr>
          <p:cNvPr id="5" name="Picture 1" descr="Augusta 2011 00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2000" y="1268760"/>
            <a:ext cx="6960000" cy="52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smtClean="0"/>
              <a:t>Snowgum</a:t>
            </a:r>
            <a:r>
              <a:rPr lang="en-AU" b="1" dirty="0" smtClean="0"/>
              <a:t> (</a:t>
            </a:r>
            <a:r>
              <a:rPr lang="en-AU" b="1" i="1" dirty="0" smtClean="0"/>
              <a:t>Eucalyptus </a:t>
            </a:r>
            <a:r>
              <a:rPr lang="en-AU" b="1" i="1" dirty="0" err="1" smtClean="0"/>
              <a:t>pauciflora</a:t>
            </a:r>
            <a:r>
              <a:rPr lang="en-AU" b="1" dirty="0" smtClean="0"/>
              <a:t>)</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21</a:t>
            </a:fld>
            <a:endParaRPr lang="en-AU"/>
          </a:p>
        </p:txBody>
      </p:sp>
      <p:pic>
        <p:nvPicPr>
          <p:cNvPr id="4" name="Picture 2" descr="Roll 38 - 3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96" y="1268760"/>
            <a:ext cx="6961609" cy="5220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err="1" smtClean="0"/>
              <a:t>Resprouting</a:t>
            </a:r>
            <a:r>
              <a:rPr lang="en-AU" b="1" dirty="0" smtClean="0"/>
              <a:t> from an underground lignotuber</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22</a:t>
            </a:fld>
            <a:endParaRPr lang="en-AU"/>
          </a:p>
        </p:txBody>
      </p:sp>
      <p:pic>
        <p:nvPicPr>
          <p:cNvPr id="4" name="Picture 2" descr="DSCN0052"/>
          <p:cNvPicPr>
            <a:picLocks noChangeAspect="1" noChangeArrowheads="1"/>
          </p:cNvPicPr>
          <p:nvPr/>
        </p:nvPicPr>
        <p:blipFill>
          <a:blip r:embed="rId3" cstate="email">
            <a:extLst>
              <a:ext uri="{28A0092B-C50C-407E-A947-70E740481C1C}">
                <a14:useLocalDpi xmlns:a14="http://schemas.microsoft.com/office/drawing/2010/main"/>
              </a:ext>
            </a:extLst>
          </a:blip>
          <a:srcRect l="9227"/>
          <a:stretch>
            <a:fillRect/>
          </a:stretch>
        </p:blipFill>
        <p:spPr bwMode="auto">
          <a:xfrm>
            <a:off x="1092000" y="1268760"/>
            <a:ext cx="6960000" cy="52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Fire-sensitive </a:t>
            </a:r>
            <a:r>
              <a:rPr lang="en-AU" b="1" i="1" dirty="0" smtClean="0"/>
              <a:t>Eucalyptus delegatensis</a:t>
            </a:r>
            <a:endParaRPr lang="en-AU" b="1" i="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23</a:t>
            </a:fld>
            <a:endParaRPr lang="en-AU"/>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10150"/>
          <a:stretch>
            <a:fillRect/>
          </a:stretch>
        </p:blipFill>
        <p:spPr bwMode="auto">
          <a:xfrm>
            <a:off x="1092000" y="1268760"/>
            <a:ext cx="6960000" cy="52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Mass germination of fire-sensitive species</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24</a:t>
            </a:fld>
            <a:endParaRPr lang="en-AU"/>
          </a:p>
        </p:txBody>
      </p:sp>
      <p:pic>
        <p:nvPicPr>
          <p:cNvPr id="5" name="Picture 2" descr="fungi 05_04_05 124"/>
          <p:cNvPicPr>
            <a:picLocks noChangeAspect="1" noChangeArrowheads="1"/>
          </p:cNvPicPr>
          <p:nvPr/>
        </p:nvPicPr>
        <p:blipFill>
          <a:blip r:embed="rId3" cstate="print"/>
          <a:srcRect/>
          <a:stretch>
            <a:fillRect/>
          </a:stretch>
        </p:blipFill>
        <p:spPr bwMode="auto">
          <a:xfrm>
            <a:off x="1092000" y="1268760"/>
            <a:ext cx="6960000" cy="5220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Mass germination of fire-sensitive species</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25</a:t>
            </a:fld>
            <a:endParaRPr lang="en-AU"/>
          </a:p>
        </p:txBody>
      </p:sp>
      <p:pic>
        <p:nvPicPr>
          <p:cNvPr id="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l="10393" r="10393" b="17186"/>
          <a:stretch>
            <a:fillRect/>
          </a:stretch>
        </p:blipFill>
        <p:spPr bwMode="auto">
          <a:xfrm>
            <a:off x="280988" y="2492375"/>
            <a:ext cx="8582025" cy="2881313"/>
          </a:xfrm>
          <a:prstGeom prst="rect">
            <a:avLst/>
          </a:prstGeom>
          <a:solidFill>
            <a:schemeClr val="bg1"/>
          </a:solidFill>
          <a:ln w="9525">
            <a:noFill/>
            <a:miter lim="800000"/>
            <a:headEnd/>
            <a:tailEnd/>
          </a:ln>
        </p:spPr>
      </p:pic>
      <p:sp>
        <p:nvSpPr>
          <p:cNvPr id="5" name="Rectangle 4"/>
          <p:cNvSpPr/>
          <p:nvPr/>
        </p:nvSpPr>
        <p:spPr>
          <a:xfrm>
            <a:off x="6372200" y="6021288"/>
            <a:ext cx="2448106" cy="369332"/>
          </a:xfrm>
          <a:prstGeom prst="rect">
            <a:avLst/>
          </a:prstGeom>
        </p:spPr>
        <p:txBody>
          <a:bodyPr wrap="none">
            <a:spAutoFit/>
          </a:bodyPr>
          <a:lstStyle/>
          <a:p>
            <a:pPr fontAlgn="t"/>
            <a:r>
              <a:rPr lang="en-AU" b="1" dirty="0" smtClean="0"/>
              <a:t>1 hectare = 2.47 acre</a:t>
            </a:r>
            <a:endParaRPr lang="en-AU"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Survivorship curves</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26</a:t>
            </a:fld>
            <a:endParaRPr lang="en-AU"/>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7650" y="1268760"/>
            <a:ext cx="7028700" cy="52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Fire in south-eastern forests</a:t>
            </a:r>
            <a:endParaRPr lang="en-AU"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27</a:t>
            </a:fld>
            <a:endParaRPr lang="en-AU"/>
          </a:p>
        </p:txBody>
      </p:sp>
      <p:grpSp>
        <p:nvGrpSpPr>
          <p:cNvPr id="4" name="Group 7"/>
          <p:cNvGrpSpPr>
            <a:grpSpLocks/>
          </p:cNvGrpSpPr>
          <p:nvPr/>
        </p:nvGrpSpPr>
        <p:grpSpPr bwMode="auto">
          <a:xfrm>
            <a:off x="251520" y="2529062"/>
            <a:ext cx="4052888" cy="2879725"/>
            <a:chOff x="250825" y="1196975"/>
            <a:chExt cx="4052888" cy="2879725"/>
          </a:xfrm>
        </p:grpSpPr>
        <p:pic>
          <p:nvPicPr>
            <p:cNvPr id="5" name="Picture 7" descr="1936 Bushfire ma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1196975"/>
              <a:ext cx="4052888" cy="2879725"/>
            </a:xfrm>
            <a:prstGeom prst="rect">
              <a:avLst/>
            </a:prstGeom>
            <a:noFill/>
            <a:ln w="9525">
              <a:solidFill>
                <a:schemeClr val="tx1"/>
              </a:solidFill>
              <a:miter lim="800000"/>
              <a:headEnd/>
              <a:tailEnd/>
            </a:ln>
          </p:spPr>
        </p:pic>
        <p:sp>
          <p:nvSpPr>
            <p:cNvPr id="6" name="TextBox 6"/>
            <p:cNvSpPr txBox="1">
              <a:spLocks noChangeArrowheads="1"/>
            </p:cNvSpPr>
            <p:nvPr/>
          </p:nvSpPr>
          <p:spPr bwMode="auto">
            <a:xfrm>
              <a:off x="3106738" y="1196975"/>
              <a:ext cx="1196975" cy="369888"/>
            </a:xfrm>
            <a:prstGeom prst="rect">
              <a:avLst/>
            </a:prstGeom>
            <a:noFill/>
            <a:ln w="9525">
              <a:noFill/>
              <a:miter lim="800000"/>
              <a:headEnd/>
              <a:tailEnd/>
            </a:ln>
          </p:spPr>
          <p:txBody>
            <a:bodyPr wrap="none">
              <a:spAutoFit/>
            </a:bodyPr>
            <a:lstStyle/>
            <a:p>
              <a:r>
                <a:rPr lang="en-AU"/>
                <a:t>1939 fires</a:t>
              </a:r>
            </a:p>
          </p:txBody>
        </p:sp>
      </p:grpSp>
      <p:grpSp>
        <p:nvGrpSpPr>
          <p:cNvPr id="7" name="Group 8"/>
          <p:cNvGrpSpPr>
            <a:grpSpLocks/>
          </p:cNvGrpSpPr>
          <p:nvPr/>
        </p:nvGrpSpPr>
        <p:grpSpPr bwMode="auto">
          <a:xfrm>
            <a:off x="4427984" y="2348880"/>
            <a:ext cx="4484687" cy="3240088"/>
            <a:chOff x="4408488" y="3429000"/>
            <a:chExt cx="4484687" cy="3240088"/>
          </a:xfrm>
        </p:grpSpPr>
        <p:pic>
          <p:nvPicPr>
            <p:cNvPr id="8" name="Picture 2" descr="1983 Bushfire ma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8488" y="3429000"/>
              <a:ext cx="4484687" cy="3240088"/>
            </a:xfrm>
            <a:prstGeom prst="rect">
              <a:avLst/>
            </a:prstGeom>
            <a:noFill/>
            <a:ln w="3175">
              <a:solidFill>
                <a:schemeClr val="tx1"/>
              </a:solidFill>
              <a:miter lim="800000"/>
              <a:headEnd/>
              <a:tailEnd/>
            </a:ln>
          </p:spPr>
        </p:pic>
        <p:sp>
          <p:nvSpPr>
            <p:cNvPr id="9" name="TextBox 7"/>
            <p:cNvSpPr txBox="1">
              <a:spLocks noChangeArrowheads="1"/>
            </p:cNvSpPr>
            <p:nvPr/>
          </p:nvSpPr>
          <p:spPr bwMode="auto">
            <a:xfrm>
              <a:off x="7695440" y="3429000"/>
              <a:ext cx="1197735" cy="369342"/>
            </a:xfrm>
            <a:prstGeom prst="rect">
              <a:avLst/>
            </a:prstGeom>
            <a:noFill/>
            <a:ln w="9525">
              <a:noFill/>
              <a:miter lim="800000"/>
              <a:headEnd/>
              <a:tailEnd/>
            </a:ln>
          </p:spPr>
          <p:txBody>
            <a:bodyPr wrap="none">
              <a:spAutoFit/>
            </a:bodyPr>
            <a:lstStyle/>
            <a:p>
              <a:r>
                <a:rPr lang="en-AU"/>
                <a:t>1983 fires</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1983 regrowth</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28</a:t>
            </a:fld>
            <a:endParaRPr lang="en-AU"/>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624" y="1268760"/>
            <a:ext cx="6960000" cy="52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Slide Number Placeholder 2"/>
          <p:cNvSpPr>
            <a:spLocks noGrp="1"/>
          </p:cNvSpPr>
          <p:nvPr>
            <p:ph type="sldNum" sz="quarter" idx="12"/>
          </p:nvPr>
        </p:nvSpPr>
        <p:spPr/>
        <p:txBody>
          <a:bodyPr/>
          <a:lstStyle/>
          <a:p>
            <a:fld id="{5EB0718A-1B3D-42D2-9A2B-FB6CFA4B4E8D}" type="slidenum">
              <a:rPr lang="en-AU" smtClean="0"/>
              <a:pPr/>
              <a:t>29</a:t>
            </a:fld>
            <a:endParaRPr lang="en-AU"/>
          </a:p>
        </p:txBody>
      </p:sp>
      <p:pic>
        <p:nvPicPr>
          <p:cNvPr id="33795" name="Picture 3"/>
          <p:cNvPicPr>
            <a:picLocks noChangeAspect="1" noChangeArrowheads="1"/>
          </p:cNvPicPr>
          <p:nvPr/>
        </p:nvPicPr>
        <p:blipFill>
          <a:blip r:embed="rId3" cstate="print"/>
          <a:srcRect/>
          <a:stretch>
            <a:fillRect/>
          </a:stretch>
        </p:blipFill>
        <p:spPr bwMode="auto">
          <a:xfrm>
            <a:off x="35496" y="44624"/>
            <a:ext cx="9046004" cy="6525344"/>
          </a:xfrm>
          <a:prstGeom prst="rect">
            <a:avLst/>
          </a:prstGeom>
          <a:noFill/>
          <a:ln w="9525">
            <a:noFill/>
            <a:miter lim="800000"/>
            <a:headEnd/>
            <a:tailEnd/>
          </a:ln>
          <a:effectLst/>
        </p:spPr>
      </p:pic>
      <p:sp>
        <p:nvSpPr>
          <p:cNvPr id="5" name="Oval 4"/>
          <p:cNvSpPr/>
          <p:nvPr/>
        </p:nvSpPr>
        <p:spPr>
          <a:xfrm>
            <a:off x="251520" y="3717032"/>
            <a:ext cx="79208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Ash-type species in south-eastern forests</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3</a:t>
            </a:fld>
            <a:endParaRPr lang="en-AU"/>
          </a:p>
        </p:txBody>
      </p:sp>
      <p:grpSp>
        <p:nvGrpSpPr>
          <p:cNvPr id="8" name="Group 7"/>
          <p:cNvGrpSpPr/>
          <p:nvPr/>
        </p:nvGrpSpPr>
        <p:grpSpPr>
          <a:xfrm>
            <a:off x="356246" y="1556792"/>
            <a:ext cx="8431509" cy="4320080"/>
            <a:chOff x="275356" y="1556792"/>
            <a:chExt cx="8431509" cy="4320080"/>
          </a:xfrm>
        </p:grpSpPr>
        <p:pic>
          <p:nvPicPr>
            <p:cNvPr id="2050" name="Picture 2" descr="File:E. regnans.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5356" y="2276871"/>
              <a:ext cx="4402788" cy="3600000"/>
            </a:xfrm>
            <a:prstGeom prst="rect">
              <a:avLst/>
            </a:prstGeom>
            <a:noFill/>
          </p:spPr>
        </p:pic>
        <p:pic>
          <p:nvPicPr>
            <p:cNvPr id="2052" name="Picture 4" descr="occurrence ma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4009" y="2276872"/>
              <a:ext cx="4062856" cy="3600000"/>
            </a:xfrm>
            <a:prstGeom prst="rect">
              <a:avLst/>
            </a:prstGeom>
            <a:noFill/>
          </p:spPr>
        </p:pic>
        <p:sp>
          <p:nvSpPr>
            <p:cNvPr id="6" name="TextBox 5"/>
            <p:cNvSpPr txBox="1"/>
            <p:nvPr/>
          </p:nvSpPr>
          <p:spPr>
            <a:xfrm>
              <a:off x="1243079" y="1556792"/>
              <a:ext cx="2467342" cy="646331"/>
            </a:xfrm>
            <a:prstGeom prst="rect">
              <a:avLst/>
            </a:prstGeom>
            <a:noFill/>
          </p:spPr>
          <p:txBody>
            <a:bodyPr wrap="none" rtlCol="0">
              <a:spAutoFit/>
            </a:bodyPr>
            <a:lstStyle/>
            <a:p>
              <a:pPr algn="ctr"/>
              <a:r>
                <a:rPr lang="en-AU" b="1" dirty="0" smtClean="0"/>
                <a:t>Mountain Ash</a:t>
              </a:r>
            </a:p>
            <a:p>
              <a:pPr algn="ctr"/>
              <a:r>
                <a:rPr lang="en-AU" b="1" i="1" dirty="0" smtClean="0"/>
                <a:t>Eucalyptus regnans</a:t>
              </a:r>
              <a:endParaRPr lang="en-AU" b="1" i="1" dirty="0"/>
            </a:p>
          </p:txBody>
        </p:sp>
        <p:sp>
          <p:nvSpPr>
            <p:cNvPr id="7" name="TextBox 6"/>
            <p:cNvSpPr txBox="1"/>
            <p:nvPr/>
          </p:nvSpPr>
          <p:spPr>
            <a:xfrm>
              <a:off x="5236582" y="1556792"/>
              <a:ext cx="2877711" cy="646331"/>
            </a:xfrm>
            <a:prstGeom prst="rect">
              <a:avLst/>
            </a:prstGeom>
            <a:noFill/>
          </p:spPr>
          <p:txBody>
            <a:bodyPr wrap="none" rtlCol="0">
              <a:spAutoFit/>
            </a:bodyPr>
            <a:lstStyle/>
            <a:p>
              <a:pPr algn="ctr"/>
              <a:r>
                <a:rPr lang="en-AU" b="1" dirty="0" smtClean="0"/>
                <a:t>Alpine Ash</a:t>
              </a:r>
            </a:p>
            <a:p>
              <a:pPr algn="ctr"/>
              <a:r>
                <a:rPr lang="en-AU" b="1" i="1" dirty="0" smtClean="0"/>
                <a:t>Eucalyptus delegatensis</a:t>
              </a:r>
              <a:endParaRPr lang="en-AU" b="1" i="1"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 recovery program was needed</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30</a:t>
            </a:fld>
            <a:endParaRPr lang="en-AU"/>
          </a:p>
        </p:txBody>
      </p:sp>
      <p:grpSp>
        <p:nvGrpSpPr>
          <p:cNvPr id="6" name="Group 7"/>
          <p:cNvGrpSpPr>
            <a:grpSpLocks/>
          </p:cNvGrpSpPr>
          <p:nvPr/>
        </p:nvGrpSpPr>
        <p:grpSpPr bwMode="auto">
          <a:xfrm>
            <a:off x="4859338" y="3357563"/>
            <a:ext cx="4000500" cy="2857500"/>
            <a:chOff x="4860032" y="3356992"/>
            <a:chExt cx="4000500" cy="2857500"/>
          </a:xfrm>
        </p:grpSpPr>
        <p:pic>
          <p:nvPicPr>
            <p:cNvPr id="7" name="Picture 3" descr="Carolyn Slijkerman carries bags of seed for aerial seeding of hardest hit fire areas near Marysville."/>
            <p:cNvPicPr>
              <a:picLocks noChangeAspect="1" noChangeArrowheads="1"/>
            </p:cNvPicPr>
            <p:nvPr/>
          </p:nvPicPr>
          <p:blipFill>
            <a:blip r:embed="rId3" cstate="print"/>
            <a:srcRect/>
            <a:stretch>
              <a:fillRect/>
            </a:stretch>
          </p:blipFill>
          <p:spPr bwMode="auto">
            <a:xfrm>
              <a:off x="4860032" y="3356992"/>
              <a:ext cx="4000500" cy="2857500"/>
            </a:xfrm>
            <a:prstGeom prst="rect">
              <a:avLst/>
            </a:prstGeom>
            <a:noFill/>
            <a:ln w="9525">
              <a:noFill/>
              <a:miter lim="800000"/>
              <a:headEnd/>
              <a:tailEnd/>
            </a:ln>
          </p:spPr>
        </p:pic>
        <p:sp>
          <p:nvSpPr>
            <p:cNvPr id="8" name="TextBox 2"/>
            <p:cNvSpPr txBox="1">
              <a:spLocks noChangeArrowheads="1"/>
            </p:cNvSpPr>
            <p:nvPr/>
          </p:nvSpPr>
          <p:spPr bwMode="auto">
            <a:xfrm>
              <a:off x="6516216" y="5733256"/>
              <a:ext cx="2275046" cy="369332"/>
            </a:xfrm>
            <a:prstGeom prst="rect">
              <a:avLst/>
            </a:prstGeom>
            <a:noFill/>
            <a:ln w="9525">
              <a:noFill/>
              <a:miter lim="800000"/>
              <a:headEnd/>
              <a:tailEnd/>
            </a:ln>
          </p:spPr>
          <p:txBody>
            <a:bodyPr wrap="none">
              <a:spAutoFit/>
            </a:bodyPr>
            <a:lstStyle/>
            <a:p>
              <a:r>
                <a:rPr lang="en-AU">
                  <a:solidFill>
                    <a:schemeClr val="bg1"/>
                  </a:solidFill>
                </a:rPr>
                <a:t>The Age Newspaper</a:t>
              </a:r>
            </a:p>
          </p:txBody>
        </p:sp>
      </p:grpSp>
      <p:sp>
        <p:nvSpPr>
          <p:cNvPr id="9" name="Content Placeholder 4"/>
          <p:cNvSpPr txBox="1">
            <a:spLocks/>
          </p:cNvSpPr>
          <p:nvPr/>
        </p:nvSpPr>
        <p:spPr>
          <a:xfrm>
            <a:off x="457200" y="1484313"/>
            <a:ext cx="8229600" cy="2232025"/>
          </a:xfrm>
          <a:prstGeom prst="rect">
            <a:avLst/>
          </a:prstGeom>
        </p:spPr>
        <p:txBody>
          <a:bodyPr/>
          <a:lstStyle/>
          <a:p>
            <a:pPr marL="174625" marR="0" lvl="0" indent="-174625" algn="l" defTabSz="914400" rtl="0" eaLnBrk="1" fontAlgn="auto" latinLnBrk="0" hangingPunct="1">
              <a:lnSpc>
                <a:spcPct val="100000"/>
              </a:lnSpc>
              <a:spcBef>
                <a:spcPts val="500"/>
              </a:spcBef>
              <a:spcAft>
                <a:spcPts val="500"/>
              </a:spcAft>
              <a:buClr>
                <a:schemeClr val="accent1"/>
              </a:buClr>
              <a:buSzTx/>
              <a:tabLst/>
              <a:defRPr/>
            </a:pPr>
            <a:r>
              <a:rPr kumimoji="0" lang="en-AU" sz="2000" b="0" i="0" u="sng" strike="noStrike" kern="1200" cap="none" spc="0" normalizeH="0" baseline="0" noProof="0" dirty="0" smtClean="0">
                <a:ln>
                  <a:noFill/>
                </a:ln>
                <a:solidFill>
                  <a:schemeClr val="tx1"/>
                </a:solidFill>
                <a:effectLst/>
                <a:uLnTx/>
                <a:uFillTx/>
                <a:latin typeface="+mn-lt"/>
                <a:ea typeface="ＭＳ Ｐゴシック" pitchFamily="34" charset="-128"/>
                <a:cs typeface="+mn-cs"/>
              </a:rPr>
              <a:t>In 2004/05</a:t>
            </a:r>
          </a:p>
          <a:p>
            <a:pPr marL="174625" marR="0" lvl="0" indent="-174625" algn="l" defTabSz="914400" rtl="0" eaLnBrk="1" fontAlgn="auto" latinLnBrk="0" hangingPunct="1">
              <a:lnSpc>
                <a:spcPct val="100000"/>
              </a:lnSpc>
              <a:spcBef>
                <a:spcPts val="500"/>
              </a:spcBef>
              <a:spcAft>
                <a:spcPts val="500"/>
              </a:spcAft>
              <a:buClr>
                <a:schemeClr val="accent1"/>
              </a:buClr>
              <a:buSzTx/>
              <a:buFont typeface="Arial" pitchFamily="34" charset="0"/>
              <a:buChar char="›"/>
              <a:tabLst/>
              <a:defRPr/>
            </a:pPr>
            <a:r>
              <a:rPr kumimoji="0" lang="en-AU" sz="2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Aerial re-seeding of 3314 ha of Mountain Ash and Alpine Ash forest</a:t>
            </a:r>
          </a:p>
          <a:p>
            <a:pPr marL="174625" marR="0" lvl="0" indent="-174625" algn="l" defTabSz="914400" rtl="0" eaLnBrk="1" fontAlgn="auto" latinLnBrk="0" hangingPunct="1">
              <a:lnSpc>
                <a:spcPct val="100000"/>
              </a:lnSpc>
              <a:spcBef>
                <a:spcPts val="500"/>
              </a:spcBef>
              <a:spcAft>
                <a:spcPts val="500"/>
              </a:spcAft>
              <a:buClr>
                <a:schemeClr val="accent1"/>
              </a:buClr>
              <a:buSzTx/>
              <a:buFont typeface="Arial" pitchFamily="34" charset="0"/>
              <a:buChar char="›"/>
              <a:tabLst/>
              <a:defRPr/>
            </a:pPr>
            <a:r>
              <a:rPr kumimoji="0" lang="en-AU" sz="2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Hand planting of 183 500 seedlings</a:t>
            </a:r>
          </a:p>
          <a:p>
            <a:pPr marL="174625" marR="0" lvl="0" indent="-174625" algn="l" defTabSz="914400" rtl="0" eaLnBrk="1" fontAlgn="auto" latinLnBrk="0" hangingPunct="1">
              <a:lnSpc>
                <a:spcPct val="100000"/>
              </a:lnSpc>
              <a:spcBef>
                <a:spcPts val="500"/>
              </a:spcBef>
              <a:spcAft>
                <a:spcPts val="500"/>
              </a:spcAft>
              <a:buClr>
                <a:schemeClr val="accent1"/>
              </a:buClr>
              <a:buSzTx/>
              <a:buFont typeface="Arial" pitchFamily="34" charset="0"/>
              <a:buChar char="›"/>
              <a:tabLst/>
              <a:defRPr/>
            </a:pPr>
            <a:r>
              <a:rPr kumimoji="0" lang="en-AU" sz="2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Salvage logging and site preparation</a:t>
            </a:r>
          </a:p>
          <a:p>
            <a:pPr marL="174625" marR="0" lvl="0" indent="-174625" algn="l" defTabSz="914400" rtl="0" eaLnBrk="1" fontAlgn="auto" latinLnBrk="0" hangingPunct="1">
              <a:lnSpc>
                <a:spcPct val="100000"/>
              </a:lnSpc>
              <a:spcBef>
                <a:spcPts val="500"/>
              </a:spcBef>
              <a:spcAft>
                <a:spcPts val="500"/>
              </a:spcAft>
              <a:buClr>
                <a:schemeClr val="accent1"/>
              </a:buClr>
              <a:buSzTx/>
              <a:buFont typeface="Arial" pitchFamily="34" charset="0"/>
              <a:buChar char="›"/>
              <a:tabLst/>
              <a:defRPr/>
            </a:pPr>
            <a:r>
              <a:rPr kumimoji="0" lang="en-AU" sz="2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$5.8 million spent on rehabilitation</a:t>
            </a:r>
          </a:p>
          <a:p>
            <a:pPr marL="174625" marR="0" lvl="0" indent="-174625" algn="l" defTabSz="914400" rtl="0" eaLnBrk="1" fontAlgn="auto" latinLnBrk="0" hangingPunct="1">
              <a:lnSpc>
                <a:spcPct val="100000"/>
              </a:lnSpc>
              <a:spcBef>
                <a:spcPts val="500"/>
              </a:spcBef>
              <a:spcAft>
                <a:spcPts val="500"/>
              </a:spcAft>
              <a:buClr>
                <a:schemeClr val="accent1"/>
              </a:buClr>
              <a:buSzTx/>
              <a:tabLst/>
              <a:defRPr/>
            </a:pPr>
            <a:endParaRPr kumimoji="0" lang="en-AU" sz="2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174625" marR="0" lvl="0" indent="-174625" algn="l" defTabSz="914400" rtl="0" eaLnBrk="1" fontAlgn="auto" latinLnBrk="0" hangingPunct="1">
              <a:lnSpc>
                <a:spcPct val="100000"/>
              </a:lnSpc>
              <a:spcBef>
                <a:spcPts val="500"/>
              </a:spcBef>
              <a:spcAft>
                <a:spcPts val="500"/>
              </a:spcAft>
              <a:buClr>
                <a:schemeClr val="accent1"/>
              </a:buClr>
              <a:buSzTx/>
              <a:buFont typeface="Arial" charset="0"/>
              <a:buNone/>
              <a:tabLst/>
              <a:defRPr/>
            </a:pPr>
            <a:endParaRPr kumimoji="0" lang="en-AU" sz="2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10" name="Rectangle 9"/>
          <p:cNvSpPr/>
          <p:nvPr/>
        </p:nvSpPr>
        <p:spPr>
          <a:xfrm>
            <a:off x="467544" y="3856399"/>
            <a:ext cx="4319588" cy="2092881"/>
          </a:xfrm>
          <a:prstGeom prst="rect">
            <a:avLst/>
          </a:prstGeom>
        </p:spPr>
        <p:txBody>
          <a:bodyPr>
            <a:spAutoFit/>
          </a:bodyPr>
          <a:lstStyle/>
          <a:p>
            <a:pPr marL="185738" indent="-185738">
              <a:spcBef>
                <a:spcPts val="576"/>
              </a:spcBef>
              <a:buClr>
                <a:srgbClr val="FF0000"/>
              </a:buClr>
              <a:defRPr/>
            </a:pPr>
            <a:r>
              <a:rPr lang="en-AU" sz="2000" u="sng" dirty="0">
                <a:latin typeface="+mn-lt"/>
              </a:rPr>
              <a:t>In </a:t>
            </a:r>
            <a:r>
              <a:rPr lang="en-AU" sz="2000" u="sng" dirty="0" smtClean="0">
                <a:latin typeface="+mn-lt"/>
              </a:rPr>
              <a:t>2008/09</a:t>
            </a:r>
            <a:endParaRPr lang="en-AU" sz="2000" u="sng" dirty="0">
              <a:latin typeface="+mn-lt"/>
            </a:endParaRPr>
          </a:p>
          <a:p>
            <a:pPr marL="185738" indent="-185738">
              <a:spcBef>
                <a:spcPts val="576"/>
              </a:spcBef>
              <a:buClr>
                <a:srgbClr val="FF0000"/>
              </a:buClr>
              <a:buFont typeface="Arial" pitchFamily="34" charset="0"/>
              <a:buChar char="›"/>
              <a:defRPr/>
            </a:pPr>
            <a:r>
              <a:rPr lang="en-AU" sz="2000" dirty="0">
                <a:latin typeface="+mn-lt"/>
              </a:rPr>
              <a:t>Aerial re-seeding of 4500 ha of Mountain Ash and Alpine Ash forest</a:t>
            </a:r>
          </a:p>
          <a:p>
            <a:pPr marL="185738" indent="-185738">
              <a:spcBef>
                <a:spcPts val="576"/>
              </a:spcBef>
              <a:buClr>
                <a:srgbClr val="FF0000"/>
              </a:buClr>
              <a:buFont typeface="Arial" pitchFamily="34" charset="0"/>
              <a:buChar char="›"/>
              <a:defRPr/>
            </a:pPr>
            <a:r>
              <a:rPr lang="en-AU" sz="2000" dirty="0">
                <a:latin typeface="+mn-lt"/>
              </a:rPr>
              <a:t>3500 kg of seed distributed during 250 hours flying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Forest catchments in south-eastern Australia</a:t>
            </a:r>
            <a:endParaRPr lang="en-AU" b="1" dirty="0"/>
          </a:p>
        </p:txBody>
      </p:sp>
      <p:sp>
        <p:nvSpPr>
          <p:cNvPr id="7" name="Content Placeholder 6"/>
          <p:cNvSpPr>
            <a:spLocks noGrp="1"/>
          </p:cNvSpPr>
          <p:nvPr>
            <p:ph idx="1"/>
          </p:nvPr>
        </p:nvSpPr>
        <p:spPr>
          <a:xfrm>
            <a:off x="250824" y="1412776"/>
            <a:ext cx="8662989" cy="5040411"/>
          </a:xfrm>
        </p:spPr>
        <p:txBody>
          <a:bodyPr/>
          <a:lstStyle/>
          <a:p>
            <a:r>
              <a:rPr lang="en-AU" dirty="0" smtClean="0"/>
              <a:t>Half of the catchments from which SE Australian cities draw water are </a:t>
            </a:r>
            <a:r>
              <a:rPr lang="en-AU" i="1" dirty="0" smtClean="0"/>
              <a:t>E. regnans</a:t>
            </a:r>
            <a:r>
              <a:rPr lang="en-AU" dirty="0" smtClean="0"/>
              <a:t> forest</a:t>
            </a:r>
          </a:p>
          <a:p>
            <a:r>
              <a:rPr lang="en-AU" dirty="0" smtClean="0"/>
              <a:t>Half classified as Mixed-species Open Forest (containing specimens of </a:t>
            </a:r>
            <a:r>
              <a:rPr lang="en-AU" i="1" dirty="0" smtClean="0"/>
              <a:t>E.</a:t>
            </a:r>
            <a:r>
              <a:rPr lang="en-AU" dirty="0" smtClean="0"/>
              <a:t> </a:t>
            </a:r>
            <a:r>
              <a:rPr lang="en-AU" i="1" dirty="0" smtClean="0"/>
              <a:t>obliqua, E. radiata, E. dives, E. </a:t>
            </a:r>
            <a:r>
              <a:rPr lang="en-AU" i="1" dirty="0" err="1" smtClean="0"/>
              <a:t>viminalis</a:t>
            </a:r>
            <a:r>
              <a:rPr lang="en-AU" i="1" dirty="0" smtClean="0"/>
              <a:t>, E. </a:t>
            </a:r>
            <a:r>
              <a:rPr lang="en-AU" i="1" dirty="0" err="1" smtClean="0"/>
              <a:t>rubida</a:t>
            </a:r>
            <a:r>
              <a:rPr lang="en-AU" i="1" dirty="0" smtClean="0"/>
              <a:t>, E. globulus, E. </a:t>
            </a:r>
            <a:r>
              <a:rPr lang="en-AU" i="1" dirty="0" err="1" smtClean="0"/>
              <a:t>mannifera</a:t>
            </a:r>
            <a:r>
              <a:rPr lang="en-AU" i="1" dirty="0" smtClean="0"/>
              <a:t>, E. </a:t>
            </a:r>
            <a:r>
              <a:rPr lang="en-AU" i="1" dirty="0" err="1" smtClean="0"/>
              <a:t>macrorhyncha</a:t>
            </a:r>
            <a:r>
              <a:rPr lang="en-AU" i="1" dirty="0" smtClean="0"/>
              <a:t>, E. </a:t>
            </a:r>
            <a:r>
              <a:rPr lang="en-AU" i="1" dirty="0" err="1" smtClean="0"/>
              <a:t>baxteri</a:t>
            </a:r>
            <a:r>
              <a:rPr lang="en-AU" dirty="0" smtClean="0"/>
              <a:t>)</a:t>
            </a:r>
            <a:endParaRPr lang="en-AU"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31</a:t>
            </a:fld>
            <a:endParaRPr lang="en-AU"/>
          </a:p>
        </p:txBody>
      </p:sp>
      <p:grpSp>
        <p:nvGrpSpPr>
          <p:cNvPr id="4" name="Group 6"/>
          <p:cNvGrpSpPr>
            <a:grpSpLocks/>
          </p:cNvGrpSpPr>
          <p:nvPr/>
        </p:nvGrpSpPr>
        <p:grpSpPr bwMode="auto">
          <a:xfrm>
            <a:off x="198438" y="3284984"/>
            <a:ext cx="8747125" cy="3240087"/>
            <a:chOff x="179512" y="3356992"/>
            <a:chExt cx="8746145" cy="3240360"/>
          </a:xfrm>
        </p:grpSpPr>
        <p:pic>
          <p:nvPicPr>
            <p:cNvPr id="5" name="Picture 4" descr="wallabyweir.JPG"/>
            <p:cNvPicPr>
              <a:picLocks noChangeAspect="1"/>
            </p:cNvPicPr>
            <p:nvPr/>
          </p:nvPicPr>
          <p:blipFill>
            <a:blip r:embed="rId3" cstate="email">
              <a:extLst>
                <a:ext uri="{28A0092B-C50C-407E-A947-70E740481C1C}">
                  <a14:useLocalDpi xmlns:a14="http://schemas.microsoft.com/office/drawing/2010/main"/>
                </a:ext>
              </a:extLst>
            </a:blip>
            <a:srcRect l="2264"/>
            <a:stretch>
              <a:fillRect/>
            </a:stretch>
          </p:blipFill>
          <p:spPr bwMode="auto">
            <a:xfrm>
              <a:off x="179512" y="3356992"/>
              <a:ext cx="4222676" cy="3240360"/>
            </a:xfrm>
            <a:prstGeom prst="rect">
              <a:avLst/>
            </a:prstGeom>
            <a:noFill/>
            <a:ln w="9525">
              <a:noFill/>
              <a:miter lim="800000"/>
              <a:headEnd/>
              <a:tailEnd/>
            </a:ln>
          </p:spPr>
        </p:pic>
        <p:pic>
          <p:nvPicPr>
            <p:cNvPr id="6" name="Picture 5" descr="wallabyweir after 09 fire.JPG"/>
            <p:cNvPicPr>
              <a:picLocks noChangeAspect="1"/>
            </p:cNvPicPr>
            <p:nvPr/>
          </p:nvPicPr>
          <p:blipFill>
            <a:blip r:embed="rId4" cstate="email">
              <a:extLst>
                <a:ext uri="{28A0092B-C50C-407E-A947-70E740481C1C}">
                  <a14:useLocalDpi xmlns:a14="http://schemas.microsoft.com/office/drawing/2010/main"/>
                </a:ext>
              </a:extLst>
            </a:blip>
            <a:srcRect r="9122"/>
            <a:stretch>
              <a:fillRect/>
            </a:stretch>
          </p:blipFill>
          <p:spPr bwMode="auto">
            <a:xfrm>
              <a:off x="4499992" y="3356992"/>
              <a:ext cx="4425665" cy="324036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Forest catchments in south-eastern Australia</a:t>
            </a:r>
            <a:endParaRPr lang="en-AU" b="1" dirty="0"/>
          </a:p>
        </p:txBody>
      </p:sp>
      <p:sp>
        <p:nvSpPr>
          <p:cNvPr id="7" name="Content Placeholder 6"/>
          <p:cNvSpPr>
            <a:spLocks noGrp="1"/>
          </p:cNvSpPr>
          <p:nvPr>
            <p:ph idx="1"/>
          </p:nvPr>
        </p:nvSpPr>
        <p:spPr>
          <a:xfrm>
            <a:off x="250824" y="1412776"/>
            <a:ext cx="8662989" cy="5040411"/>
          </a:xfrm>
        </p:spPr>
        <p:txBody>
          <a:bodyPr/>
          <a:lstStyle/>
          <a:p>
            <a:r>
              <a:rPr lang="en-AU" dirty="0" smtClean="0"/>
              <a:t>Water yield is strongly linked to water use by vegetation – 5% change in water use may result in a 20% reduction in </a:t>
            </a:r>
            <a:r>
              <a:rPr lang="en-AU" dirty="0" err="1" smtClean="0"/>
              <a:t>streamflow</a:t>
            </a:r>
            <a:endParaRPr lang="en-AU" dirty="0" smtClean="0"/>
          </a:p>
          <a:p>
            <a:r>
              <a:rPr lang="en-AU" dirty="0" smtClean="0"/>
              <a:t>3 years after crown fires trees are still bearing epicormic branches and juvenile foliage</a:t>
            </a:r>
          </a:p>
          <a:p>
            <a:r>
              <a:rPr lang="en-AU" dirty="0" smtClean="0"/>
              <a:t>Structure is changing over time – many small branches distributed evenly along trunk in 2010 to fewer and larger branches in 2012</a:t>
            </a:r>
            <a:endParaRPr lang="en-AU"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32</a:t>
            </a:fld>
            <a:endParaRPr lang="en-AU"/>
          </a:p>
        </p:txBody>
      </p:sp>
      <p:grpSp>
        <p:nvGrpSpPr>
          <p:cNvPr id="11" name="Group 10"/>
          <p:cNvGrpSpPr/>
          <p:nvPr/>
        </p:nvGrpSpPr>
        <p:grpSpPr>
          <a:xfrm>
            <a:off x="530669" y="3717343"/>
            <a:ext cx="8082663" cy="2808001"/>
            <a:chOff x="179512" y="3645023"/>
            <a:chExt cx="8082663" cy="2808001"/>
          </a:xfrm>
        </p:grpSpPr>
        <p:pic>
          <p:nvPicPr>
            <p:cNvPr id="8" name="Picture 7" descr="IMG_050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9120" y="3645023"/>
              <a:ext cx="2106000" cy="2808000"/>
            </a:xfrm>
            <a:prstGeom prst="rect">
              <a:avLst/>
            </a:prstGeom>
          </p:spPr>
        </p:pic>
        <p:pic>
          <p:nvPicPr>
            <p:cNvPr id="9" name="Picture 8" descr="IMG_0509.JPG"/>
            <p:cNvPicPr>
              <a:picLocks noChangeAspect="1"/>
            </p:cNvPicPr>
            <p:nvPr/>
          </p:nvPicPr>
          <p:blipFill>
            <a:blip r:embed="rId4" cstate="email">
              <a:extLst>
                <a:ext uri="{28A0092B-C50C-407E-A947-70E740481C1C}">
                  <a14:useLocalDpi xmlns:a14="http://schemas.microsoft.com/office/drawing/2010/main"/>
                </a:ext>
              </a:extLst>
            </a:blip>
            <a:srcRect r="4082"/>
            <a:stretch>
              <a:fillRect/>
            </a:stretch>
          </p:blipFill>
          <p:spPr>
            <a:xfrm>
              <a:off x="179512" y="3645023"/>
              <a:ext cx="3591184" cy="2808000"/>
            </a:xfrm>
            <a:prstGeom prst="rect">
              <a:avLst/>
            </a:prstGeom>
          </p:spPr>
        </p:pic>
        <p:pic>
          <p:nvPicPr>
            <p:cNvPr id="10" name="Picture 9" descr="P100066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5805175" y="3996024"/>
              <a:ext cx="2808000" cy="2106000"/>
            </a:xfrm>
            <a:prstGeom prst="rect">
              <a:avLst/>
            </a:prstGeom>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Seasonal outlook 2009-2010</a:t>
            </a:r>
            <a:endParaRPr lang="en-AU"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33</a:t>
            </a:fld>
            <a:endParaRPr lang="en-AU"/>
          </a:p>
        </p:txBody>
      </p:sp>
      <p:grpSp>
        <p:nvGrpSpPr>
          <p:cNvPr id="4" name="Group 6"/>
          <p:cNvGrpSpPr>
            <a:grpSpLocks/>
          </p:cNvGrpSpPr>
          <p:nvPr/>
        </p:nvGrpSpPr>
        <p:grpSpPr bwMode="auto">
          <a:xfrm>
            <a:off x="1141413" y="1268413"/>
            <a:ext cx="3024187" cy="5220000"/>
            <a:chOff x="1259632" y="1268760"/>
            <a:chExt cx="3023966" cy="5400000"/>
          </a:xfrm>
        </p:grpSpPr>
        <p:sp>
          <p:nvSpPr>
            <p:cNvPr id="6" name="Rectangle 5"/>
            <p:cNvSpPr/>
            <p:nvPr/>
          </p:nvSpPr>
          <p:spPr>
            <a:xfrm>
              <a:off x="1259632" y="1268760"/>
              <a:ext cx="1584209" cy="1007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7" name="Rectangle 6"/>
            <p:cNvSpPr/>
            <p:nvPr/>
          </p:nvSpPr>
          <p:spPr>
            <a:xfrm>
              <a:off x="1259632" y="5371934"/>
              <a:ext cx="3023966" cy="1296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grpSp>
        <p:nvGrpSpPr>
          <p:cNvPr id="8" name="Group 6"/>
          <p:cNvGrpSpPr>
            <a:grpSpLocks noChangeAspect="1"/>
          </p:cNvGrpSpPr>
          <p:nvPr/>
        </p:nvGrpSpPr>
        <p:grpSpPr bwMode="auto">
          <a:xfrm>
            <a:off x="539552" y="1268413"/>
            <a:ext cx="6631642" cy="5220000"/>
            <a:chOff x="1259632" y="1268760"/>
            <a:chExt cx="6860673" cy="5400000"/>
          </a:xfrm>
        </p:grpSpPr>
        <p:pic>
          <p:nvPicPr>
            <p:cNvPr id="9" name="Picture 3" descr="Seasonal outlook 2009-1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9632" y="1268760"/>
              <a:ext cx="6860673" cy="5400000"/>
            </a:xfrm>
            <a:prstGeom prst="rect">
              <a:avLst/>
            </a:prstGeom>
            <a:noFill/>
            <a:ln w="9525">
              <a:noFill/>
              <a:miter lim="800000"/>
              <a:headEnd/>
              <a:tailEnd/>
            </a:ln>
          </p:spPr>
        </p:pic>
        <p:sp>
          <p:nvSpPr>
            <p:cNvPr id="10" name="Rectangle 9"/>
            <p:cNvSpPr/>
            <p:nvPr/>
          </p:nvSpPr>
          <p:spPr>
            <a:xfrm>
              <a:off x="1259632" y="1268760"/>
              <a:ext cx="1584209" cy="1007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 name="Rectangle 10"/>
            <p:cNvSpPr/>
            <p:nvPr/>
          </p:nvSpPr>
          <p:spPr>
            <a:xfrm>
              <a:off x="1259632" y="5371934"/>
              <a:ext cx="3023966" cy="1296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pic>
        <p:nvPicPr>
          <p:cNvPr id="12" name="Picture 5" descr="BFCRC MAS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4825" y="5661025"/>
            <a:ext cx="1993900" cy="720725"/>
          </a:xfrm>
          <a:prstGeom prst="rect">
            <a:avLst/>
          </a:prstGeom>
          <a:noFill/>
          <a:ln w="9525">
            <a:noFill/>
            <a:miter lim="800000"/>
            <a:headEnd/>
            <a:tailEnd/>
          </a:ln>
        </p:spPr>
      </p:pic>
      <p:grpSp>
        <p:nvGrpSpPr>
          <p:cNvPr id="19" name="Group 18"/>
          <p:cNvGrpSpPr/>
          <p:nvPr/>
        </p:nvGrpSpPr>
        <p:grpSpPr>
          <a:xfrm>
            <a:off x="5724128" y="1700808"/>
            <a:ext cx="2692984" cy="698594"/>
            <a:chOff x="6228184" y="2276872"/>
            <a:chExt cx="2692984" cy="698594"/>
          </a:xfrm>
        </p:grpSpPr>
        <p:sp>
          <p:nvSpPr>
            <p:cNvPr id="13" name="Rectangle 12"/>
            <p:cNvSpPr/>
            <p:nvPr/>
          </p:nvSpPr>
          <p:spPr>
            <a:xfrm>
              <a:off x="6228184" y="2338137"/>
              <a:ext cx="216024" cy="2160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6444208" y="2276872"/>
              <a:ext cx="2476960" cy="338554"/>
            </a:xfrm>
            <a:prstGeom prst="rect">
              <a:avLst/>
            </a:prstGeom>
            <a:solidFill>
              <a:schemeClr val="bg1"/>
            </a:solidFill>
          </p:spPr>
          <p:txBody>
            <a:bodyPr wrap="none" rtlCol="0">
              <a:spAutoFit/>
            </a:bodyPr>
            <a:lstStyle/>
            <a:p>
              <a:r>
                <a:rPr lang="en-AU" sz="1600" dirty="0" smtClean="0"/>
                <a:t>Above normal fire activity</a:t>
              </a:r>
              <a:endParaRPr lang="en-AU" sz="1600" dirty="0"/>
            </a:p>
          </p:txBody>
        </p:sp>
        <p:sp>
          <p:nvSpPr>
            <p:cNvPr id="17" name="Rectangle 16"/>
            <p:cNvSpPr/>
            <p:nvPr/>
          </p:nvSpPr>
          <p:spPr>
            <a:xfrm>
              <a:off x="6228184" y="2698177"/>
              <a:ext cx="216024" cy="2160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6468252" y="2636912"/>
              <a:ext cx="2452916" cy="338554"/>
            </a:xfrm>
            <a:prstGeom prst="rect">
              <a:avLst/>
            </a:prstGeom>
            <a:solidFill>
              <a:schemeClr val="bg1"/>
            </a:solidFill>
          </p:spPr>
          <p:txBody>
            <a:bodyPr wrap="none" rtlCol="0">
              <a:spAutoFit/>
            </a:bodyPr>
            <a:lstStyle/>
            <a:p>
              <a:r>
                <a:rPr lang="en-AU" sz="1600" dirty="0" smtClean="0"/>
                <a:t>Below normal fire activity</a:t>
              </a:r>
              <a:endParaRPr lang="en-AU" sz="1600" dirty="0"/>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Seasonal outlook 2010-2011</a:t>
            </a:r>
            <a:endParaRPr lang="en-AU"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34</a:t>
            </a:fld>
            <a:endParaRPr lang="en-AU"/>
          </a:p>
        </p:txBody>
      </p:sp>
      <p:grpSp>
        <p:nvGrpSpPr>
          <p:cNvPr id="8" name="Group 6"/>
          <p:cNvGrpSpPr>
            <a:grpSpLocks noChangeAspect="1"/>
          </p:cNvGrpSpPr>
          <p:nvPr/>
        </p:nvGrpSpPr>
        <p:grpSpPr bwMode="auto">
          <a:xfrm>
            <a:off x="755576" y="1266825"/>
            <a:ext cx="5917355" cy="5220000"/>
            <a:chOff x="1512000" y="1267200"/>
            <a:chExt cx="6120000" cy="5400000"/>
          </a:xfrm>
        </p:grpSpPr>
        <p:pic>
          <p:nvPicPr>
            <p:cNvPr id="9" name="Picture 2" descr="Seasonal outlook 2010-1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2000" y="1267200"/>
              <a:ext cx="6120000" cy="5400000"/>
            </a:xfrm>
            <a:prstGeom prst="rect">
              <a:avLst/>
            </a:prstGeom>
            <a:noFill/>
            <a:ln w="9525">
              <a:noFill/>
              <a:miter lim="800000"/>
              <a:headEnd/>
              <a:tailEnd/>
            </a:ln>
          </p:spPr>
        </p:pic>
        <p:sp>
          <p:nvSpPr>
            <p:cNvPr id="10" name="Rectangle 9"/>
            <p:cNvSpPr/>
            <p:nvPr/>
          </p:nvSpPr>
          <p:spPr>
            <a:xfrm>
              <a:off x="1512000" y="1268788"/>
              <a:ext cx="1728393" cy="8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 name="Rectangle 10"/>
            <p:cNvSpPr/>
            <p:nvPr/>
          </p:nvSpPr>
          <p:spPr>
            <a:xfrm>
              <a:off x="1512000" y="5514819"/>
              <a:ext cx="2520373" cy="1152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sp>
        <p:nvSpPr>
          <p:cNvPr id="12" name="Rectangle 11"/>
          <p:cNvSpPr/>
          <p:nvPr/>
        </p:nvSpPr>
        <p:spPr>
          <a:xfrm>
            <a:off x="5724128" y="1762073"/>
            <a:ext cx="216024" cy="2160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5940152" y="1700808"/>
            <a:ext cx="2476960" cy="338554"/>
          </a:xfrm>
          <a:prstGeom prst="rect">
            <a:avLst/>
          </a:prstGeom>
          <a:solidFill>
            <a:schemeClr val="bg1"/>
          </a:solidFill>
        </p:spPr>
        <p:txBody>
          <a:bodyPr wrap="none" rtlCol="0">
            <a:spAutoFit/>
          </a:bodyPr>
          <a:lstStyle/>
          <a:p>
            <a:r>
              <a:rPr lang="en-AU" sz="1600" dirty="0" smtClean="0"/>
              <a:t>Above normal fire activity</a:t>
            </a:r>
            <a:endParaRPr lang="en-AU" sz="1600" dirty="0"/>
          </a:p>
        </p:txBody>
      </p:sp>
      <p:pic>
        <p:nvPicPr>
          <p:cNvPr id="14" name="Picture 5" descr="BFCRC MAS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4825" y="5661025"/>
            <a:ext cx="19939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Seasonal outlook 2011-2012</a:t>
            </a:r>
            <a:endParaRPr lang="en-AU"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35</a:t>
            </a:fld>
            <a:endParaRPr lang="en-AU"/>
          </a:p>
        </p:txBody>
      </p:sp>
      <p:pic>
        <p:nvPicPr>
          <p:cNvPr id="8" name="Picture 2" descr="Seasonal outlook map"/>
          <p:cNvPicPr>
            <a:picLocks noChangeAspect="1" noChangeArrowheads="1"/>
          </p:cNvPicPr>
          <p:nvPr/>
        </p:nvPicPr>
        <p:blipFill>
          <a:blip r:embed="rId3" cstate="print"/>
          <a:srcRect l="5351" t="12622" r="4683" b="6311"/>
          <a:stretch>
            <a:fillRect/>
          </a:stretch>
        </p:blipFill>
        <p:spPr bwMode="auto">
          <a:xfrm>
            <a:off x="1430338" y="1268413"/>
            <a:ext cx="6073120" cy="5220000"/>
          </a:xfrm>
          <a:prstGeom prst="rect">
            <a:avLst/>
          </a:prstGeom>
          <a:noFill/>
          <a:ln w="9525">
            <a:noFill/>
            <a:miter lim="800000"/>
            <a:headEnd/>
            <a:tailEnd/>
          </a:ln>
        </p:spPr>
      </p:pic>
      <p:pic>
        <p:nvPicPr>
          <p:cNvPr id="5" name="Picture 5" descr="BFCRC MAS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4825" y="5661025"/>
            <a:ext cx="19939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Seasonal outlook 2012-2013</a:t>
            </a:r>
            <a:endParaRPr lang="en-AU"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36</a:t>
            </a:fld>
            <a:endParaRPr lang="en-AU"/>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664" y="1268760"/>
            <a:ext cx="6288989" cy="5220000"/>
          </a:xfrm>
          <a:prstGeom prst="rect">
            <a:avLst/>
          </a:prstGeom>
          <a:noFill/>
          <a:ln w="9525">
            <a:noFill/>
            <a:miter lim="800000"/>
            <a:headEnd/>
            <a:tailEnd/>
          </a:ln>
        </p:spPr>
      </p:pic>
      <p:pic>
        <p:nvPicPr>
          <p:cNvPr id="6" name="Picture 5" descr="BFCRC MAS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4825" y="5661025"/>
            <a:ext cx="19939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B0718A-1B3D-42D2-9A2B-FB6CFA4B4E8D}" type="slidenum">
              <a:rPr lang="en-AU" smtClean="0"/>
              <a:pPr/>
              <a:t>37</a:t>
            </a:fld>
            <a:endParaRPr lang="en-AU"/>
          </a:p>
        </p:txBody>
      </p:sp>
      <p:grpSp>
        <p:nvGrpSpPr>
          <p:cNvPr id="7" name="Group 6"/>
          <p:cNvGrpSpPr/>
          <p:nvPr/>
        </p:nvGrpSpPr>
        <p:grpSpPr>
          <a:xfrm>
            <a:off x="617666" y="1268760"/>
            <a:ext cx="7908668" cy="5222933"/>
            <a:chOff x="751050" y="1268760"/>
            <a:chExt cx="7908668" cy="5222933"/>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1050" y="1271693"/>
              <a:ext cx="3748942" cy="5220000"/>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l="3525" t="2757" r="3525" b="2757"/>
            <a:stretch>
              <a:fillRect/>
            </a:stretch>
          </p:blipFill>
          <p:spPr bwMode="auto">
            <a:xfrm>
              <a:off x="4644008" y="1268760"/>
              <a:ext cx="4015710" cy="5220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b="1" dirty="0" smtClean="0"/>
              <a:t>Why am I here?</a:t>
            </a:r>
            <a:endParaRPr lang="en-AU" sz="2800" b="1" dirty="0"/>
          </a:p>
        </p:txBody>
      </p:sp>
      <p:sp>
        <p:nvSpPr>
          <p:cNvPr id="3" name="Content Placeholder 2"/>
          <p:cNvSpPr>
            <a:spLocks noGrp="1"/>
          </p:cNvSpPr>
          <p:nvPr>
            <p:ph idx="1"/>
          </p:nvPr>
        </p:nvSpPr>
        <p:spPr/>
        <p:txBody>
          <a:bodyPr/>
          <a:lstStyle/>
          <a:p>
            <a:r>
              <a:rPr lang="en-AU" dirty="0"/>
              <a:t>Gottstein Fellowship awarded 2011</a:t>
            </a:r>
          </a:p>
          <a:p>
            <a:r>
              <a:rPr lang="en-AU" dirty="0"/>
              <a:t>The Joseph William Gottstein Memorial Trust Fund was established in 1971 as a national educational Trust for the benefit of Australia’s forest products industries. The purpose of the fund is</a:t>
            </a:r>
          </a:p>
          <a:p>
            <a:pPr>
              <a:buFont typeface="Arial" charset="0"/>
              <a:buNone/>
            </a:pPr>
            <a:r>
              <a:rPr lang="en-AU" i="1" dirty="0"/>
              <a:t>	"to create opportunities for selected persons to acquire knowledge which will promote the interests of Australian industries which use forest products for the production of sawn timber, plywood, composite wood, pulp and paper and similar derived products."</a:t>
            </a:r>
            <a:endParaRPr lang="en-AU" dirty="0"/>
          </a:p>
          <a:p>
            <a:r>
              <a:rPr lang="en-AU" dirty="0"/>
              <a:t>“Burning ambition – tertiary education opportunities for bushfire professionals”</a:t>
            </a:r>
          </a:p>
          <a:p>
            <a:endParaRPr lang="en-AU" dirty="0"/>
          </a:p>
        </p:txBody>
      </p:sp>
      <p:sp>
        <p:nvSpPr>
          <p:cNvPr id="4" name="Slide Number Placeholder 3"/>
          <p:cNvSpPr>
            <a:spLocks noGrp="1"/>
          </p:cNvSpPr>
          <p:nvPr>
            <p:ph type="sldNum" sz="quarter" idx="12"/>
          </p:nvPr>
        </p:nvSpPr>
        <p:spPr/>
        <p:txBody>
          <a:bodyPr/>
          <a:lstStyle/>
          <a:p>
            <a:fld id="{EC445161-F6DB-4E6A-9658-F66A420C1F55}" type="slidenum">
              <a:rPr lang="en-AU" smtClean="0"/>
              <a:pPr/>
              <a:t>38</a:t>
            </a:fld>
            <a:endParaRPr lang="en-A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b="1" dirty="0" smtClean="0"/>
              <a:t>Comparing Australia and the US</a:t>
            </a:r>
            <a:endParaRPr lang="en-AU" sz="2800"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39</a:t>
            </a:fld>
            <a:endParaRPr lang="en-AU"/>
          </a:p>
        </p:txBody>
      </p:sp>
      <p:graphicFrame>
        <p:nvGraphicFramePr>
          <p:cNvPr id="4" name="Table 3"/>
          <p:cNvGraphicFramePr>
            <a:graphicFrameLocks noGrp="1"/>
          </p:cNvGraphicFramePr>
          <p:nvPr/>
        </p:nvGraphicFramePr>
        <p:xfrm>
          <a:off x="465138" y="1447800"/>
          <a:ext cx="8137525" cy="3251391"/>
        </p:xfrm>
        <a:graphic>
          <a:graphicData uri="http://schemas.openxmlformats.org/drawingml/2006/table">
            <a:tbl>
              <a:tblPr/>
              <a:tblGrid>
                <a:gridCol w="2390800"/>
                <a:gridCol w="1728192"/>
                <a:gridCol w="1872208"/>
                <a:gridCol w="2146325"/>
              </a:tblGrid>
              <a:tr h="1008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Calibri" charset="0"/>
                          <a:ea typeface="Calibri" charset="0"/>
                        </a:rPr>
                        <a:t>Country </a:t>
                      </a:r>
                      <a:endParaRPr kumimoji="0" lang="en-AU" sz="2400" b="0" i="0" u="none" strike="noStrike" cap="none" normalizeH="0" baseline="0" dirty="0" smtClean="0">
                        <a:ln>
                          <a:noFill/>
                        </a:ln>
                        <a:solidFill>
                          <a:schemeClr val="tx1"/>
                        </a:solidFill>
                        <a:effectLst/>
                        <a:latin typeface="Calibri" charset="0"/>
                        <a:ea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Calibri" charset="0"/>
                          <a:ea typeface="Calibri" charset="0"/>
                        </a:rPr>
                        <a:t>Fire-specific UG subjects</a:t>
                      </a:r>
                      <a:endParaRPr kumimoji="0" lang="en-AU" sz="2400" b="0" i="0" u="none" strike="noStrike" cap="none" normalizeH="0" baseline="0" smtClean="0">
                        <a:ln>
                          <a:noFill/>
                        </a:ln>
                        <a:solidFill>
                          <a:schemeClr val="tx1"/>
                        </a:solidFill>
                        <a:effectLst/>
                        <a:latin typeface="Calibri" charset="0"/>
                        <a:ea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Calibri" charset="0"/>
                          <a:ea typeface="Calibri" charset="0"/>
                        </a:rPr>
                        <a:t>Fire-specific PG subjects</a:t>
                      </a:r>
                      <a:endParaRPr kumimoji="0" lang="en-AU" sz="2400" b="0" i="0" u="none" strike="noStrike" cap="none" normalizeH="0" baseline="0" smtClean="0">
                        <a:ln>
                          <a:noFill/>
                        </a:ln>
                        <a:solidFill>
                          <a:schemeClr val="tx1"/>
                        </a:solidFill>
                        <a:effectLst/>
                        <a:latin typeface="Calibri" charset="0"/>
                        <a:ea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Calibri" charset="0"/>
                          <a:ea typeface="Calibri" charset="0"/>
                        </a:rPr>
                        <a:t>Alternative format subjects</a:t>
                      </a:r>
                      <a:endParaRPr kumimoji="0" lang="en-AU" sz="2400" b="0" i="0" u="none" strike="noStrike" cap="none" normalizeH="0" baseline="0" smtClean="0">
                        <a:ln>
                          <a:noFill/>
                        </a:ln>
                        <a:solidFill>
                          <a:schemeClr val="tx1"/>
                        </a:solidFill>
                        <a:effectLst/>
                        <a:latin typeface="Calibri" charset="0"/>
                        <a:ea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Calibri" charset="0"/>
                          <a:ea typeface="Calibri" charset="0"/>
                        </a:rPr>
                        <a:t>Australia</a:t>
                      </a:r>
                    </a:p>
                    <a:p>
                      <a:pPr marL="0" marR="0" lvl="0" indent="0" algn="l" defTabSz="914400" rtl="0" eaLnBrk="1" fontAlgn="base" latinLnBrk="0" hangingPunct="1">
                        <a:lnSpc>
                          <a:spcPct val="115000"/>
                        </a:lnSpc>
                        <a:spcBef>
                          <a:spcPct val="0"/>
                        </a:spcBef>
                        <a:spcAft>
                          <a:spcPct val="0"/>
                        </a:spcAft>
                        <a:buClrTx/>
                        <a:buSzTx/>
                        <a:buFontTx/>
                        <a:buNone/>
                        <a:tabLst/>
                      </a:pPr>
                      <a:r>
                        <a:rPr kumimoji="0" lang="en-AU" sz="2000" b="0" i="1" u="none" strike="noStrike" cap="none" normalizeH="0" baseline="0" dirty="0" smtClean="0">
                          <a:ln>
                            <a:noFill/>
                          </a:ln>
                          <a:solidFill>
                            <a:schemeClr val="tx1"/>
                          </a:solidFill>
                          <a:effectLst/>
                          <a:latin typeface="Calibri" charset="0"/>
                          <a:ea typeface="Calibri" charset="0"/>
                        </a:rPr>
                        <a:t>This study</a:t>
                      </a:r>
                    </a:p>
                    <a:p>
                      <a:pPr marL="0" marR="0" lvl="0" indent="0" algn="l" defTabSz="914400" rtl="0" eaLnBrk="1" fontAlgn="base" latinLnBrk="0" hangingPunct="1">
                        <a:lnSpc>
                          <a:spcPct val="115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Calibri" charset="0"/>
                          <a:ea typeface="Calibri" charset="0"/>
                        </a:rPr>
                        <a:t>(n = 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AU" sz="2400" b="0" i="0" u="none" strike="noStrike" cap="none" normalizeH="0" baseline="0" dirty="0" smtClean="0">
                          <a:ln>
                            <a:noFill/>
                          </a:ln>
                          <a:solidFill>
                            <a:schemeClr val="tx1"/>
                          </a:solidFill>
                          <a:effectLst/>
                          <a:latin typeface="Calibri" charset="0"/>
                          <a:ea typeface="Calibri" charset="0"/>
                        </a:rPr>
                        <a:t>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AU" sz="2400" b="0" i="0" u="none" strike="noStrike" cap="none" normalizeH="0" baseline="0" dirty="0" smtClean="0">
                          <a:ln>
                            <a:noFill/>
                          </a:ln>
                          <a:solidFill>
                            <a:schemeClr val="tx1"/>
                          </a:solidFill>
                          <a:effectLst/>
                          <a:latin typeface="Calibri" charset="0"/>
                          <a:ea typeface="Calibri" charset="0"/>
                        </a:rPr>
                        <a:t>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AU" sz="2400" b="0" i="0" u="none" strike="noStrike" cap="none" normalizeH="0" baseline="0" dirty="0" smtClean="0">
                          <a:ln>
                            <a:noFill/>
                          </a:ln>
                          <a:solidFill>
                            <a:schemeClr val="tx1"/>
                          </a:solidFill>
                          <a:effectLst/>
                          <a:latin typeface="Calibri" charset="0"/>
                          <a:ea typeface="Calibri" charset="0"/>
                        </a:rPr>
                        <a:t>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Calibri" charset="0"/>
                          <a:ea typeface="Calibri" charset="0"/>
                        </a:rPr>
                        <a:t>United States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AU" sz="2000" b="0" i="1" u="none" strike="noStrike" cap="none" normalizeH="0" baseline="0" dirty="0" err="1" smtClean="0">
                          <a:ln>
                            <a:noFill/>
                          </a:ln>
                          <a:solidFill>
                            <a:schemeClr val="tx1"/>
                          </a:solidFill>
                          <a:effectLst/>
                          <a:latin typeface="Calibri" charset="0"/>
                          <a:ea typeface="Calibri" charset="0"/>
                        </a:rPr>
                        <a:t>Kobziar</a:t>
                      </a:r>
                      <a:r>
                        <a:rPr kumimoji="0" lang="en-AU" sz="2000" b="0" i="1" u="none" strike="noStrike" cap="none" normalizeH="0" baseline="0" dirty="0" smtClean="0">
                          <a:ln>
                            <a:noFill/>
                          </a:ln>
                          <a:solidFill>
                            <a:schemeClr val="tx1"/>
                          </a:solidFill>
                          <a:effectLst/>
                          <a:latin typeface="Calibri" charset="0"/>
                          <a:ea typeface="Calibri" charset="0"/>
                        </a:rPr>
                        <a:t> </a:t>
                      </a:r>
                      <a:r>
                        <a:rPr kumimoji="0" lang="en-AU" sz="2000" b="0" i="0" u="none" strike="noStrike" cap="none" normalizeH="0" baseline="0" dirty="0" smtClean="0">
                          <a:ln>
                            <a:noFill/>
                          </a:ln>
                          <a:solidFill>
                            <a:schemeClr val="tx1"/>
                          </a:solidFill>
                          <a:effectLst/>
                          <a:latin typeface="Calibri" charset="0"/>
                          <a:ea typeface="Calibri" charset="0"/>
                        </a:rPr>
                        <a:t>et al</a:t>
                      </a:r>
                      <a:r>
                        <a:rPr kumimoji="0" lang="en-AU" sz="2000" b="0" i="1" u="none" strike="noStrike" cap="none" normalizeH="0" baseline="0" dirty="0" smtClean="0">
                          <a:ln>
                            <a:noFill/>
                          </a:ln>
                          <a:solidFill>
                            <a:schemeClr val="tx1"/>
                          </a:solidFill>
                          <a:effectLst/>
                          <a:latin typeface="Calibri" charset="0"/>
                          <a:ea typeface="Calibri" charset="0"/>
                        </a:rPr>
                        <a:t>. (2009)</a:t>
                      </a:r>
                    </a:p>
                    <a:p>
                      <a:pPr marL="0" marR="0" lvl="0" indent="0" algn="l" defTabSz="914400" rtl="0" eaLnBrk="1" fontAlgn="base" latinLnBrk="0" hangingPunct="1">
                        <a:lnSpc>
                          <a:spcPct val="115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Calibri" charset="0"/>
                          <a:ea typeface="Calibri" charset="0"/>
                        </a:rPr>
                        <a:t>(n = 22)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AU" sz="2400" b="0" i="0" u="none" strike="noStrike" cap="none" normalizeH="0" baseline="0" dirty="0" smtClean="0">
                          <a:ln>
                            <a:noFill/>
                          </a:ln>
                          <a:solidFill>
                            <a:schemeClr val="tx1"/>
                          </a:solidFill>
                          <a:effectLst/>
                          <a:latin typeface="Calibri" charset="0"/>
                          <a:ea typeface="Calibri" charset="0"/>
                        </a:rPr>
                        <a:t>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AU" sz="2400" b="0" i="0" u="none" strike="noStrike" cap="none" normalizeH="0" baseline="0" smtClean="0">
                          <a:ln>
                            <a:noFill/>
                          </a:ln>
                          <a:solidFill>
                            <a:schemeClr val="tx1"/>
                          </a:solidFill>
                          <a:effectLst/>
                          <a:latin typeface="Calibri" charset="0"/>
                          <a:ea typeface="Calibri" charset="0"/>
                        </a:rPr>
                        <a:t>22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AU" sz="2400" b="0" i="0" u="none" strike="noStrike" cap="none" normalizeH="0" baseline="0" dirty="0" smtClean="0">
                          <a:ln>
                            <a:noFill/>
                          </a:ln>
                          <a:solidFill>
                            <a:schemeClr val="tx1"/>
                          </a:solidFill>
                          <a:effectLst/>
                          <a:latin typeface="Calibri" charset="0"/>
                          <a:ea typeface="Calibri" charset="0"/>
                        </a:rPr>
                        <a:t>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TextBox 4"/>
          <p:cNvSpPr txBox="1">
            <a:spLocks noChangeArrowheads="1"/>
          </p:cNvSpPr>
          <p:nvPr/>
        </p:nvSpPr>
        <p:spPr bwMode="auto">
          <a:xfrm>
            <a:off x="539750" y="4724400"/>
            <a:ext cx="8001000" cy="1631950"/>
          </a:xfrm>
          <a:prstGeom prst="rect">
            <a:avLst/>
          </a:prstGeom>
          <a:noFill/>
          <a:ln w="9525">
            <a:noFill/>
            <a:miter lim="800000"/>
            <a:headEnd/>
            <a:tailEnd/>
          </a:ln>
        </p:spPr>
        <p:txBody>
          <a:bodyPr>
            <a:spAutoFit/>
          </a:bodyPr>
          <a:lstStyle/>
          <a:p>
            <a:pPr marL="182563" indent="-182563">
              <a:buClr>
                <a:srgbClr val="FF0000"/>
              </a:buClr>
              <a:buFont typeface="Calibri" pitchFamily="34" charset="0"/>
              <a:buChar char="›"/>
            </a:pPr>
            <a:r>
              <a:rPr lang="en-US" sz="2000" dirty="0">
                <a:latin typeface="Calibri" pitchFamily="34" charset="0"/>
              </a:rPr>
              <a:t>NOT a consequence of the size of the university</a:t>
            </a:r>
          </a:p>
          <a:p>
            <a:pPr marL="639763" lvl="1" indent="-182563">
              <a:buClr>
                <a:srgbClr val="FF0000"/>
              </a:buClr>
            </a:pPr>
            <a:r>
              <a:rPr lang="en-US" sz="2000" dirty="0">
                <a:latin typeface="Calibri" pitchFamily="34" charset="0"/>
              </a:rPr>
              <a:t>(US: 3 024-60 347, Australia: 12 482-55 000)</a:t>
            </a:r>
          </a:p>
          <a:p>
            <a:pPr marL="182563" indent="-182563">
              <a:buClr>
                <a:srgbClr val="FF0000"/>
              </a:buClr>
              <a:buFont typeface="Calibri" pitchFamily="34" charset="0"/>
              <a:buChar char="›"/>
            </a:pPr>
            <a:r>
              <a:rPr lang="en-US" sz="2000" dirty="0">
                <a:latin typeface="Calibri" pitchFamily="34" charset="0"/>
              </a:rPr>
              <a:t> Related to decline of production-focused departments and faculties (agriculture, forestry)?</a:t>
            </a:r>
          </a:p>
          <a:p>
            <a:pPr marL="182563" indent="-182563">
              <a:buClr>
                <a:srgbClr val="FF0000"/>
              </a:buClr>
              <a:buFont typeface="Calibri" pitchFamily="34" charset="0"/>
              <a:buChar char="›"/>
            </a:pPr>
            <a:r>
              <a:rPr lang="en-US" sz="2000" dirty="0">
                <a:latin typeface="Calibri" pitchFamily="34" charset="0"/>
              </a:rPr>
              <a:t>Are Australian students ignorant of the importance and relevance of fire?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ea typeface="ＭＳ Ｐゴシック" pitchFamily="34" charset="-128"/>
              </a:rPr>
              <a:t>Australia is a fire-prone country</a:t>
            </a:r>
            <a:endParaRPr lang="en-AU"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4</a:t>
            </a:fld>
            <a:endParaRPr lang="en-AU"/>
          </a:p>
        </p:txBody>
      </p:sp>
      <p:sp>
        <p:nvSpPr>
          <p:cNvPr id="6" name="TextBox 3"/>
          <p:cNvSpPr txBox="1">
            <a:spLocks noChangeArrowheads="1"/>
          </p:cNvSpPr>
          <p:nvPr/>
        </p:nvSpPr>
        <p:spPr bwMode="auto">
          <a:xfrm>
            <a:off x="468313" y="5300663"/>
            <a:ext cx="8280400" cy="1077912"/>
          </a:xfrm>
          <a:prstGeom prst="rect">
            <a:avLst/>
          </a:prstGeom>
          <a:noFill/>
          <a:ln w="9525">
            <a:noFill/>
            <a:miter lim="800000"/>
            <a:headEnd/>
            <a:tailEnd/>
          </a:ln>
        </p:spPr>
        <p:txBody>
          <a:bodyPr>
            <a:spAutoFit/>
          </a:bodyPr>
          <a:lstStyle/>
          <a:p>
            <a:r>
              <a:rPr lang="en-AU" sz="1600" dirty="0"/>
              <a:t>Modified from </a:t>
            </a:r>
            <a:r>
              <a:rPr lang="en-AU" sz="1600" dirty="0" err="1"/>
              <a:t>Giglio</a:t>
            </a:r>
            <a:r>
              <a:rPr lang="en-AU" sz="1600" dirty="0"/>
              <a:t> </a:t>
            </a:r>
            <a:r>
              <a:rPr lang="en-AU" sz="1600" i="1" dirty="0"/>
              <a:t>et al</a:t>
            </a:r>
            <a:r>
              <a:rPr lang="en-AU" sz="1600" dirty="0"/>
              <a:t>. (2010) </a:t>
            </a:r>
            <a:r>
              <a:rPr lang="en-AU" sz="1600" i="1" dirty="0" err="1"/>
              <a:t>Biogeosciences</a:t>
            </a:r>
            <a:r>
              <a:rPr lang="en-AU" sz="1600" dirty="0"/>
              <a:t> 7, 1171-1186</a:t>
            </a:r>
          </a:p>
          <a:p>
            <a:endParaRPr lang="en-AU" sz="1600" dirty="0"/>
          </a:p>
          <a:p>
            <a:r>
              <a:rPr lang="en-AU" sz="1600" dirty="0"/>
              <a:t>Data sets compiled from four sensors (ATSR, VIRS, Terra MODIS, MODIS) using three methodologies (500 m map, local regression and regression tree)</a:t>
            </a:r>
          </a:p>
        </p:txBody>
      </p:sp>
      <p:pic>
        <p:nvPicPr>
          <p:cNvPr id="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89" y="1773238"/>
            <a:ext cx="8131175" cy="3398837"/>
          </a:xfrm>
          <a:prstGeom prst="rect">
            <a:avLst/>
          </a:prstGeom>
          <a:noFill/>
          <a:ln w="9525">
            <a:noFill/>
            <a:miter lim="800000"/>
            <a:headEnd/>
            <a:tailEnd/>
          </a:ln>
        </p:spPr>
      </p:pic>
      <p:sp>
        <p:nvSpPr>
          <p:cNvPr id="10" name="Rectangle 4"/>
          <p:cNvSpPr>
            <a:spLocks noChangeArrowheads="1"/>
          </p:cNvSpPr>
          <p:nvPr/>
        </p:nvSpPr>
        <p:spPr bwMode="auto">
          <a:xfrm>
            <a:off x="1730548" y="1412776"/>
            <a:ext cx="5904656" cy="646331"/>
          </a:xfrm>
          <a:prstGeom prst="rect">
            <a:avLst/>
          </a:prstGeom>
          <a:noFill/>
          <a:ln w="9525">
            <a:noFill/>
            <a:miter lim="800000"/>
            <a:headEnd/>
            <a:tailEnd/>
          </a:ln>
        </p:spPr>
        <p:txBody>
          <a:bodyPr>
            <a:spAutoFit/>
          </a:bodyPr>
          <a:lstStyle/>
          <a:p>
            <a:pPr algn="ctr"/>
            <a:r>
              <a:rPr lang="en-AU" b="1" dirty="0"/>
              <a:t>Area burnt in Australia (1996-2009</a:t>
            </a:r>
            <a:r>
              <a:rPr lang="en-AU" b="1" dirty="0" smtClean="0"/>
              <a:t>)</a:t>
            </a:r>
          </a:p>
          <a:p>
            <a:pPr algn="ctr"/>
            <a:r>
              <a:rPr lang="en-AU" b="1" dirty="0" smtClean="0"/>
              <a:t>1 hectare = 2.47 acre</a:t>
            </a:r>
            <a:endParaRPr lang="en-AU"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Fire frequency 2000-2010</a:t>
            </a:r>
            <a:endParaRPr lang="en-AU" b="1"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5</a:t>
            </a:fld>
            <a:endParaRPr lang="en-AU"/>
          </a:p>
        </p:txBody>
      </p:sp>
      <p:grpSp>
        <p:nvGrpSpPr>
          <p:cNvPr id="8" name="Group 7"/>
          <p:cNvGrpSpPr/>
          <p:nvPr/>
        </p:nvGrpSpPr>
        <p:grpSpPr>
          <a:xfrm>
            <a:off x="755576" y="1268759"/>
            <a:ext cx="7488832" cy="5165179"/>
            <a:chOff x="755576" y="1268759"/>
            <a:chExt cx="7488832" cy="5165179"/>
          </a:xfrm>
        </p:grpSpPr>
        <p:pic>
          <p:nvPicPr>
            <p:cNvPr id="6" name="Picture 5" descr="Fire extent in Australia.jpg"/>
            <p:cNvPicPr>
              <a:picLocks noChangeAspect="1"/>
            </p:cNvPicPr>
            <p:nvPr/>
          </p:nvPicPr>
          <p:blipFill>
            <a:blip r:embed="rId3" cstate="email">
              <a:extLst>
                <a:ext uri="{28A0092B-C50C-407E-A947-70E740481C1C}">
                  <a14:useLocalDpi xmlns:a14="http://schemas.microsoft.com/office/drawing/2010/main"/>
                </a:ext>
              </a:extLst>
            </a:blip>
            <a:srcRect l="3716" t="5710" r="6081" b="6662"/>
            <a:stretch>
              <a:fillRect/>
            </a:stretch>
          </p:blipFill>
          <p:spPr bwMode="auto">
            <a:xfrm>
              <a:off x="755576" y="1268759"/>
              <a:ext cx="7488832" cy="5165179"/>
            </a:xfrm>
            <a:prstGeom prst="rect">
              <a:avLst/>
            </a:prstGeom>
            <a:noFill/>
            <a:ln w="9525">
              <a:noFill/>
              <a:miter lim="800000"/>
              <a:headEnd/>
              <a:tailEnd/>
            </a:ln>
          </p:spPr>
        </p:pic>
        <p:sp>
          <p:nvSpPr>
            <p:cNvPr id="7" name="Rectangle 6"/>
            <p:cNvSpPr/>
            <p:nvPr/>
          </p:nvSpPr>
          <p:spPr>
            <a:xfrm>
              <a:off x="755576" y="1268760"/>
              <a:ext cx="532859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MODIS satellite map 10 day period in Jan 2012</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6</a:t>
            </a:fld>
            <a:endParaRPr lang="en-AU"/>
          </a:p>
        </p:txBody>
      </p:sp>
      <p:pic>
        <p:nvPicPr>
          <p:cNvPr id="4" name="Picture 4" descr="http://www.cosmosmagazine.com/files/imagecache/feature/files/features/online/20091118_fires.jpg"/>
          <p:cNvPicPr>
            <a:picLocks noChangeAspect="1" noChangeArrowheads="1"/>
          </p:cNvPicPr>
          <p:nvPr/>
        </p:nvPicPr>
        <p:blipFill>
          <a:blip r:embed="rId3" cstate="print"/>
          <a:srcRect t="21309" b="6729"/>
          <a:stretch>
            <a:fillRect/>
          </a:stretch>
        </p:blipFill>
        <p:spPr bwMode="auto">
          <a:xfrm>
            <a:off x="1343381" y="1268760"/>
            <a:ext cx="6457238" cy="52202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332656"/>
            <a:ext cx="7056457" cy="729365"/>
          </a:xfrm>
        </p:spPr>
        <p:txBody>
          <a:bodyPr>
            <a:normAutofit/>
          </a:bodyPr>
          <a:lstStyle/>
          <a:p>
            <a:r>
              <a:rPr lang="en-AU" b="1" dirty="0" smtClean="0"/>
              <a:t>Gippsland, Sunday Night, February 20</a:t>
            </a:r>
            <a:r>
              <a:rPr lang="en-AU" b="1" baseline="30000" dirty="0" smtClean="0"/>
              <a:t>th</a:t>
            </a:r>
            <a:r>
              <a:rPr lang="en-AU" b="1" dirty="0" smtClean="0"/>
              <a:t> 1898 John </a:t>
            </a:r>
            <a:r>
              <a:rPr lang="en-AU" b="1" dirty="0" err="1" smtClean="0"/>
              <a:t>Longstaff</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7</a:t>
            </a:fld>
            <a:endParaRPr lang="en-AU"/>
          </a:p>
        </p:txBody>
      </p:sp>
      <p:pic>
        <p:nvPicPr>
          <p:cNvPr id="4" name="Picture 6" descr="Gippsland, Sunday Night, February 20th, 189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2000" y="1268760"/>
            <a:ext cx="6960000" cy="52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Major fires in south-eastern Australia</a:t>
            </a:r>
            <a:endParaRPr lang="en-AU" b="1" dirty="0"/>
          </a:p>
        </p:txBody>
      </p:sp>
      <p:sp>
        <p:nvSpPr>
          <p:cNvPr id="3" name="Slide Number Placeholder 2"/>
          <p:cNvSpPr>
            <a:spLocks noGrp="1"/>
          </p:cNvSpPr>
          <p:nvPr>
            <p:ph type="sldNum" sz="quarter" idx="12"/>
          </p:nvPr>
        </p:nvSpPr>
        <p:spPr/>
        <p:txBody>
          <a:bodyPr/>
          <a:lstStyle/>
          <a:p>
            <a:fld id="{5EB0718A-1B3D-42D2-9A2B-FB6CFA4B4E8D}" type="slidenum">
              <a:rPr lang="en-AU" smtClean="0"/>
              <a:pPr/>
              <a:t>8</a:t>
            </a:fld>
            <a:endParaRPr lang="en-AU"/>
          </a:p>
        </p:txBody>
      </p:sp>
      <p:grpSp>
        <p:nvGrpSpPr>
          <p:cNvPr id="6" name="Group 5"/>
          <p:cNvGrpSpPr/>
          <p:nvPr/>
        </p:nvGrpSpPr>
        <p:grpSpPr>
          <a:xfrm>
            <a:off x="1382706" y="1319212"/>
            <a:ext cx="6364705" cy="4863607"/>
            <a:chOff x="1382706" y="1319212"/>
            <a:chExt cx="6364705" cy="4863607"/>
          </a:xfrm>
        </p:grpSpPr>
        <p:pic>
          <p:nvPicPr>
            <p:cNvPr id="358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3702" r="8022" b="6826"/>
            <a:stretch>
              <a:fillRect/>
            </a:stretch>
          </p:blipFill>
          <p:spPr bwMode="auto">
            <a:xfrm>
              <a:off x="1382706" y="1319212"/>
              <a:ext cx="6364705" cy="4863607"/>
            </a:xfrm>
            <a:prstGeom prst="rect">
              <a:avLst/>
            </a:prstGeom>
            <a:noFill/>
            <a:ln w="9525">
              <a:noFill/>
              <a:miter lim="800000"/>
              <a:headEnd/>
              <a:tailEnd/>
            </a:ln>
            <a:effectLst/>
          </p:spPr>
        </p:pic>
        <p:sp>
          <p:nvSpPr>
            <p:cNvPr id="5" name="TextBox 4"/>
            <p:cNvSpPr txBox="1"/>
            <p:nvPr/>
          </p:nvSpPr>
          <p:spPr>
            <a:xfrm>
              <a:off x="3851920" y="5785519"/>
              <a:ext cx="878702" cy="307777"/>
            </a:xfrm>
            <a:prstGeom prst="rect">
              <a:avLst/>
            </a:prstGeom>
            <a:noFill/>
          </p:spPr>
          <p:txBody>
            <a:bodyPr wrap="none" rtlCol="0">
              <a:spAutoFit/>
            </a:bodyPr>
            <a:lstStyle/>
            <a:p>
              <a:r>
                <a:rPr lang="en-AU" sz="1400" dirty="0" smtClean="0"/>
                <a:t>, Victoria</a:t>
              </a:r>
              <a:endParaRPr lang="en-AU" sz="1400"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Not all fires are the same...</a:t>
            </a:r>
            <a:endParaRPr lang="en-AU" b="1"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9</a:t>
            </a:fld>
            <a:endParaRPr lang="en-AU"/>
          </a:p>
        </p:txBody>
      </p:sp>
      <p:pic>
        <p:nvPicPr>
          <p:cNvPr id="6" name="Picture 1" descr="NT July 2010 08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2000" y="1268760"/>
            <a:ext cx="6960000" cy="52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NIS Master">
  <a:themeElements>
    <a:clrScheme name="agriculture">
      <a:dk1>
        <a:sysClr val="windowText" lastClr="000000"/>
      </a:dk1>
      <a:lt1>
        <a:sysClr val="window" lastClr="FFFFFF"/>
      </a:lt1>
      <a:dk2>
        <a:srgbClr val="12416C"/>
      </a:dk2>
      <a:lt2>
        <a:srgbClr val="FBCD6B"/>
      </a:lt2>
      <a:accent1>
        <a:srgbClr val="CE1126"/>
      </a:accent1>
      <a:accent2>
        <a:srgbClr val="3E5712"/>
      </a:accent2>
      <a:accent3>
        <a:srgbClr val="6E814D"/>
      </a:accent3>
      <a:accent4>
        <a:srgbClr val="9EAB88"/>
      </a:accent4>
      <a:accent5>
        <a:srgbClr val="C5CCB7"/>
      </a:accent5>
      <a:accent6>
        <a:srgbClr val="D8DDD0"/>
      </a:accent6>
      <a:hlink>
        <a:srgbClr val="0000FF"/>
      </a:hlink>
      <a:folHlink>
        <a:srgbClr val="0000FF"/>
      </a:folHlink>
    </a:clrScheme>
    <a:fontScheme name="UNIS_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1996</TotalTime>
  <Words>704</Words>
  <Application>Microsoft Office PowerPoint</Application>
  <PresentationFormat>On-screen Show (4:3)</PresentationFormat>
  <Paragraphs>186</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UNIS Master</vt:lpstr>
      <vt:lpstr>Forest fires in south-eastern Australia</vt:lpstr>
      <vt:lpstr>Australia has 149 million ha of forest</vt:lpstr>
      <vt:lpstr>Ash-type species in south-eastern forests</vt:lpstr>
      <vt:lpstr>Australia is a fire-prone country</vt:lpstr>
      <vt:lpstr>Fire frequency 2000-2010</vt:lpstr>
      <vt:lpstr>MODIS satellite map 10 day period in Jan 2012</vt:lpstr>
      <vt:lpstr>Gippsland, Sunday Night, February 20th 1898 John Longstaff</vt:lpstr>
      <vt:lpstr>Major fires in south-eastern Australia</vt:lpstr>
      <vt:lpstr>Not all fires are the same...</vt:lpstr>
      <vt:lpstr>Black Saturday fires, Victoria 2009</vt:lpstr>
      <vt:lpstr>Prescribed fire in south-eastern Australia</vt:lpstr>
      <vt:lpstr>The aftermath can be different...</vt:lpstr>
      <vt:lpstr>Carbon balances and prescribed burning</vt:lpstr>
      <vt:lpstr>Carbon balances and prescribed burning</vt:lpstr>
      <vt:lpstr>High severity fire in Alpine Ash forest in 2003</vt:lpstr>
      <vt:lpstr>High severity fire in Alpine Ash forest in 2003</vt:lpstr>
      <vt:lpstr>C and N recovery in forest soil</vt:lpstr>
      <vt:lpstr>Not all plants recover in the same way...</vt:lpstr>
      <vt:lpstr>Epicormic sprouting in Eucalypts</vt:lpstr>
      <vt:lpstr>Evidence of past fires</vt:lpstr>
      <vt:lpstr>Snowgum (Eucalyptus pauciflora)</vt:lpstr>
      <vt:lpstr>Resprouting from an underground lignotuber</vt:lpstr>
      <vt:lpstr>Fire-sensitive Eucalyptus delegatensis</vt:lpstr>
      <vt:lpstr>Mass germination of fire-sensitive species</vt:lpstr>
      <vt:lpstr>Mass germination of fire-sensitive species</vt:lpstr>
      <vt:lpstr>Survivorship curves</vt:lpstr>
      <vt:lpstr>Fire in south-eastern forests</vt:lpstr>
      <vt:lpstr>1983 regrowth</vt:lpstr>
      <vt:lpstr>PowerPoint Presentation</vt:lpstr>
      <vt:lpstr>A recovery program was needed</vt:lpstr>
      <vt:lpstr>Forest catchments in south-eastern Australia</vt:lpstr>
      <vt:lpstr>Forest catchments in south-eastern Australia</vt:lpstr>
      <vt:lpstr>Seasonal outlook 2009-2010</vt:lpstr>
      <vt:lpstr>Seasonal outlook 2010-2011</vt:lpstr>
      <vt:lpstr>Seasonal outlook 2011-2012</vt:lpstr>
      <vt:lpstr>Seasonal outlook 2012-2013</vt:lpstr>
      <vt:lpstr>PowerPoint Presentation</vt:lpstr>
      <vt:lpstr>Why am I here?</vt:lpstr>
      <vt:lpstr>Comparing Australia and the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UNIS Template</dc:title>
  <dc:subject>agriculture</dc:subject>
  <dc:creator>PresentationStudio.com</dc:creator>
  <cp:lastModifiedBy>Tyson Swetnam</cp:lastModifiedBy>
  <cp:revision>218</cp:revision>
  <dcterms:created xsi:type="dcterms:W3CDTF">2010-01-29T23:28:42Z</dcterms:created>
  <dcterms:modified xsi:type="dcterms:W3CDTF">2012-11-09T22:14:57Z</dcterms:modified>
</cp:coreProperties>
</file>