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61"/>
  </p:notesMasterIdLst>
  <p:handoutMasterIdLst>
    <p:handoutMasterId r:id="rId62"/>
  </p:handoutMasterIdLst>
  <p:sldIdLst>
    <p:sldId id="256" r:id="rId2"/>
    <p:sldId id="495" r:id="rId3"/>
    <p:sldId id="496" r:id="rId4"/>
    <p:sldId id="497" r:id="rId5"/>
    <p:sldId id="481" r:id="rId6"/>
    <p:sldId id="258" r:id="rId7"/>
    <p:sldId id="488" r:id="rId8"/>
    <p:sldId id="498" r:id="rId9"/>
    <p:sldId id="440" r:id="rId10"/>
    <p:sldId id="449" r:id="rId11"/>
    <p:sldId id="434" r:id="rId12"/>
    <p:sldId id="447" r:id="rId13"/>
    <p:sldId id="486" r:id="rId14"/>
    <p:sldId id="499" r:id="rId15"/>
    <p:sldId id="491" r:id="rId16"/>
    <p:sldId id="490" r:id="rId17"/>
    <p:sldId id="483" r:id="rId18"/>
    <p:sldId id="443" r:id="rId19"/>
    <p:sldId id="467" r:id="rId20"/>
    <p:sldId id="423" r:id="rId21"/>
    <p:sldId id="422" r:id="rId22"/>
    <p:sldId id="421" r:id="rId23"/>
    <p:sldId id="468" r:id="rId24"/>
    <p:sldId id="505" r:id="rId25"/>
    <p:sldId id="424" r:id="rId26"/>
    <p:sldId id="450" r:id="rId27"/>
    <p:sldId id="451" r:id="rId28"/>
    <p:sldId id="469" r:id="rId29"/>
    <p:sldId id="500" r:id="rId30"/>
    <p:sldId id="439" r:id="rId31"/>
    <p:sldId id="437" r:id="rId32"/>
    <p:sldId id="472" r:id="rId33"/>
    <p:sldId id="473" r:id="rId34"/>
    <p:sldId id="474" r:id="rId35"/>
    <p:sldId id="475" r:id="rId36"/>
    <p:sldId id="476" r:id="rId37"/>
    <p:sldId id="322" r:id="rId38"/>
    <p:sldId id="452" r:id="rId39"/>
    <p:sldId id="323" r:id="rId40"/>
    <p:sldId id="455" r:id="rId41"/>
    <p:sldId id="477" r:id="rId42"/>
    <p:sldId id="478" r:id="rId43"/>
    <p:sldId id="479" r:id="rId44"/>
    <p:sldId id="458" r:id="rId45"/>
    <p:sldId id="459" r:id="rId46"/>
    <p:sldId id="325" r:id="rId47"/>
    <p:sldId id="460" r:id="rId48"/>
    <p:sldId id="461" r:id="rId49"/>
    <p:sldId id="462" r:id="rId50"/>
    <p:sldId id="463" r:id="rId51"/>
    <p:sldId id="501" r:id="rId52"/>
    <p:sldId id="464" r:id="rId53"/>
    <p:sldId id="502" r:id="rId54"/>
    <p:sldId id="503" r:id="rId55"/>
    <p:sldId id="264" r:id="rId56"/>
    <p:sldId id="466" r:id="rId57"/>
    <p:sldId id="465" r:id="rId58"/>
    <p:sldId id="288" r:id="rId59"/>
    <p:sldId id="292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7" autoAdjust="0"/>
    <p:restoredTop sz="86002" autoAdjust="0"/>
  </p:normalViewPr>
  <p:slideViewPr>
    <p:cSldViewPr>
      <p:cViewPr varScale="1">
        <p:scale>
          <a:sx n="47" d="100"/>
          <a:sy n="47" d="100"/>
        </p:scale>
        <p:origin x="132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01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National median maintained per full-time custodial worker: 32,100 square feet (American School and University Magazine, 2009).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 Hard to reach places are dark; food and water can collect there, providing ideal habitat for cockroaches, fly maggots and other pests.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These areas can be </a:t>
            </a:r>
            <a:r>
              <a:rPr lang="en-US" sz="1200" b="1" dirty="0" smtClean="0"/>
              <a:t>especially vulnerable to pests.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Often, food service staff clean from the floor up, and don’t have the tools or training to clean floor drains.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33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77190" lvl="0" indent="-514350">
              <a:buClr>
                <a:schemeClr val="accent2"/>
              </a:buClr>
              <a:buSzPct val="60000"/>
              <a:buFont typeface="Wingdings" pitchFamily="2" charset="2"/>
              <a:buChar char="§"/>
            </a:pPr>
            <a:r>
              <a:rPr lang="en-US" sz="2500" dirty="0" smtClean="0"/>
              <a:t>Use good quality trash bags that do not tear!  </a:t>
            </a:r>
          </a:p>
          <a:p>
            <a:pPr marL="377190" lvl="0" indent="-514350">
              <a:buClr>
                <a:schemeClr val="accent2"/>
              </a:buClr>
              <a:buSzPct val="60000"/>
              <a:buFont typeface="Wingdings" pitchFamily="2" charset="2"/>
              <a:buChar char="§"/>
            </a:pPr>
            <a:r>
              <a:rPr lang="en-US" sz="2500" dirty="0" smtClean="0"/>
              <a:t>Keep the insides and undersides of trash cans clean to avoid providing food for pests. </a:t>
            </a:r>
          </a:p>
          <a:p>
            <a:pPr marL="377190" lvl="0" indent="-514350">
              <a:buClr>
                <a:schemeClr val="accent2"/>
              </a:buClr>
              <a:buSzPct val="60000"/>
              <a:buFont typeface="Wingdings" pitchFamily="2" charset="2"/>
              <a:buChar char="§"/>
            </a:pPr>
            <a:r>
              <a:rPr lang="en-US" sz="2500" dirty="0" smtClean="0"/>
              <a:t>Bag all waste going into dumpsters.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Custodians are among the most important people for IPM in any environment!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Custodians working in schools affect the quality of the learning environment and directly impact the </a:t>
            </a:r>
            <a:r>
              <a:rPr lang="en-US" sz="1200" b="1" dirty="0" smtClean="0"/>
              <a:t>quality of learning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 smtClean="0"/>
              <a:t>Here a custodian mopped up a pop spill and took a break. Just </a:t>
            </a:r>
            <a:r>
              <a:rPr lang="en-US" sz="1200" b="1" i="0" dirty="0" smtClean="0"/>
              <a:t>20 minutes </a:t>
            </a:r>
            <a:r>
              <a:rPr lang="en-US" sz="1200" i="0" dirty="0" smtClean="0"/>
              <a:t>later fire ants had discovered the sugary treat.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 smtClean="0"/>
              <a:t>If the custodian was “thinking pest”, he or she would have emptied the bucket and rinsed and hung the mop before taking a break, and avoided the ants.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39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1200" dirty="0" smtClean="0"/>
              <a:t>Examples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Hang wet mops up-side-down on wall hanger.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Store mop bucket upside down in floor sink.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7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Custodians know their building better than anyone else.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91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i="0" dirty="0" smtClean="0"/>
              <a:t>The vertical gap in the doorway below should be closed with brushes. </a:t>
            </a:r>
          </a:p>
          <a:p>
            <a:pPr>
              <a:buFont typeface="Arial" pitchFamily="34" charset="0"/>
              <a:buChar char="•"/>
            </a:pPr>
            <a:r>
              <a:rPr lang="en-US" sz="1200" i="0" dirty="0" smtClean="0"/>
              <a:t>Exterior doors should never be left propped open. 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6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Report/submit work orders to correct these conducive conditions, especially in areas where food is stored, prepared or served.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65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/>
              <a:t>The glue used in boxes is a food source. Avoiding cardboard in storage is an important part of cockroach management.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04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18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Communicating in writing to IPM Coordinators and others about pest issues documents your 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Example: dry P-traps can create access to your building from the sewer for American cockroaches.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3. Do this after food has been put away, and before food prep surfaces are cleaned to avoid contamination with </a:t>
            </a:r>
            <a:r>
              <a:rPr lang="en-US" sz="1200" dirty="0" err="1" smtClean="0"/>
              <a:t>listeria</a:t>
            </a:r>
            <a:r>
              <a:rPr lang="en-US" sz="1200" dirty="0" smtClean="0"/>
              <a:t> and other pathogens sometimes found in drains.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Some are dishwasher safe.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Remove debris.  </a:t>
            </a:r>
            <a:r>
              <a:rPr lang="en-US" sz="1200" b="1" dirty="0" smtClean="0"/>
              <a:t>A long handled dustpan and brush are useful for solid items, paper and other trash.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 smtClean="0"/>
              <a:t>To avoid contamination, </a:t>
            </a:r>
            <a:r>
              <a:rPr lang="en-US" sz="1200" dirty="0" smtClean="0"/>
              <a:t>never dry sweep in areas where food is on display or people are eating.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A damp mop may be used to contain spilled liquids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 smtClean="0"/>
              <a:t>Place food residues in garbage containers lined with good  quality plastic liners that don’t tear easily.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 smtClean="0"/>
              <a:t>Tie plastic bags shut prior to placing them in a dumpster for removal to avoid spillage and reduce pest access.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1200" b="1" dirty="0" smtClean="0"/>
              <a:t>If you hose down floors with water, </a:t>
            </a:r>
            <a:r>
              <a:rPr lang="en-US" sz="1200" dirty="0" smtClean="0"/>
              <a:t>avoid spraying water directly on motors and other electrical equipment.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1200" dirty="0" smtClean="0"/>
              <a:t>Do not allow moisture to come in contact with stored dry goods; </a:t>
            </a:r>
            <a:r>
              <a:rPr lang="en-US" sz="1200" b="1" dirty="0" smtClean="0"/>
              <a:t>moisture promotes mold growth.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1200" dirty="0" smtClean="0"/>
              <a:t>If food debris is present, remember some proteins coagulate at 140° to 145°F, making them more difficult to clean.  </a:t>
            </a:r>
            <a:r>
              <a:rPr lang="en-US" sz="1200" b="1" dirty="0" smtClean="0"/>
              <a:t>Excessively hot water or steam can bake proteins onto equipment much like an egg sticks to an ungreased frying pan.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Custodians can play an important role educating staff and students on how to avoid pest-conducive conditions.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80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It is important to remove all detergent residue.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Emptying 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1200" dirty="0" smtClean="0"/>
              <a:t>Vacuum cleaners, floor scrubbers and other pieces of equipment may need to be emptied of debris or chemicals before they are stored. 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b="1" dirty="0" smtClean="0"/>
              <a:t>Wiping Down, Washing and Rinsing</a:t>
            </a:r>
          </a:p>
          <a:p>
            <a:pPr marL="0" indent="0">
              <a:buFont typeface="Arial" pitchFamily="34" charset="0"/>
              <a:buChar char="•"/>
            </a:pPr>
            <a:r>
              <a:rPr lang="en-US" sz="1200" dirty="0" smtClean="0"/>
              <a:t>After use, each piece of equipment should be wiped down and, when appropriate, washed and rinsed to prevent build up of grit and grime.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7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888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Avoid heaping them on the floor or on solid shelving, they provide great harborage for spiders and cockroaches, and even nesting materials for mice.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73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5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r>
              <a:rPr lang="en-US" dirty="0" smtClean="0"/>
              <a:t>5. </a:t>
            </a:r>
            <a:r>
              <a:rPr lang="en-US" sz="1200" dirty="0" smtClean="0"/>
              <a:t>If you can smell a product (cleaning product or pesticide) while it is in storage, the lid may be loose or ventilation may be insufficient to protect air quality and health. </a:t>
            </a:r>
          </a:p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5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Head Custodian should be included on committees that develop policies for behavior.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Example: School districts restricting drinks in outdoor areas to water or electrolyte drinks have dramatically reduced stinging insect problems around outdoor trashcans.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0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200" b="1" dirty="0" smtClean="0"/>
              <a:t>Meet with cleaning crew </a:t>
            </a:r>
            <a:r>
              <a:rPr lang="en-US" sz="1200" dirty="0" smtClean="0"/>
              <a:t>and inspect each custodial closet.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Empty closets of items no longer used or </a:t>
            </a:r>
            <a:r>
              <a:rPr lang="en-US" sz="1200" b="1" dirty="0" smtClean="0"/>
              <a:t>have not been used in months.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Clean and paint. </a:t>
            </a:r>
            <a:r>
              <a:rPr lang="en-US" sz="1200" b="1" dirty="0" smtClean="0"/>
              <a:t>Standards applied to the rest of the facilities, should be applied to custodial closets. 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Evaluate the mechanicals (</a:t>
            </a:r>
            <a:r>
              <a:rPr lang="en-US" sz="1200" b="1" dirty="0" smtClean="0"/>
              <a:t>is there efferent storage space, shelving units, etc.)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Check the lighting. </a:t>
            </a:r>
            <a:r>
              <a:rPr lang="en-US" sz="1200" b="1" dirty="0" smtClean="0"/>
              <a:t>Often custodial closets do not have lights, making it more difficult to keep clean and organized.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Restock, organize and prioritize. </a:t>
            </a:r>
            <a:r>
              <a:rPr lang="en-US" sz="1200" b="1" dirty="0" smtClean="0"/>
              <a:t>Items should be organized by need and use.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0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47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FOR CLEANING PROFESSIONALS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101622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In-Person Education Module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6182412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1 of 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40" y="6019800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934200" cy="462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0"/>
            <a:ext cx="89154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Sensible Rules Go A Long Way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Custodians manage an environment affected by everyone</a:t>
            </a:r>
          </a:p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Building occupant behavior</a:t>
            </a:r>
            <a:r>
              <a:rPr lang="en-US" sz="3200" dirty="0"/>
              <a:t> </a:t>
            </a:r>
            <a:r>
              <a:rPr lang="en-US" sz="3200" dirty="0" smtClean="0"/>
              <a:t>should be well managed </a:t>
            </a:r>
          </a:p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Head custodians can give</a:t>
            </a:r>
            <a:br>
              <a:rPr lang="en-US" sz="3200" dirty="0" smtClean="0"/>
            </a:br>
            <a:r>
              <a:rPr lang="en-US" sz="3200" dirty="0" smtClean="0"/>
              <a:t>valuable insight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505200"/>
            <a:ext cx="2895851" cy="2847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59436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Children can be unpredictable – </a:t>
            </a:r>
          </a:p>
          <a:p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855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305800" cy="5105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Poor sanitation leads directly to pest problems by providing food, water and shelter 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Custodians should: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Have high standards and expectations for cleanliness and organization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Be </a:t>
            </a:r>
            <a:r>
              <a:rPr lang="en-US" sz="3200" dirty="0"/>
              <a:t>detail </a:t>
            </a:r>
            <a:r>
              <a:rPr lang="en-US" sz="3200" dirty="0" smtClean="0"/>
              <a:t>oriented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267200"/>
            <a:ext cx="2897088" cy="25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Clutter Bugs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Most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Schools Have One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05800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It is impossible for any cleaning professional to effectively remove dirt from these spaces!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92" y="2971800"/>
            <a:ext cx="8641908" cy="289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81000" y="62484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Cluttered storage -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75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Administrative Support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School policies should prohibit clutter:</a:t>
            </a:r>
          </a:p>
          <a:p>
            <a:pPr lvl="1"/>
            <a:r>
              <a:rPr lang="en-US" dirty="0" smtClean="0"/>
              <a:t>Fire safety</a:t>
            </a:r>
          </a:p>
          <a:p>
            <a:pPr lvl="1"/>
            <a:r>
              <a:rPr lang="en-US" dirty="0" smtClean="0"/>
              <a:t>Allergen reduction</a:t>
            </a:r>
          </a:p>
          <a:p>
            <a:pPr lvl="1"/>
            <a:r>
              <a:rPr lang="en-US" dirty="0" smtClean="0"/>
              <a:t>Pest prevention</a:t>
            </a:r>
          </a:p>
          <a:p>
            <a:r>
              <a:rPr lang="en-US" sz="3200" dirty="0" smtClean="0"/>
              <a:t>Custodial staff must</a:t>
            </a:r>
            <a:br>
              <a:rPr lang="en-US" sz="3200" dirty="0" smtClean="0"/>
            </a:br>
            <a:r>
              <a:rPr lang="en-US" sz="3200" dirty="0" smtClean="0"/>
              <a:t>have the support of </a:t>
            </a:r>
            <a:br>
              <a:rPr lang="en-US" sz="3200" dirty="0" smtClean="0"/>
            </a:br>
            <a:r>
              <a:rPr lang="en-US" sz="3200" dirty="0" smtClean="0"/>
              <a:t>the school </a:t>
            </a:r>
            <a:br>
              <a:rPr lang="en-US" sz="3200" dirty="0" smtClean="0"/>
            </a:br>
            <a:r>
              <a:rPr lang="en-US" sz="3200" dirty="0" smtClean="0"/>
              <a:t>administration  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86046"/>
            <a:ext cx="4073471" cy="3054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97968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Cluttered storage -</a:t>
            </a:r>
            <a:br>
              <a:rPr lang="en-US" i="1" dirty="0" smtClean="0"/>
            </a:br>
            <a:r>
              <a:rPr lang="en-US" i="1" dirty="0" smtClean="0"/>
              <a:t>Marc Lame, Indiana University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Poor quality and/or poorly maintained cleaning supplies and tools </a:t>
            </a:r>
            <a:br>
              <a:rPr lang="en-US" sz="3000" dirty="0" smtClean="0"/>
            </a:br>
            <a:r>
              <a:rPr lang="en-US" sz="3000" dirty="0" smtClean="0"/>
              <a:t>generate problems</a:t>
            </a:r>
          </a:p>
          <a:p>
            <a:pPr marL="514350" indent="-51435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2513162" cy="384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31718" y="59830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Brooms should be stored upside down so they can dry properly  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59830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Nicely organized cleaning 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>supply closet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1"/>
            <a:ext cx="3598718" cy="285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6799165" y="4090830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65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1828800"/>
            <a:ext cx="3428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000" dirty="0" smtClean="0"/>
              <a:t>Custodial closets can provide </a:t>
            </a:r>
            <a:r>
              <a:rPr lang="en-US" sz="3000" b="1" dirty="0" smtClean="0"/>
              <a:t>food</a:t>
            </a:r>
            <a:r>
              <a:rPr lang="en-US" sz="3000" dirty="0" smtClean="0"/>
              <a:t>, </a:t>
            </a:r>
            <a:r>
              <a:rPr lang="en-US" sz="3000" b="1" dirty="0" smtClean="0"/>
              <a:t>water</a:t>
            </a:r>
            <a:r>
              <a:rPr lang="en-US" sz="3000" dirty="0" smtClean="0"/>
              <a:t>, and </a:t>
            </a:r>
            <a:r>
              <a:rPr lang="en-US" sz="3000" b="1" dirty="0" smtClean="0"/>
              <a:t>shelter</a:t>
            </a:r>
            <a:r>
              <a:rPr lang="en-US" sz="3000" dirty="0" smtClean="0"/>
              <a:t> for pests</a:t>
            </a:r>
            <a:endParaRPr lang="en-US" sz="3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207"/>
          <a:stretch/>
        </p:blipFill>
        <p:spPr bwMode="auto">
          <a:xfrm>
            <a:off x="4343400" y="2057400"/>
            <a:ext cx="442365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5583482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Avoid </a:t>
            </a:r>
            <a:r>
              <a:rPr lang="en-US" i="1" dirty="0" smtClean="0"/>
              <a:t>storing items on the floor, which makes cleaning and inspection difficult – Dawn H. Gouge, University of Arizona</a:t>
            </a:r>
            <a:endParaRPr lang="en-US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4873752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Custodial Closet Tips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Inspect closets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/>
              <a:t>Discard items no </a:t>
            </a:r>
            <a:r>
              <a:rPr lang="en-US" sz="3200" dirty="0" smtClean="0"/>
              <a:t>longer used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Clean and paint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Evaluate the mechanicals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Check lighting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Restock, organize and prioritize </a:t>
            </a:r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756148"/>
            <a:ext cx="3205260" cy="4797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Sanitation standards may be compromised if too few custodians are staffing a school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857500"/>
            <a:ext cx="5130800" cy="384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852" y="5634335"/>
            <a:ext cx="278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American cockroaches eating food scraps – Dawn H. Gouge, University of Arizona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70099"/>
            <a:ext cx="5795163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4572000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and behind fixed equipment can be difficult to reach for cleaning or inspection – Dawn H. Gouge, University of Arizona</a:t>
            </a:r>
            <a:endParaRPr lang="en-US" i="1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362200" y="1600200"/>
            <a:ext cx="41148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272" y="1657678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75000"/>
            </a:pPr>
            <a:r>
              <a:rPr lang="en-US" sz="2800" dirty="0"/>
              <a:t>H</a:t>
            </a:r>
            <a:r>
              <a:rPr lang="en-US" sz="2800" dirty="0" smtClean="0"/>
              <a:t>ard-to-reach places can be ideal for pests</a:t>
            </a:r>
          </a:p>
        </p:txBody>
      </p:sp>
    </p:spTree>
    <p:extLst>
      <p:ext uri="{BB962C8B-B14F-4D97-AF65-F5344CB8AC3E}">
        <p14:creationId xmlns:p14="http://schemas.microsoft.com/office/powerpoint/2010/main" val="26901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362200" y="1600200"/>
            <a:ext cx="41148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5257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Organic matter, grease feed pests 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9718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263718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74014"/>
            <a:ext cx="2971800" cy="22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3733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Covered floor drains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64124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heating units 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44196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3437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Sanitation issues and problem areas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Elements of sanitation and exclusion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Strategies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Tactics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Tools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 Inspection and 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What to look for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Where to look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Tools used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Frequency </a:t>
            </a:r>
          </a:p>
          <a:p>
            <a:pPr lvl="1">
              <a:buNone/>
            </a:pPr>
            <a:endParaRPr lang="en-US" sz="28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40386"/>
            <a:ext cx="32766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Corner Cleaning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4267200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q"/>
            </a:pPr>
            <a:r>
              <a:rPr lang="en-US" sz="3200" dirty="0"/>
              <a:t>D</a:t>
            </a:r>
            <a:r>
              <a:rPr lang="en-US" sz="3200" dirty="0" smtClean="0"/>
              <a:t>ebris </a:t>
            </a:r>
            <a:r>
              <a:rPr lang="en-US" sz="3200" dirty="0"/>
              <a:t>collects in </a:t>
            </a:r>
            <a:r>
              <a:rPr lang="en-US" sz="3200" dirty="0" smtClean="0"/>
              <a:t>corners, under furniture,  behind equipment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“</a:t>
            </a:r>
            <a:r>
              <a:rPr lang="en-US" sz="3200" dirty="0"/>
              <a:t>B</a:t>
            </a:r>
            <a:r>
              <a:rPr lang="en-US" sz="3200" dirty="0" smtClean="0"/>
              <a:t>ack-leg zone”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23106" y="57150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Sweeping and mopping can push food debris into corners. </a:t>
            </a:r>
            <a:r>
              <a:rPr lang="en-US" i="1" dirty="0"/>
              <a:t>T</a:t>
            </a:r>
            <a:r>
              <a:rPr lang="en-US" i="1" dirty="0" smtClean="0"/>
              <a:t>hat’s why pests love these areas!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0"/>
          <a:stretch>
            <a:fillRect/>
          </a:stretch>
        </p:blipFill>
        <p:spPr bwMode="auto">
          <a:xfrm>
            <a:off x="426876" y="3257908"/>
            <a:ext cx="4136606" cy="237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75" y="3732362"/>
            <a:ext cx="378056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3525" y="6096000"/>
            <a:ext cx="304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“back-leg zone”</a:t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921942" y="3693952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730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19304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C</a:t>
            </a:r>
            <a:r>
              <a:rPr lang="en-US" sz="3200" dirty="0" smtClean="0"/>
              <a:t>rumbs </a:t>
            </a:r>
            <a:r>
              <a:rPr lang="en-US" sz="3200" dirty="0"/>
              <a:t>collect under </a:t>
            </a:r>
            <a:r>
              <a:rPr lang="en-US" sz="3200" dirty="0" smtClean="0"/>
              <a:t>cushions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752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962400"/>
            <a:ext cx="254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Upholstered </a:t>
            </a:r>
            <a:r>
              <a:rPr lang="en-US" i="1" dirty="0"/>
              <a:t>furniture is difficult to keep clean, especially </a:t>
            </a:r>
            <a:r>
              <a:rPr lang="en-US" i="1" dirty="0" smtClean="0"/>
              <a:t>where food is consumed including teacher’s </a:t>
            </a:r>
            <a:r>
              <a:rPr lang="en-US" i="1" dirty="0"/>
              <a:t>lounges, </a:t>
            </a:r>
            <a:r>
              <a:rPr lang="en-US" i="1" dirty="0" smtClean="0"/>
              <a:t>and coaches</a:t>
            </a:r>
            <a:r>
              <a:rPr lang="en-US" i="1" dirty="0"/>
              <a:t>, maintenance or </a:t>
            </a:r>
            <a:r>
              <a:rPr lang="en-US" i="1" dirty="0" smtClean="0"/>
              <a:t>custodial offices – Dawn H. Gouge, University of Arizona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Furniture food!</a:t>
            </a:r>
          </a:p>
        </p:txBody>
      </p:sp>
    </p:spTree>
    <p:extLst>
      <p:ext uri="{BB962C8B-B14F-4D97-AF65-F5344CB8AC3E}">
        <p14:creationId xmlns:p14="http://schemas.microsoft.com/office/powerpoint/2010/main" val="14814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nmanaged Areas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5044" y="1729285"/>
            <a:ext cx="3962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Some areas in schools may not be managed by custodians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sz="3200" dirty="0" smtClean="0"/>
              <a:t>E.g., student stores and parent-run concession stands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" b="6921"/>
          <a:stretch>
            <a:fillRect/>
          </a:stretch>
        </p:blipFill>
        <p:spPr bwMode="auto">
          <a:xfrm>
            <a:off x="4268638" y="776785"/>
            <a:ext cx="4610169" cy="550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9421" y="54102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Head custodians </a:t>
            </a:r>
            <a:r>
              <a:rPr lang="en-US" i="1" dirty="0"/>
              <a:t>and IPM </a:t>
            </a:r>
            <a:r>
              <a:rPr lang="en-US" i="1" dirty="0" smtClean="0"/>
              <a:t>Coordinators </a:t>
            </a:r>
            <a:r>
              <a:rPr lang="en-US" i="1" dirty="0"/>
              <a:t>must be </a:t>
            </a:r>
            <a:r>
              <a:rPr lang="en-US" i="1" dirty="0" smtClean="0"/>
              <a:t>allowed </a:t>
            </a:r>
            <a:r>
              <a:rPr lang="en-US" i="1" dirty="0"/>
              <a:t>to inspect all </a:t>
            </a:r>
            <a:r>
              <a:rPr lang="en-US" i="1" dirty="0" smtClean="0"/>
              <a:t>areas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283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Floor Drains and Floor Sinks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6237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Clean!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88328"/>
            <a:ext cx="2692400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2"/>
          <a:stretch/>
        </p:blipFill>
        <p:spPr bwMode="auto">
          <a:xfrm>
            <a:off x="338789" y="4267200"/>
            <a:ext cx="2633011" cy="1888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86200" y="5345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Not good</a:t>
            </a:r>
            <a:endParaRPr lang="en-US" i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00550"/>
            <a:ext cx="2667000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86600" y="64256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Bad!</a:t>
            </a:r>
            <a:endParaRPr lang="en-US" i="1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05800" cy="1066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Organic matter builds up and drain fly maggots breed in drain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Drains may be hidden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33322" y="2710934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82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rgbClr val="EBDDC3">
                    <a:lumMod val="10000"/>
                  </a:srgbClr>
                </a:solidFill>
              </a:rPr>
              <a:t>Problem Zones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33400" y="1752600"/>
            <a:ext cx="8232139" cy="2819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Problems zones can support pests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Principals are expected to give them the authority they need to access and keep all areas of the </a:t>
            </a:r>
            <a:br>
              <a:rPr lang="en-US" sz="3200" dirty="0" smtClean="0"/>
            </a:br>
            <a:r>
              <a:rPr lang="en-US" sz="3200" dirty="0" smtClean="0"/>
              <a:t>school clean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694" y="3429000"/>
            <a:ext cx="4872621" cy="32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Waste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6552" y="1447800"/>
            <a:ext cx="8537448" cy="251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Waste management </a:t>
            </a:r>
            <a:r>
              <a:rPr lang="en-US" sz="3200" b="1" dirty="0" smtClean="0"/>
              <a:t>is</a:t>
            </a:r>
            <a:r>
              <a:rPr lang="en-US" sz="3200" dirty="0" smtClean="0"/>
              <a:t> pest management: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Quality </a:t>
            </a:r>
            <a:r>
              <a:rPr lang="en-US" sz="3200" dirty="0"/>
              <a:t>trash </a:t>
            </a:r>
            <a:r>
              <a:rPr lang="en-US" sz="3200" dirty="0" smtClean="0"/>
              <a:t>bags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Keep it clean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Bag all waste going into dumpsters</a:t>
            </a:r>
          </a:p>
          <a:p>
            <a:pPr marL="320040" lvl="1" indent="0">
              <a:buNone/>
            </a:pPr>
            <a:endParaRPr lang="en-US" sz="2500" dirty="0"/>
          </a:p>
          <a:p>
            <a:pPr marL="320040" lvl="1" indent="0">
              <a:buNone/>
            </a:pPr>
            <a:endParaRPr lang="en-US" sz="25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88" r="6250" b="32812"/>
          <a:stretch>
            <a:fillRect/>
          </a:stretch>
        </p:blipFill>
        <p:spPr bwMode="auto">
          <a:xfrm>
            <a:off x="990600" y="3810000"/>
            <a:ext cx="2457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60960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Left: Trash is haphazardly thrown into dumpster</a:t>
            </a:r>
          </a:p>
          <a:p>
            <a:r>
              <a:rPr lang="en-US" i="1" dirty="0" smtClean="0"/>
              <a:t>Right: All trash is secured in tied trash bags with no over flow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244418" y="4428897"/>
            <a:ext cx="313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Marc Lame, Indiana University 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09802"/>
            <a:ext cx="3420152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Waste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001000" cy="2514600"/>
          </a:xfrm>
        </p:spPr>
        <p:txBody>
          <a:bodyPr>
            <a:noAutofit/>
          </a:bodyPr>
          <a:lstStyle/>
          <a:p>
            <a:pPr marL="834390" lvl="1" indent="-514350"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3200" dirty="0" smtClean="0"/>
              <a:t>Place dumpsters on a concrete or asphalt</a:t>
            </a:r>
            <a:r>
              <a:rPr lang="en-US" sz="3200" dirty="0"/>
              <a:t> surface 30-50 feet away from </a:t>
            </a:r>
            <a:r>
              <a:rPr lang="en-US" sz="3200" dirty="0" smtClean="0"/>
              <a:t>building entryways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855" r="10655" b="19339"/>
          <a:stretch/>
        </p:blipFill>
        <p:spPr bwMode="auto">
          <a:xfrm>
            <a:off x="3581400" y="2819400"/>
            <a:ext cx="5166140" cy="375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0311" y="4038600"/>
            <a:ext cx="2862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This dumpster is way too close to the kitchen entryway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919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24774" y="1714500"/>
            <a:ext cx="4114800" cy="3733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Dumpster should be: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Rotated out by your service provider when dirty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Emptied at least weekly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About Waste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0009" y="5638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Consider sealed</a:t>
            </a:r>
            <a:r>
              <a:rPr lang="en-US" i="1" dirty="0" smtClean="0"/>
              <a:t>,  </a:t>
            </a:r>
            <a:r>
              <a:rPr lang="en-US" i="1" dirty="0"/>
              <a:t>leak-proof, self-contained compactors, </a:t>
            </a:r>
            <a:r>
              <a:rPr lang="en-US" i="1" dirty="0" smtClean="0"/>
              <a:t>available in many sizes – Shujuan Li, University of Arizona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9167" b="17778"/>
          <a:stretch/>
        </p:blipFill>
        <p:spPr>
          <a:xfrm>
            <a:off x="4687330" y="2057400"/>
            <a:ext cx="4075670" cy="35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Key Strategies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23900" y="1977549"/>
            <a:ext cx="8229600" cy="685800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en-US" sz="3200" dirty="0" smtClean="0"/>
              <a:t>Do what you do now, just think “pests”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86" b="11285"/>
          <a:stretch/>
        </p:blipFill>
        <p:spPr>
          <a:xfrm>
            <a:off x="117348" y="3124200"/>
            <a:ext cx="2930652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9" y="3124200"/>
            <a:ext cx="2844801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3124200"/>
            <a:ext cx="2844800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9700" y="5983069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Southern fire ants discover a mop used to clean up a soda pop spill -</a:t>
            </a:r>
            <a:br>
              <a:rPr lang="en-US" i="1" dirty="0" smtClean="0"/>
            </a:br>
            <a:r>
              <a:rPr lang="en-US" i="1" dirty="0" smtClean="0"/>
              <a:t>Jerry </a:t>
            </a:r>
            <a:r>
              <a:rPr lang="en-US" i="1" dirty="0"/>
              <a:t>Jochim, </a:t>
            </a:r>
            <a:r>
              <a:rPr lang="en-US" i="1" dirty="0" smtClean="0"/>
              <a:t>Monroe County </a:t>
            </a:r>
            <a:r>
              <a:rPr lang="en-US" i="1" dirty="0"/>
              <a:t>Community School Corporation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Key Strategies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8472" y="2590800"/>
            <a:ext cx="2971800" cy="380132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Don’t attract pests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Custodial </a:t>
            </a:r>
            <a:r>
              <a:rPr lang="en-US" sz="3200" dirty="0">
                <a:solidFill>
                  <a:prstClr val="black"/>
                </a:solidFill>
              </a:rPr>
              <a:t>closets can provide food, water, and shelter for pests</a:t>
            </a:r>
          </a:p>
          <a:p>
            <a:pPr marL="457200" indent="-457200">
              <a:buClr>
                <a:srgbClr val="968C8C"/>
              </a:buClr>
              <a:buFont typeface="Wingdings"/>
              <a:buNone/>
              <a:defRPr/>
            </a:pPr>
            <a:endParaRPr lang="en-US" sz="3200" dirty="0" smtClean="0">
              <a:solidFill>
                <a:prstClr val="black"/>
              </a:solidFill>
            </a:endParaRPr>
          </a:p>
          <a:p>
            <a:pPr marL="457200" indent="-457200">
              <a:buClr>
                <a:srgbClr val="968C8C"/>
              </a:buClr>
              <a:buFont typeface="Wingdings"/>
              <a:buNone/>
              <a:defRPr/>
            </a:pPr>
            <a:endParaRPr lang="en-US" sz="3200" dirty="0" smtClean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207"/>
          <a:stretch/>
        </p:blipFill>
        <p:spPr bwMode="auto">
          <a:xfrm>
            <a:off x="3810000" y="838200"/>
            <a:ext cx="4993604" cy="481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80626" y="57912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Avoid </a:t>
            </a:r>
            <a:r>
              <a:rPr lang="en-US" i="1" dirty="0" smtClean="0">
                <a:solidFill>
                  <a:prstClr val="black"/>
                </a:solidFill>
              </a:rPr>
              <a:t>storing items on the floor, which makes cleaning and inspection difficult – Dawn H. Gouge, University of Arizona 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763000" cy="5867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800" dirty="0" smtClean="0"/>
              <a:t>Data collection, recording and evaluation 		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Sanitation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Inspection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 Cleaning procedures for: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Drain areas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Floors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Corners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Beneath equipment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Floor joints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95035"/>
            <a:ext cx="3657600" cy="26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Key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Strategies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600200"/>
            <a:ext cx="4038600" cy="434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Equipment used to clean will be full of food particles and moisture</a:t>
            </a:r>
          </a:p>
          <a:p>
            <a:r>
              <a:rPr lang="en-US" dirty="0" smtClean="0"/>
              <a:t>Clean equipment before storing</a:t>
            </a:r>
          </a:p>
          <a:p>
            <a:endParaRPr lang="en-US" sz="3200" dirty="0" smtClean="0"/>
          </a:p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99" y="457200"/>
            <a:ext cx="4510026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6388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Avoid leaving </a:t>
            </a:r>
            <a:r>
              <a:rPr lang="en-US" sz="2000" i="1" dirty="0" smtClean="0"/>
              <a:t>mops in dirty water – Dawn H. Gouge, University of Arizona </a:t>
            </a:r>
            <a:endParaRPr lang="en-US" sz="2000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010400" y="0"/>
            <a:ext cx="7620000" cy="475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8289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Key strategies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654552" cy="4495800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q"/>
              <a:defRPr/>
            </a:pPr>
            <a:r>
              <a:rPr lang="en-US" sz="3200" dirty="0" smtClean="0"/>
              <a:t>Report pest-proofing needs to the IPM Coordinator or submit work orders for the building maintenance </a:t>
            </a:r>
            <a:br>
              <a:rPr lang="en-US" sz="3200" dirty="0" smtClean="0"/>
            </a:br>
            <a:r>
              <a:rPr lang="en-US" sz="3200" dirty="0" smtClean="0"/>
              <a:t>crew</a:t>
            </a:r>
          </a:p>
          <a:p>
            <a:pPr>
              <a:buNone/>
            </a:pP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4" b="6227"/>
          <a:stretch/>
        </p:blipFill>
        <p:spPr bwMode="auto">
          <a:xfrm>
            <a:off x="4235715" y="1513712"/>
            <a:ext cx="4579515" cy="38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7130" y="5430775"/>
            <a:ext cx="384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Water leaks can lead to mold, carpenter ants, termites and flies - Report all leaks promptly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84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Reportable Conditions: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Missing or Damaged Door Sweeps and Seals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7" y="2667000"/>
            <a:ext cx="36560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88" y="3322260"/>
            <a:ext cx="2438400" cy="325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15240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Mice can enter through a ¼” gap</a:t>
            </a:r>
          </a:p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Effective door sweeps can cut pest complaints by 65%!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6874224" y="4711869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85869" y="4947550"/>
            <a:ext cx="187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horizontal door sweeps are present, but not the vertical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946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Reportable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Conditions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: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Gaps that Provide Cover For Pests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1676400"/>
            <a:ext cx="8610600" cy="2895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  <a:defRPr/>
            </a:pPr>
            <a:r>
              <a:rPr lang="en-US" sz="3200" dirty="0" smtClean="0"/>
              <a:t>Cockroaches spend daytime hours harboring in cracks and crevices including: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dirty="0" smtClean="0"/>
              <a:t>Open plumbing and electrical penetrations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dirty="0" smtClean="0"/>
              <a:t>Unsealed crevices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88" y="3809999"/>
            <a:ext cx="3701512" cy="2951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500" y="5257800"/>
            <a:ext cx="3086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Custodians sealing around a </a:t>
            </a:r>
            <a:r>
              <a:rPr lang="en-US" i="1" dirty="0"/>
              <a:t>pipe escutcheon plate and sealing a back-splash -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Jerry </a:t>
            </a:r>
            <a:r>
              <a:rPr lang="en-US" i="1" dirty="0"/>
              <a:t>Jochim, Monroe County Community School Corporation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66" y="3947116"/>
            <a:ext cx="2223468" cy="12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Cardboard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6002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Corrugations in cardboard boxes provide excellent harborage for cockroaches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18179"/>
            <a:ext cx="3810000" cy="28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7" y="3352800"/>
            <a:ext cx="3800643" cy="2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957" y="2743200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Problematic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2667000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Excellent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1981200" y="6248400"/>
            <a:ext cx="480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Kitchen pantry, before and after cardboard removal</a:t>
            </a:r>
          </a:p>
          <a:p>
            <a:r>
              <a:rPr lang="en-US" i="1" dirty="0" smtClean="0">
                <a:solidFill>
                  <a:prstClr val="black"/>
                </a:solidFill>
              </a:rPr>
              <a:t>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Reportable Conditions: Access to Food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581400"/>
            <a:ext cx="3126250" cy="31166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5129074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See-through storage totes can reduce and prevent ant and cockroach </a:t>
            </a:r>
            <a:r>
              <a:rPr lang="en-US" i="1" dirty="0"/>
              <a:t>problems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 </a:t>
            </a:r>
          </a:p>
          <a:p>
            <a:pPr algn="r"/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7" y="1965360"/>
            <a:ext cx="4106766" cy="2927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5734" y="1844492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Teachers should use airtight containers for storage of any edible classroom supplies 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30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48768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390900"/>
            <a:ext cx="4343400" cy="3257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89445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Wrappers and decomposing food in athletic locker</a:t>
            </a:r>
            <a:endParaRPr lang="en-US" sz="2000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4648200" y="1690273"/>
            <a:ext cx="3746562" cy="120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47167" y="287409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35524" y="4322340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Dark shadowy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Hard to 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Undisturbed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Waste collection containers and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23188"/>
          <a:stretch/>
        </p:blipFill>
        <p:spPr>
          <a:xfrm>
            <a:off x="4887950" y="1752600"/>
            <a:ext cx="4103649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0824" y="3693763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Food packet under refrigerator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1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1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60" y="3276600"/>
            <a:ext cx="3806556" cy="285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6172200"/>
            <a:ext cx="47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Locked PTO storage, off limits to custodial staff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30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114800" cy="26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97053"/>
            <a:ext cx="3505200" cy="26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7233" y="4375697"/>
            <a:ext cx="2448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Pest monitoring trap</a:t>
            </a:r>
            <a:br>
              <a:rPr lang="en-US" i="1" dirty="0" smtClean="0"/>
            </a:br>
            <a:r>
              <a:rPr lang="en-US" i="1" dirty="0" smtClean="0"/>
              <a:t>catching German cockroaches – Dawn H. Gouge, University of Arizona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16552" y="5634335"/>
            <a:ext cx="305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Marc Lame identifying </a:t>
            </a:r>
          </a:p>
          <a:p>
            <a:r>
              <a:rPr lang="en-US" i="1" dirty="0" smtClean="0"/>
              <a:t>an insect pest - </a:t>
            </a:r>
          </a:p>
          <a:p>
            <a:r>
              <a:rPr lang="en-US" i="1" dirty="0" smtClean="0"/>
              <a:t>Jerry Jochim, Monroe County Community School Corporation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6482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3200" dirty="0" smtClean="0"/>
              <a:t>Maintenance and storage of cleaning equipment</a:t>
            </a:r>
          </a:p>
          <a:p>
            <a:pPr marL="514350" lvl="0" indent="-514350">
              <a:buFont typeface="+mj-lt"/>
              <a:buAutoNum type="arabicPeriod" startAt="7"/>
            </a:pPr>
            <a:r>
              <a:rPr lang="en-US" sz="3200" dirty="0" smtClean="0"/>
              <a:t>Correct storage, including inspection of deliveries for pest presence and good sanitation of storage areas </a:t>
            </a:r>
            <a:r>
              <a:rPr lang="en-US" sz="3200" b="1" dirty="0" smtClean="0"/>
              <a:t>	</a:t>
            </a:r>
            <a:endParaRPr lang="en-US" sz="3200" dirty="0" smtClean="0"/>
          </a:p>
          <a:p>
            <a:pPr marL="514350" lvl="0" indent="-514350">
              <a:buFont typeface="+mj-lt"/>
              <a:buAutoNum type="arabicPeriod" startAt="8"/>
            </a:pPr>
            <a:endParaRPr lang="en-US" sz="3200" dirty="0" smtClean="0"/>
          </a:p>
          <a:p>
            <a:pPr lvl="1">
              <a:buNone/>
            </a:pPr>
            <a:endParaRPr lang="en-US" sz="32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8" y="2438400"/>
            <a:ext cx="3314582" cy="22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84200" y="1752600"/>
            <a:ext cx="8153400" cy="5257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 smtClean="0"/>
              <a:t>Consider recording: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32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11" y="2971800"/>
            <a:ext cx="5125156" cy="38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4134" y="1981200"/>
            <a:ext cx="3210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Broken exclusion mesh</a:t>
            </a:r>
          </a:p>
          <a:p>
            <a:pPr algn="r"/>
            <a:r>
              <a:rPr lang="en-US" i="1" dirty="0" smtClean="0"/>
              <a:t>Jerry </a:t>
            </a:r>
            <a:r>
              <a:rPr lang="en-US" i="1" dirty="0"/>
              <a:t>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261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676400"/>
            <a:ext cx="3505200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Some custodians carry a </a:t>
            </a:r>
            <a:r>
              <a:rPr lang="en-US" sz="3200" dirty="0" smtClean="0"/>
              <a:t>note </a:t>
            </a:r>
            <a:r>
              <a:rPr lang="en-US" sz="3200" dirty="0"/>
              <a:t>pad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on </a:t>
            </a:r>
            <a:r>
              <a:rPr lang="en-US" sz="3200" dirty="0"/>
              <a:t>their equipment </a:t>
            </a:r>
            <a:br>
              <a:rPr lang="en-US" sz="3200" dirty="0"/>
            </a:br>
            <a:r>
              <a:rPr lang="en-US" sz="3200" dirty="0"/>
              <a:t>cart or develop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their </a:t>
            </a:r>
            <a:r>
              <a:rPr lang="en-US" sz="3200" dirty="0"/>
              <a:t>own </a:t>
            </a:r>
            <a:br>
              <a:rPr lang="en-US" sz="3200" dirty="0"/>
            </a:br>
            <a:r>
              <a:rPr lang="en-US" sz="3200" dirty="0" smtClean="0"/>
              <a:t>checklists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8115" r="17016" b="12110"/>
          <a:stretch/>
        </p:blipFill>
        <p:spPr bwMode="auto">
          <a:xfrm>
            <a:off x="4648200" y="1828800"/>
            <a:ext cx="4098437" cy="37010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5800" y="5830419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Maintenance issues recording - </a:t>
            </a:r>
            <a:br>
              <a:rPr lang="en-US" i="1" dirty="0" smtClean="0"/>
            </a:br>
            <a:r>
              <a:rPr lang="en-US" i="1" dirty="0" smtClean="0"/>
              <a:t>Jerry </a:t>
            </a:r>
            <a:r>
              <a:rPr lang="en-US" i="1" dirty="0"/>
              <a:t>Jochim, Monroe County Community School Corporation </a:t>
            </a: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25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86066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Drains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P-traps in drains prevent gases, odors and insects from entering buildings -  </a:t>
            </a:r>
            <a:r>
              <a:rPr lang="en-US" sz="3200" dirty="0"/>
              <a:t>k</a:t>
            </a:r>
            <a:r>
              <a:rPr lang="en-US" sz="3200" dirty="0" smtClean="0"/>
              <a:t>eep them filled with water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31452" r="7963"/>
          <a:stretch/>
        </p:blipFill>
        <p:spPr bwMode="auto">
          <a:xfrm>
            <a:off x="4343400" y="3353060"/>
            <a:ext cx="4355314" cy="320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52600" y="4961727"/>
            <a:ext cx="2448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Dry icky drain which was giving access to American cockroaches – Dawn H. Gouge, University of Arizona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845552" cy="47244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sz="3200" dirty="0" smtClean="0"/>
              <a:t>Drains under fixed equipment can be difficult to clean 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32" y="2738532"/>
            <a:ext cx="5095068" cy="381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33400" y="457200"/>
            <a:ext cx="8610600" cy="990600"/>
          </a:xfrm>
          <a:prstGeom prst="rect">
            <a:avLst/>
          </a:prstGeom>
        </p:spPr>
        <p:txBody>
          <a:bodyPr vert="horz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Thorough Cleaning Procedures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4706" y="4293275"/>
            <a:ext cx="2448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Drain tucked under a fixed kitchen appliance in a difficult-to-reach place had not been cleaned in a long time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989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99533" y="1676400"/>
            <a:ext cx="4876800" cy="4953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 smtClean="0"/>
              <a:t>Organic matter buildup in drains can be scraped out with a scraper or stiff brush (</a:t>
            </a:r>
            <a:r>
              <a:rPr lang="en-US" sz="3200" b="1" dirty="0" smtClean="0"/>
              <a:t>when no food is out and </a:t>
            </a:r>
            <a:r>
              <a:rPr lang="en-US" sz="3200" b="1" u="sng" dirty="0" smtClean="0"/>
              <a:t>before</a:t>
            </a:r>
            <a:r>
              <a:rPr lang="en-US" sz="3200" b="1" dirty="0" smtClean="0"/>
              <a:t> surfaces are cleaned</a:t>
            </a:r>
            <a:r>
              <a:rPr lang="en-US" sz="3200" dirty="0" smtClean="0"/>
              <a:t>)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3200" dirty="0" smtClean="0"/>
              <a:t>Monthly maintenance with an enzyme or biological cleaner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2876">
            <a:off x="5507593" y="3278690"/>
            <a:ext cx="331041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953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3200" dirty="0"/>
              <a:t>Sink nets or floor dome strainers should </a:t>
            </a:r>
            <a:r>
              <a:rPr lang="en-US" sz="3200" dirty="0" smtClean="0"/>
              <a:t>also be cleaned regularly</a:t>
            </a:r>
          </a:p>
          <a:p>
            <a:pPr marL="514350" indent="-514350">
              <a:buFont typeface="+mj-lt"/>
              <a:buAutoNum type="arabicPeriod" startAt="5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endParaRPr lang="en-US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6"/>
          <a:stretch/>
        </p:blipFill>
        <p:spPr bwMode="auto">
          <a:xfrm>
            <a:off x="2799251" y="2919983"/>
            <a:ext cx="3545498" cy="254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4096669"/>
            <a:ext cx="2591025" cy="2456901"/>
          </a:xfrm>
          <a:prstGeom prst="rect">
            <a:avLst/>
          </a:prstGeo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00" y="3028812"/>
            <a:ext cx="27241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33227" y="5424699"/>
            <a:ext cx="2448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Floor sink strainer catching food – Dawn H. Gouge, University of Arizona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6700" y="3683403"/>
            <a:ext cx="19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 sink net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37733" y="5070201"/>
            <a:ext cx="198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 floor sink dome strainer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3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84582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Remove debris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Never </a:t>
            </a:r>
            <a:r>
              <a:rPr lang="en-US" sz="3200" dirty="0"/>
              <a:t>dry sweep in areas </a:t>
            </a:r>
            <a:r>
              <a:rPr lang="en-US" sz="3200" dirty="0" smtClean="0"/>
              <a:t>where food </a:t>
            </a:r>
            <a:r>
              <a:rPr lang="en-US" sz="3200" dirty="0"/>
              <a:t>is on display or </a:t>
            </a:r>
            <a:r>
              <a:rPr lang="en-US" sz="3200" dirty="0" smtClean="0"/>
              <a:t>people are eating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 </a:t>
            </a:r>
            <a:r>
              <a:rPr lang="en-US" sz="3200" dirty="0"/>
              <a:t>damp mop may </a:t>
            </a:r>
            <a:r>
              <a:rPr lang="en-US" sz="3200" dirty="0" smtClean="0"/>
              <a:t>be used </a:t>
            </a:r>
            <a:r>
              <a:rPr lang="en-US" sz="3200" dirty="0"/>
              <a:t>to contain spilled </a:t>
            </a:r>
            <a:r>
              <a:rPr lang="en-US" sz="3200" dirty="0" smtClean="0"/>
              <a:t>liquids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Use quality garbage bags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Tie garbage </a:t>
            </a:r>
            <a:r>
              <a:rPr lang="en-US" sz="3200" dirty="0"/>
              <a:t>bags shut prior </a:t>
            </a:r>
            <a:r>
              <a:rPr lang="en-US" sz="3200" dirty="0" smtClean="0"/>
              <a:t>to placing </a:t>
            </a:r>
            <a:r>
              <a:rPr lang="en-US" sz="3200" dirty="0"/>
              <a:t>them in a </a:t>
            </a:r>
            <a:r>
              <a:rPr lang="en-US" sz="3200" dirty="0" smtClean="0"/>
              <a:t>dumpster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 smtClean="0"/>
              <a:t>Avoid </a:t>
            </a:r>
            <a:r>
              <a:rPr lang="en-US" sz="3200" dirty="0"/>
              <a:t>spraying water directly on motors and other </a:t>
            </a:r>
            <a:r>
              <a:rPr lang="en-US" sz="3200" dirty="0" smtClean="0"/>
              <a:t>electrical equipment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/>
              <a:t>Do not allow moisture to come in contact </a:t>
            </a:r>
            <a:r>
              <a:rPr lang="en-US" sz="3200" dirty="0" smtClean="0"/>
              <a:t>with stored dry goods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3200" dirty="0" smtClean="0"/>
              <a:t>If food debris is present, remember some proteins </a:t>
            </a:r>
            <a:r>
              <a:rPr lang="en-US" sz="3200" dirty="0"/>
              <a:t>coagulate at 140</a:t>
            </a:r>
            <a:r>
              <a:rPr lang="en-US" sz="3200" dirty="0" smtClean="0"/>
              <a:t>° </a:t>
            </a:r>
            <a:r>
              <a:rPr lang="en-US" sz="3200" dirty="0"/>
              <a:t>to </a:t>
            </a:r>
            <a:r>
              <a:rPr lang="en-US" sz="3200" dirty="0" smtClean="0"/>
              <a:t>145°F, making them more difficult to clean 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7145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3200" dirty="0" smtClean="0"/>
              <a:t>Make your selection of detergents based on:</a:t>
            </a:r>
            <a:endParaRPr lang="en-US" sz="32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The type of dirt to be removed</a:t>
            </a:r>
            <a:endParaRPr lang="en-US" sz="32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Surface type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Water quality</a:t>
            </a:r>
            <a:endParaRPr lang="en-US" sz="32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Cleaning method 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Cost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4603"/>
            <a:ext cx="4238283" cy="28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08498" y="1727200"/>
            <a:ext cx="2915601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3200" dirty="0" smtClean="0"/>
              <a:t>After </a:t>
            </a:r>
            <a:r>
              <a:rPr lang="en-US" sz="3200" dirty="0"/>
              <a:t>applying </a:t>
            </a:r>
            <a:r>
              <a:rPr lang="en-US" sz="3200" dirty="0" smtClean="0"/>
              <a:t>detergent, rinse with </a:t>
            </a:r>
            <a:r>
              <a:rPr lang="en-US" sz="3200" dirty="0"/>
              <a:t>clean potable </a:t>
            </a:r>
            <a:r>
              <a:rPr lang="en-US" sz="3200" dirty="0" smtClean="0"/>
              <a:t>water</a:t>
            </a:r>
            <a:endParaRPr lang="en-US" sz="3200" dirty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99" y="1752600"/>
            <a:ext cx="538920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14400" y="5926203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Pay special attention to corners, floor joints </a:t>
            </a:r>
            <a:br>
              <a:rPr lang="en-US" i="1" dirty="0" smtClean="0"/>
            </a:br>
            <a:r>
              <a:rPr lang="en-US" i="1" dirty="0" smtClean="0"/>
              <a:t>and under equipment – Dawn H. Gouge, University of Arizona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9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8153400" cy="44958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8"/>
            </a:pPr>
            <a:r>
              <a:rPr lang="en-US" sz="2800" dirty="0" smtClean="0"/>
              <a:t>Effective communication, education and cooperation between relevant parties:		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Facility users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Contractors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Custodial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Food service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Landscape and</a:t>
            </a:r>
            <a:br>
              <a:rPr lang="en-US" sz="2800" dirty="0" smtClean="0"/>
            </a:br>
            <a:r>
              <a:rPr lang="en-US" sz="2800" dirty="0" smtClean="0"/>
              <a:t>grounds maintenance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Teachers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Administrators</a:t>
            </a:r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85" y="3349449"/>
            <a:ext cx="4188315" cy="3493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en-US" sz="3200" dirty="0" smtClean="0"/>
              <a:t> Emptying </a:t>
            </a:r>
            <a:endParaRPr lang="en-US" sz="3200" dirty="0"/>
          </a:p>
          <a:p>
            <a:pPr marL="0" indent="0">
              <a:buFont typeface="Wingdings" pitchFamily="2" charset="2"/>
              <a:buChar char="q"/>
            </a:pPr>
            <a:r>
              <a:rPr lang="en-US" sz="3200" dirty="0" smtClean="0"/>
              <a:t> Wiping down, washing and rinsing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0"/>
            <a:ext cx="5486400" cy="36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Empty before storing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Vacuum cleaners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Floor scrubbers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Other equipment that hold debris or chemicals 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Wiping Down, Washing and Rinsing</a:t>
            </a:r>
            <a:endParaRPr lang="en-US" sz="3200" b="1" dirty="0"/>
          </a:p>
          <a:p>
            <a:pPr marL="0" indent="0">
              <a:buNone/>
            </a:pPr>
            <a:r>
              <a:rPr lang="en-US" sz="3200" dirty="0" smtClean="0"/>
              <a:t>After use, </a:t>
            </a:r>
            <a:r>
              <a:rPr lang="en-US" sz="3200" dirty="0"/>
              <a:t>each piece of equipment should be wiped </a:t>
            </a:r>
            <a:r>
              <a:rPr lang="en-US" sz="3200" dirty="0" smtClean="0"/>
              <a:t>down and, </a:t>
            </a:r>
            <a:r>
              <a:rPr lang="en-US" sz="3200" dirty="0"/>
              <a:t>washed </a:t>
            </a:r>
            <a:r>
              <a:rPr lang="en-US" sz="3200" dirty="0" smtClean="0"/>
              <a:t>to </a:t>
            </a:r>
            <a:r>
              <a:rPr lang="en-US" sz="3200" dirty="0"/>
              <a:t>prevent build up of </a:t>
            </a:r>
            <a:r>
              <a:rPr lang="en-US" sz="3200" dirty="0" smtClean="0"/>
              <a:t>grit and grime 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Storage</a:t>
            </a:r>
            <a:endParaRPr lang="en-US" sz="3200" b="1" dirty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Once brooms, mops and other tools are clean, store the items on off-the-floor racks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Clean and dry mop heads may be stored in transparent </a:t>
            </a:r>
            <a:r>
              <a:rPr lang="en-US" sz="3200" smtClean="0"/>
              <a:t>plastic </a:t>
            </a:r>
            <a:br>
              <a:rPr lang="en-US" sz="3200" smtClean="0"/>
            </a:br>
            <a:r>
              <a:rPr lang="en-US" sz="3200" smtClean="0"/>
              <a:t>totes </a:t>
            </a:r>
            <a:r>
              <a:rPr lang="en-US" sz="3200" dirty="0" smtClean="0"/>
              <a:t>or on wire shelving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4644" y="5786735"/>
            <a:ext cx="3843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</a:t>
            </a:r>
            <a:r>
              <a:rPr lang="en-US" i="1" dirty="0" smtClean="0"/>
              <a:t>rapidly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24" y="4038600"/>
            <a:ext cx="3540876" cy="26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Custodial Closets </a:t>
            </a:r>
          </a:p>
          <a:p>
            <a:r>
              <a:rPr lang="en-US" sz="3200" dirty="0" smtClean="0"/>
              <a:t>Custodial closets should be clean and well organized</a:t>
            </a:r>
          </a:p>
          <a:p>
            <a:pPr marL="0" indent="0">
              <a:buNone/>
            </a:pPr>
            <a:endParaRPr lang="en-US" sz="3200" b="1" dirty="0" smtClean="0"/>
          </a:p>
          <a:p>
            <a:pPr>
              <a:buNone/>
            </a:pPr>
            <a:endParaRPr lang="en-US" sz="32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71800"/>
            <a:ext cx="40611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38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569720"/>
            <a:ext cx="8226552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 smtClean="0"/>
              <a:t>Custodial Cart and Closet Tips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/>
              <a:t>C</a:t>
            </a:r>
            <a:r>
              <a:rPr lang="en-US" sz="2600" dirty="0" smtClean="0"/>
              <a:t>lean-out carts and closets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Discard items no longer used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Clean and paint closets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Evaluate storage and </a:t>
            </a:r>
            <a:br>
              <a:rPr lang="en-US" sz="2600" dirty="0" smtClean="0"/>
            </a:br>
            <a:r>
              <a:rPr lang="en-US" sz="2600" dirty="0" smtClean="0"/>
              <a:t>organizational needs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Check lighting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Restock, organize and </a:t>
            </a:r>
            <a:br>
              <a:rPr lang="en-US" sz="2600" dirty="0" smtClean="0"/>
            </a:br>
            <a:r>
              <a:rPr lang="en-US" sz="2600" dirty="0" smtClean="0"/>
              <a:t>prioritize, according to </a:t>
            </a:r>
            <a:br>
              <a:rPr lang="en-US" sz="2600" dirty="0" smtClean="0"/>
            </a:br>
            <a:r>
              <a:rPr lang="en-US" sz="2600" dirty="0" smtClean="0"/>
              <a:t>need and use</a:t>
            </a:r>
            <a:endParaRPr lang="en-US" sz="2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43" y="35052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810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95400" cy="7620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7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rocedures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for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Consumables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50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/>
              <a:t>Inspect deliveries for pests or signs of pests</a:t>
            </a:r>
          </a:p>
          <a:p>
            <a:pPr lvl="1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Example: German cockroaches</a:t>
            </a:r>
            <a:endParaRPr lang="en-US" sz="3200" dirty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/>
              <a:t>Insect monitoring traps help detect problems early in storage areas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3200" dirty="0" smtClean="0"/>
              <a:t>Think </a:t>
            </a:r>
            <a:r>
              <a:rPr lang="en-US" sz="3200" dirty="0"/>
              <a:t>child safety, indoor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air quality </a:t>
            </a:r>
            <a:r>
              <a:rPr lang="en-US" sz="3200" dirty="0"/>
              <a:t>and </a:t>
            </a:r>
            <a:r>
              <a:rPr lang="en-US" sz="3200" dirty="0" smtClean="0"/>
              <a:t>pests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15" y="3886200"/>
            <a:ext cx="3668818" cy="2752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566456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Easy access to bleach under this classroom sink is a hazard for children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82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95400" cy="7620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7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+mj-lt"/>
              <a:buAutoNum type="arabicPeriod" startAt="4"/>
            </a:pPr>
            <a:r>
              <a:rPr lang="en-US" sz="3200" dirty="0" smtClean="0"/>
              <a:t>Store </a:t>
            </a:r>
            <a:r>
              <a:rPr lang="en-US" sz="3200" dirty="0"/>
              <a:t>hazardous </a:t>
            </a:r>
            <a:r>
              <a:rPr lang="en-US" sz="3200" dirty="0" smtClean="0"/>
              <a:t>products in </a:t>
            </a:r>
            <a:r>
              <a:rPr lang="en-US" sz="3200" dirty="0"/>
              <a:t>inaccessible locked </a:t>
            </a:r>
            <a:r>
              <a:rPr lang="en-US" sz="3200" dirty="0" smtClean="0"/>
              <a:t>cabinets</a:t>
            </a:r>
          </a:p>
          <a:p>
            <a:pPr>
              <a:spcBef>
                <a:spcPts val="0"/>
              </a:spcBef>
              <a:buFont typeface="+mj-lt"/>
              <a:buAutoNum type="arabicPeriod" startAt="4"/>
            </a:pPr>
            <a:r>
              <a:rPr lang="en-US" sz="3200" dirty="0" smtClean="0"/>
              <a:t>Store </a:t>
            </a:r>
            <a:r>
              <a:rPr lang="en-US" sz="3200" dirty="0"/>
              <a:t>products </a:t>
            </a:r>
            <a:r>
              <a:rPr lang="en-US" sz="3200" dirty="0" smtClean="0"/>
              <a:t>together by </a:t>
            </a:r>
            <a:br>
              <a:rPr lang="en-US" sz="3200" dirty="0" smtClean="0"/>
            </a:br>
            <a:r>
              <a:rPr lang="en-US" sz="3200" dirty="0" smtClean="0"/>
              <a:t>type </a:t>
            </a:r>
            <a:r>
              <a:rPr lang="en-US" sz="3200" dirty="0"/>
              <a:t>and in a place with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good ventilation</a:t>
            </a:r>
          </a:p>
          <a:p>
            <a:pPr>
              <a:spcBef>
                <a:spcPts val="0"/>
              </a:spcBef>
              <a:buFont typeface="+mj-lt"/>
              <a:buAutoNum type="arabicPeriod" startAt="4"/>
            </a:pPr>
            <a:r>
              <a:rPr lang="en-US" sz="3200" dirty="0" smtClean="0"/>
              <a:t>Check </a:t>
            </a:r>
            <a:r>
              <a:rPr lang="en-US" sz="3200" dirty="0"/>
              <a:t>storage areas </a:t>
            </a: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make </a:t>
            </a:r>
            <a:r>
              <a:rPr lang="en-US" sz="3200" dirty="0"/>
              <a:t>sure that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containers </a:t>
            </a:r>
            <a:r>
              <a:rPr lang="en-US" sz="3200" dirty="0"/>
              <a:t>are closed </a:t>
            </a: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err="1" smtClean="0"/>
              <a:t>notleaking</a:t>
            </a:r>
            <a:endParaRPr lang="en-US" sz="3200" dirty="0" smtClean="0"/>
          </a:p>
          <a:p>
            <a:pPr marL="194310" indent="-514350">
              <a:spcBef>
                <a:spcPts val="0"/>
              </a:spcBef>
              <a:buFont typeface="+mj-lt"/>
              <a:buAutoNum type="arabicPeriod" startAt="4"/>
            </a:pPr>
            <a:endParaRPr lang="en-US" sz="3200" dirty="0"/>
          </a:p>
        </p:txBody>
      </p:sp>
      <p:sp>
        <p:nvSpPr>
          <p:cNvPr id="9" name="Title 1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rocedures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for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Consumables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86380"/>
            <a:ext cx="3470300" cy="45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95400" cy="7620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7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Green Cleaning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59" y="4307621"/>
            <a:ext cx="3306313" cy="218875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Informed Green Solutions, Inc. </a:t>
            </a:r>
            <a:r>
              <a:rPr lang="en-US" dirty="0" smtClean="0"/>
              <a:t>is a </a:t>
            </a:r>
            <a:r>
              <a:rPr lang="en-US" dirty="0"/>
              <a:t>501(c)(3) </a:t>
            </a:r>
            <a:r>
              <a:rPr lang="en-US" dirty="0" smtClean="0"/>
              <a:t>created to educate </a:t>
            </a:r>
            <a:r>
              <a:rPr lang="en-US" dirty="0"/>
              <a:t>the general public on the benefits of environmentally preferable purchasing </a:t>
            </a:r>
            <a:r>
              <a:rPr lang="en-US" dirty="0" smtClean="0">
                <a:solidFill>
                  <a:srgbClr val="000099"/>
                </a:solidFill>
              </a:rPr>
              <a:t>http</a:t>
            </a:r>
            <a:r>
              <a:rPr lang="en-US" dirty="0">
                <a:solidFill>
                  <a:srgbClr val="000099"/>
                </a:solidFill>
              </a:rPr>
              <a:t>://www.informedgreensolutions.org</a:t>
            </a:r>
            <a:r>
              <a:rPr lang="en-US" dirty="0" smtClean="0">
                <a:solidFill>
                  <a:srgbClr val="000099"/>
                </a:solidFill>
              </a:rPr>
              <a:t>/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The </a:t>
            </a:r>
            <a:r>
              <a:rPr lang="en-US" dirty="0" err="1" smtClean="0"/>
              <a:t>Ashkin</a:t>
            </a:r>
            <a:r>
              <a:rPr lang="en-US" dirty="0"/>
              <a:t> Group, </a:t>
            </a:r>
            <a:r>
              <a:rPr lang="en-US" dirty="0" smtClean="0"/>
              <a:t>LLC</a:t>
            </a:r>
            <a:br>
              <a:rPr lang="en-US" dirty="0" smtClean="0"/>
            </a:br>
            <a:r>
              <a:rPr lang="en-US" dirty="0" smtClean="0"/>
              <a:t>working </a:t>
            </a:r>
            <a:r>
              <a:rPr lang="en-US" dirty="0"/>
              <a:t>to green the cleaning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industry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99"/>
                </a:solidFill>
              </a:rPr>
              <a:t>http://</a:t>
            </a:r>
            <a:r>
              <a:rPr lang="en-US" dirty="0" smtClean="0">
                <a:solidFill>
                  <a:srgbClr val="000099"/>
                </a:solidFill>
              </a:rPr>
              <a:t>ashkingroup.com/news-2 </a:t>
            </a:r>
          </a:p>
        </p:txBody>
      </p:sp>
    </p:spTree>
    <p:extLst>
      <p:ext uri="{BB962C8B-B14F-4D97-AF65-F5344CB8AC3E}">
        <p14:creationId xmlns:p14="http://schemas.microsoft.com/office/powerpoint/2010/main" val="3909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8305800" cy="530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60000"/>
              <a:buFont typeface="+mj-lt"/>
              <a:buAutoNum type="arabicPeriod"/>
            </a:pPr>
            <a:r>
              <a:rPr lang="en-US" sz="2800" dirty="0" smtClean="0"/>
              <a:t>Common sanitation issues and problem areas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Key elements of sanitation and exclusion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Key elements of data collection, recording and evaluation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Proper and thorough cleaning procedures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Proper maintenance and storage </a:t>
            </a:r>
            <a:br>
              <a:rPr lang="en-US" sz="2800" dirty="0" smtClean="0"/>
            </a:br>
            <a:r>
              <a:rPr lang="en-US" sz="2800" dirty="0" smtClean="0"/>
              <a:t>practices of cleaning equipment</a:t>
            </a:r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2800" b="1" dirty="0" smtClean="0"/>
              <a:t>Congratulations, you have completed </a:t>
            </a:r>
            <a:br>
              <a:rPr lang="en-US" sz="2800" b="1" dirty="0" smtClean="0"/>
            </a:br>
            <a:r>
              <a:rPr lang="en-US" sz="2800" b="1" dirty="0" smtClean="0"/>
              <a:t>the Cleaning Professional Module!</a:t>
            </a:r>
            <a:endParaRPr lang="en-US" sz="2400" b="1" dirty="0" smtClean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7" y="4572000"/>
            <a:ext cx="2584263" cy="192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8077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schemeClr val="bg2"/>
                </a:solidFill>
              </a:rPr>
              <a:t>  </a:t>
            </a:r>
            <a:r>
              <a:rPr lang="en-US" sz="2300" dirty="0" smtClean="0"/>
              <a:t>North Carolina Cooperative Extension Service. Get Tough on Pests in School Facilities </a:t>
            </a:r>
            <a:r>
              <a:rPr lang="en-US" sz="2300" dirty="0" smtClean="0">
                <a:solidFill>
                  <a:srgbClr val="0000FF"/>
                </a:solidFill>
              </a:rPr>
              <a:t>http://schoolipm.ncsu.edu/documents/Custodial_and_Maintenance_staff.pdf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schemeClr val="bg2"/>
                </a:solidFill>
              </a:rPr>
              <a:t> </a:t>
            </a:r>
            <a:r>
              <a:rPr lang="en-US" sz="2300" dirty="0" smtClean="0"/>
              <a:t>North Carolina Cooperative Extension Service (2012) Implementing an IPM Program for Schools and Child Care Facilities </a:t>
            </a:r>
            <a:r>
              <a:rPr lang="en-US" sz="2300" dirty="0" smtClean="0">
                <a:solidFill>
                  <a:srgbClr val="0000FF"/>
                </a:solidFill>
              </a:rPr>
              <a:t>Retrieved from http://schoolipm.ncsu.edu/documents/Manual-Chapter2.pdf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schemeClr val="bg1"/>
                </a:solidFill>
              </a:rPr>
              <a:t> </a:t>
            </a:r>
            <a:r>
              <a:rPr lang="en-US" sz="2300" dirty="0" err="1" smtClean="0"/>
              <a:t>eXtension</a:t>
            </a:r>
            <a:r>
              <a:rPr lang="en-US" sz="2300" dirty="0" smtClean="0"/>
              <a:t>. (2012). Indoor and Outdoor School IPM Strategies </a:t>
            </a:r>
            <a:r>
              <a:rPr lang="en-US" sz="2300" dirty="0" smtClean="0">
                <a:solidFill>
                  <a:srgbClr val="0000FF"/>
                </a:solidFill>
              </a:rPr>
              <a:t>http://www.extension.org/pages/20416/indoor-and-outdoor-school-ipm-strategies#.Utf6rPugnro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/>
              <a:t>38th Annual M&amp;O Cost Study</a:t>
            </a:r>
            <a:r>
              <a:rPr lang="en-US" sz="2300" i="1" dirty="0" smtClean="0"/>
              <a:t> </a:t>
            </a:r>
            <a:r>
              <a:rPr lang="en-US" sz="2300" dirty="0" smtClean="0"/>
              <a:t>(2009) American School and University Magazine</a:t>
            </a:r>
            <a:br>
              <a:rPr lang="en-US" sz="2300" dirty="0" smtClean="0"/>
            </a:br>
            <a:r>
              <a:rPr lang="en-US" sz="2300" dirty="0" smtClean="0">
                <a:solidFill>
                  <a:srgbClr val="0000FF"/>
                </a:solidFill>
              </a:rPr>
              <a:t>http://asumag.com/Maintenance/school-district-maintenance-operations-cost-study-200904/</a:t>
            </a:r>
          </a:p>
          <a:p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5260848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Quality of the learning environment directly impacts the quality </a:t>
            </a:r>
            <a:br>
              <a:rPr lang="en-US" sz="3200" dirty="0" smtClean="0"/>
            </a:br>
            <a:r>
              <a:rPr lang="en-US" sz="3200" dirty="0" smtClean="0"/>
              <a:t>of learning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43200"/>
            <a:ext cx="5599583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2057400"/>
            <a:ext cx="44957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/>
              <a:t>“I am very proud to be the custodian of my school</a:t>
            </a:r>
            <a:r>
              <a:rPr lang="en-US" sz="3200" i="1" dirty="0"/>
              <a:t>.</a:t>
            </a:r>
            <a:r>
              <a:rPr lang="en-US" sz="3200" i="1" dirty="0" smtClean="0"/>
              <a:t> I want the students here to enjoy how it feels to be in a clean and safe place” </a:t>
            </a:r>
          </a:p>
          <a:p>
            <a:pPr algn="ctr"/>
            <a:r>
              <a:rPr lang="en-US" sz="3200" i="1" dirty="0" smtClean="0"/>
              <a:t>- Robin Anderson, </a:t>
            </a:r>
          </a:p>
          <a:p>
            <a:pPr algn="ctr"/>
            <a:r>
              <a:rPr lang="en-US" sz="3200" i="1" dirty="0" smtClean="0"/>
              <a:t>Salt Lake City Schools</a:t>
            </a:r>
            <a:endParaRPr lang="en-US" sz="3200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0"/>
            <a:ext cx="2590800" cy="289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5853229"/>
            <a:ext cx="427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Robin </a:t>
            </a:r>
            <a:r>
              <a:rPr lang="en-US" i="1" dirty="0" smtClean="0"/>
              <a:t>Anderson -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Ricardo </a:t>
            </a:r>
            <a:r>
              <a:rPr lang="en-US" i="1" dirty="0" err="1"/>
              <a:t>Zubiate</a:t>
            </a:r>
            <a:r>
              <a:rPr lang="en-US" i="1" dirty="0"/>
              <a:t>, Salt Lake City School District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0010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IPM Coordinators rely on custodians to inform them of </a:t>
            </a:r>
            <a:r>
              <a:rPr lang="en-US" sz="3200" b="1" dirty="0" smtClean="0"/>
              <a:t>pest sightings</a:t>
            </a:r>
            <a:r>
              <a:rPr lang="en-US" sz="3200" dirty="0" smtClean="0"/>
              <a:t> and </a:t>
            </a:r>
            <a:r>
              <a:rPr lang="en-US" sz="3200" b="1" dirty="0" smtClean="0"/>
              <a:t>conducive conditions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Custodians correct conducive conditions by denying pests </a:t>
            </a:r>
            <a:br>
              <a:rPr lang="en-US" sz="3200" dirty="0" smtClean="0"/>
            </a:br>
            <a:r>
              <a:rPr lang="en-US" sz="3200" dirty="0" smtClean="0"/>
              <a:t>access to food and</a:t>
            </a:r>
            <a:br>
              <a:rPr lang="en-US" sz="3200" dirty="0" smtClean="0"/>
            </a:br>
            <a:r>
              <a:rPr lang="en-US" sz="3200" dirty="0" smtClean="0"/>
              <a:t>moisture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86200"/>
            <a:ext cx="4495800" cy="29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676400"/>
            <a:ext cx="3962400" cy="39179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Char char="q"/>
              <a:defRPr/>
            </a:pPr>
            <a:r>
              <a:rPr lang="en-US" sz="3200" dirty="0" smtClean="0"/>
              <a:t> Staff education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5181600" cy="388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81000" y="5236686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Basket of bread from school play </a:t>
            </a:r>
            <a:br>
              <a:rPr lang="en-US" i="1" dirty="0" smtClean="0"/>
            </a:br>
            <a:r>
              <a:rPr lang="en-US" i="1" dirty="0" smtClean="0"/>
              <a:t>left on stage over winter break,  </a:t>
            </a:r>
            <a:br>
              <a:rPr lang="en-US" i="1" dirty="0" smtClean="0"/>
            </a:br>
            <a:r>
              <a:rPr lang="en-US" i="1" dirty="0" smtClean="0"/>
              <a:t>roof rats were delighted!</a:t>
            </a:r>
            <a:br>
              <a:rPr lang="en-US" i="1" dirty="0" smtClean="0"/>
            </a:br>
            <a:r>
              <a:rPr lang="en-US" i="1" dirty="0" smtClean="0"/>
              <a:t>Jerry </a:t>
            </a:r>
            <a:r>
              <a:rPr lang="en-US" i="1" dirty="0"/>
              <a:t>Jochim, Monroe County </a:t>
            </a:r>
            <a:endParaRPr lang="en-US" i="1" dirty="0" smtClean="0"/>
          </a:p>
          <a:p>
            <a:pPr algn="r"/>
            <a:r>
              <a:rPr lang="en-US" i="1" dirty="0" smtClean="0"/>
              <a:t>Community </a:t>
            </a:r>
            <a:r>
              <a:rPr lang="en-US" i="1" dirty="0"/>
              <a:t>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4432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27321</TotalTime>
  <Words>2937</Words>
  <Application>Microsoft Office PowerPoint</Application>
  <PresentationFormat>On-screen Show (4:3)</PresentationFormat>
  <Paragraphs>506</Paragraphs>
  <Slides>59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Times New Roman</vt:lpstr>
      <vt:lpstr>Tw Cen MT</vt:lpstr>
      <vt:lpstr>Wingdings</vt:lpstr>
      <vt:lpstr>Wingdings 2</vt:lpstr>
      <vt:lpstr>Median</vt:lpstr>
      <vt:lpstr>School IPM  FOR CLEANING PROFESSIONALS</vt:lpstr>
      <vt:lpstr>Learning Objectives</vt:lpstr>
      <vt:lpstr>Learning Objectives</vt:lpstr>
      <vt:lpstr>Learning Objectives</vt:lpstr>
      <vt:lpstr>Learning Objectives</vt:lpstr>
      <vt:lpstr>1. </vt:lpstr>
      <vt:lpstr>PowerPoint Presentation</vt:lpstr>
      <vt:lpstr>1. </vt:lpstr>
      <vt:lpstr>PowerPoint Presentation</vt:lpstr>
      <vt:lpstr>1. </vt:lpstr>
      <vt:lpstr>1. </vt:lpstr>
      <vt:lpstr>1. </vt:lpstr>
      <vt:lpstr>Administrative Support</vt:lpstr>
      <vt:lpstr>1. </vt:lpstr>
      <vt:lpstr>Cleaning Equipment Maintenance and Storage</vt:lpstr>
      <vt:lpstr>Cleaning Equipment Maintenance and Storage</vt:lpstr>
      <vt:lpstr>PowerPoint Presentation</vt:lpstr>
      <vt:lpstr>PowerPoint Presentation</vt:lpstr>
      <vt:lpstr>1. </vt:lpstr>
      <vt:lpstr>PowerPoint Presentation</vt:lpstr>
      <vt:lpstr>PowerPoint Presentation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</vt:lpstr>
      <vt:lpstr>2.  </vt:lpstr>
      <vt:lpstr>2.  </vt:lpstr>
      <vt:lpstr>2.  </vt:lpstr>
      <vt:lpstr>PowerPoint Presentation</vt:lpstr>
      <vt:lpstr>PowerPoint Presentation</vt:lpstr>
      <vt:lpstr>Thorough Cleaning Procedures  </vt:lpstr>
      <vt:lpstr>PowerPoint Presentation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Cleaning Equipment Maintenance and Storage</vt:lpstr>
      <vt:lpstr>Cleaning Equipment Maintenance and Storage</vt:lpstr>
      <vt:lpstr>Cleaning Equipment Maintenance and Storage</vt:lpstr>
      <vt:lpstr>Cleaning Equipment Maintenance and Storage</vt:lpstr>
      <vt:lpstr>Cleaning Equipment Maintenance and Storage</vt:lpstr>
      <vt:lpstr>Proper Storage Procedures for Consumables</vt:lpstr>
      <vt:lpstr>Proper Storage Procedures for Consumables</vt:lpstr>
      <vt:lpstr>Green Cleaning </vt:lpstr>
      <vt:lpstr>Check In!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612</cp:revision>
  <cp:lastPrinted>2014-01-15T16:13:01Z</cp:lastPrinted>
  <dcterms:created xsi:type="dcterms:W3CDTF">2013-08-21T12:48:22Z</dcterms:created>
  <dcterms:modified xsi:type="dcterms:W3CDTF">2017-05-24T20:34:09Z</dcterms:modified>
</cp:coreProperties>
</file>