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3" r:id="rId3"/>
    <p:sldId id="260" r:id="rId4"/>
    <p:sldId id="258" r:id="rId5"/>
    <p:sldId id="259" r:id="rId6"/>
    <p:sldId id="291" r:id="rId7"/>
    <p:sldId id="292" r:id="rId8"/>
    <p:sldId id="262" r:id="rId9"/>
    <p:sldId id="293" r:id="rId10"/>
    <p:sldId id="261" r:id="rId11"/>
    <p:sldId id="264" r:id="rId12"/>
    <p:sldId id="265" r:id="rId13"/>
    <p:sldId id="266" r:id="rId14"/>
    <p:sldId id="294" r:id="rId15"/>
    <p:sldId id="267" r:id="rId16"/>
    <p:sldId id="268" r:id="rId17"/>
    <p:sldId id="273" r:id="rId18"/>
    <p:sldId id="295" r:id="rId19"/>
    <p:sldId id="274" r:id="rId20"/>
    <p:sldId id="275" r:id="rId21"/>
    <p:sldId id="276" r:id="rId22"/>
    <p:sldId id="269" r:id="rId23"/>
    <p:sldId id="270" r:id="rId24"/>
    <p:sldId id="271" r:id="rId25"/>
    <p:sldId id="272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ku Nair" initials="SN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22" autoAdjust="0"/>
  </p:normalViewPr>
  <p:slideViewPr>
    <p:cSldViewPr>
      <p:cViewPr varScale="1">
        <p:scale>
          <a:sx n="71" d="100"/>
          <a:sy n="71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8C7D-2DCC-4AA8-8AFB-CC7E2FAEFDF0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71511-CAE2-4902-9647-7EBC4D1BE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vailpest.com/PowderPostBeetle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www.prevailpest.com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8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1511-CAE2-4902-9647-7EBC4D1BE9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4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Center for Environmental Health,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2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9774F-5990-42FF-B09B-0C2FFE551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5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8070C86-D51E-49F2-A905-2B484B47E140}" type="datetime1">
              <a:rPr lang="en-US" smtClean="0"/>
              <a:t>10/26/2016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7792-D97A-42FF-8C29-DB713EACC348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8D2835-8588-41CE-B655-2601C7797CCB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EBCA-BC3C-4D41-9556-050467BF0AA1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D9EA-56F1-4954-9696-00486F242E25}" type="datetime1">
              <a:rPr lang="en-US" smtClean="0"/>
              <a:t>10/26/2016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2C802-94B9-44B7-8A6D-D8C1DE070E7D}" type="datetime1">
              <a:rPr lang="en-US" smtClean="0"/>
              <a:t>10/26/2016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EBA10B-61B7-4F6E-B59A-1B5467FB9C59}" type="datetime1">
              <a:rPr lang="en-US" smtClean="0"/>
              <a:t>10/26/2016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FCDF-A7CE-432D-8F8A-50612CC00843}" type="datetime1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3148-62A2-4C83-BB3E-6AB977A13246}" type="datetime1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852C-DC67-4DD8-B771-E0475494184C}" type="datetime1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C6355E-79EE-4B58-B33B-4A395E7A3668}" type="datetime1">
              <a:rPr lang="en-US" smtClean="0"/>
              <a:t>10/26/2016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1A387F-4FB3-4BDF-A055-3204DCE5C921}" type="datetime1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17450-C9B3-48B3-9374-9E00D61B2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3 of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Key pest 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38400" y="6048703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2200" smtClean="0">
                <a:solidFill>
                  <a:srgbClr val="FFFFFF"/>
                </a:solidFill>
              </a:rPr>
              <a:t>In-Person </a:t>
            </a:r>
            <a:r>
              <a:rPr lang="en-US" sz="2200" dirty="0">
                <a:solidFill>
                  <a:srgbClr val="FFFFFF"/>
                </a:solidFill>
              </a:rPr>
              <a:t>Education Module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44" y="5983155"/>
            <a:ext cx="2359356" cy="7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62000"/>
            <a:ext cx="7315199" cy="5225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7450-C9B3-48B3-9374-9E00D61B24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Flies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43400"/>
            <a:ext cx="3581400" cy="2699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House flies, dump flies, bottle flies, flesh </a:t>
            </a:r>
            <a:r>
              <a:rPr lang="en-US" sz="3200" dirty="0" smtClean="0"/>
              <a:t>flies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Breed </a:t>
            </a:r>
            <a:r>
              <a:rPr lang="en-US" sz="3200" dirty="0" smtClean="0"/>
              <a:t>in garbage </a:t>
            </a:r>
            <a:r>
              <a:rPr lang="en-US" sz="3200" dirty="0" smtClean="0"/>
              <a:t>and/or </a:t>
            </a:r>
            <a:r>
              <a:rPr lang="en-US" sz="3200" dirty="0" smtClean="0"/>
              <a:t>animal </a:t>
            </a:r>
            <a:r>
              <a:rPr lang="en-US" sz="3200" dirty="0" smtClean="0"/>
              <a:t>feces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Not </a:t>
            </a:r>
            <a:r>
              <a:rPr lang="en-US" sz="3200" dirty="0" smtClean="0"/>
              <a:t>aggressive and do not bite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Carry </a:t>
            </a:r>
            <a:r>
              <a:rPr lang="en-US" sz="3200" dirty="0" smtClean="0"/>
              <a:t>bacteria and other microbes from garbage </a:t>
            </a:r>
            <a:r>
              <a:rPr lang="en-US" sz="3200" dirty="0" smtClean="0"/>
              <a:t>onto food</a:t>
            </a:r>
            <a:r>
              <a:rPr lang="en-US" sz="3200" dirty="0" smtClean="0"/>
              <a:t>, utensils and food preparation surfaces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Foodborne illness risk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Species </a:t>
            </a:r>
            <a:r>
              <a:rPr lang="en-US" sz="3200" dirty="0" smtClean="0"/>
              <a:t>are flattened, oval-shaped insects with long legs and antennae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Heads </a:t>
            </a:r>
            <a:r>
              <a:rPr lang="en-US" sz="3200" dirty="0" smtClean="0"/>
              <a:t>are tucked under and most have </a:t>
            </a:r>
            <a:r>
              <a:rPr lang="en-US" sz="3200" dirty="0" smtClean="0"/>
              <a:t>hind </a:t>
            </a:r>
            <a:r>
              <a:rPr lang="en-US" sz="3200" dirty="0" smtClean="0"/>
              <a:t>“cerci”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Most common are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German, brown-banded,  </a:t>
            </a:r>
            <a:br>
              <a:rPr lang="en-US" sz="3200" dirty="0" smtClean="0"/>
            </a:br>
            <a:r>
              <a:rPr lang="en-US" sz="3200" dirty="0" smtClean="0"/>
              <a:t>American, and oriental </a:t>
            </a:r>
            <a:br>
              <a:rPr lang="en-US" sz="3200" dirty="0" smtClean="0"/>
            </a:br>
            <a:r>
              <a:rPr lang="en-US" sz="3200" dirty="0" smtClean="0"/>
              <a:t>cockroaches 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835400" cy="2876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5403" y="5813650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American cockroaches – Dawn H. Gouge, University of Arizona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3067" b="7171"/>
          <a:stretch/>
        </p:blipFill>
        <p:spPr>
          <a:xfrm rot="5400000">
            <a:off x="387707" y="1493818"/>
            <a:ext cx="3362350" cy="2720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19341" r="10549" b="16076"/>
          <a:stretch/>
        </p:blipFill>
        <p:spPr>
          <a:xfrm>
            <a:off x="3652345" y="1979120"/>
            <a:ext cx="2215056" cy="1961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7"/>
          <a:stretch/>
        </p:blipFill>
        <p:spPr>
          <a:xfrm>
            <a:off x="5332986" y="304800"/>
            <a:ext cx="3506214" cy="2657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4533" y="5867400"/>
            <a:ext cx="3532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Brownbanded</a:t>
            </a:r>
            <a:r>
              <a:rPr lang="en-US" i="1" dirty="0" smtClean="0"/>
              <a:t> cockroach - Kansas </a:t>
            </a:r>
            <a:r>
              <a:rPr lang="en-US" i="1" dirty="0"/>
              <a:t>Department of </a:t>
            </a:r>
            <a:r>
              <a:rPr lang="en-US" i="1" dirty="0" smtClean="0"/>
              <a:t>Agriculture, </a:t>
            </a:r>
            <a:r>
              <a:rPr lang="en-US" i="1" dirty="0"/>
              <a:t>Bugwood.org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81" y="4050696"/>
            <a:ext cx="2720639" cy="180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95800"/>
            <a:ext cx="4800600" cy="193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37281" y="141142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German cockroaches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3516480" y="368136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Oriental cockroach</a:t>
            </a:r>
            <a:endParaRPr lang="en-US" i="1" dirty="0"/>
          </a:p>
        </p:txBody>
      </p:sp>
      <p:sp>
        <p:nvSpPr>
          <p:cNvPr id="13" name="Rectangle 12"/>
          <p:cNvSpPr/>
          <p:nvPr/>
        </p:nvSpPr>
        <p:spPr>
          <a:xfrm>
            <a:off x="0" y="6096000"/>
            <a:ext cx="5204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Turkestan cockroach – </a:t>
            </a:r>
            <a:br>
              <a:rPr lang="en-US" i="1" dirty="0" smtClean="0"/>
            </a:br>
            <a:r>
              <a:rPr lang="en-US" i="1" dirty="0" smtClean="0"/>
              <a:t>Dawn H. Gouge, University of Arizona</a:t>
            </a:r>
            <a:endParaRPr lang="en-US" i="1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-630586" y="2493614"/>
            <a:ext cx="21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American cockroach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Cockroaches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Many like </a:t>
            </a:r>
            <a:r>
              <a:rPr lang="en-US" sz="3200" dirty="0" smtClean="0"/>
              <a:t>to squeeze into warm cracks and </a:t>
            </a:r>
            <a:r>
              <a:rPr lang="en-US" sz="3200" dirty="0" smtClean="0"/>
              <a:t>crevices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</a:t>
            </a:r>
            <a:r>
              <a:rPr lang="en-US" sz="3200" dirty="0" smtClean="0"/>
              <a:t>cockroaches prefer warm and wet environments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Brownbanded</a:t>
            </a:r>
            <a:r>
              <a:rPr lang="en-US" sz="3200" dirty="0" smtClean="0"/>
              <a:t> </a:t>
            </a:r>
            <a:r>
              <a:rPr lang="en-US" sz="3200" dirty="0" smtClean="0"/>
              <a:t>cockroaches are most often found in drier </a:t>
            </a:r>
            <a:r>
              <a:rPr lang="en-US" sz="3200" dirty="0" smtClean="0"/>
              <a:t>locations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American and oriental cockroaches are </a:t>
            </a:r>
            <a:r>
              <a:rPr lang="en-US" sz="3200" dirty="0" smtClean="0"/>
              <a:t>found </a:t>
            </a:r>
            <a:r>
              <a:rPr lang="en-US" sz="3200" dirty="0" smtClean="0"/>
              <a:t>where there is high </a:t>
            </a:r>
            <a:r>
              <a:rPr lang="en-US" sz="3200" dirty="0" smtClean="0"/>
              <a:t>moisture</a:t>
            </a:r>
            <a:r>
              <a:rPr lang="en-US" sz="3200" dirty="0" smtClean="0"/>
              <a:t>, but leave these environments to roam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rman cockroach, Blattella germanica  (Blattodea: Blattellidae) - 1435180"/>
          <p:cNvPicPr>
            <a:picLocks noChangeAspect="1" noChangeArrowheads="1"/>
          </p:cNvPicPr>
          <p:nvPr/>
        </p:nvPicPr>
        <p:blipFill>
          <a:blip r:embed="rId3" cstate="print"/>
          <a:srcRect l="10753"/>
          <a:stretch>
            <a:fillRect/>
          </a:stretch>
        </p:blipFill>
        <p:spPr bwMode="auto">
          <a:xfrm>
            <a:off x="5000731" y="1981200"/>
            <a:ext cx="3609869" cy="26965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German Cockroaches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4267200" cy="26289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German cockroaches produce allergens that can trigger asthma symptoms in sensitive individuals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8159" y="5105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German Cockroach</a:t>
            </a:r>
          </a:p>
          <a:p>
            <a:pPr algn="r"/>
            <a:r>
              <a:rPr lang="en-US" i="1" dirty="0" smtClean="0"/>
              <a:t>Clemson University - USDA Cooperative Extension Slide Series, bugwood.org </a:t>
            </a:r>
          </a:p>
          <a:p>
            <a:pPr algn="r"/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often enter schools and warehouses in search of food and shelter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most common rodent pests are the commensal rats and mice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They include the roof rat, Norway rat and house mouse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Rats and mice consume or contaminate large quantities of food and damage structures, stored clothing and documents, and can cause a great deal of damage to computer and electrical systems due to their habit of chewing wires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4383"/>
            <a:ext cx="3716147" cy="301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Rodents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9863" y="1639853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Norway rat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2100" y="3203818"/>
            <a:ext cx="316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Roof rat – Larry Jon Friesen Copyright </a:t>
            </a:r>
            <a:r>
              <a:rPr lang="en-US" i="1" dirty="0"/>
              <a:t>© 1995-2016 UC </a:t>
            </a:r>
            <a:r>
              <a:rPr lang="en-US" i="1" dirty="0" smtClean="0"/>
              <a:t>Regents 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6285162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House mouse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8" y="228600"/>
            <a:ext cx="49149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7" y="3842266"/>
            <a:ext cx="3738281" cy="280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98282"/>
            <a:ext cx="8534400" cy="51073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Cavity </a:t>
            </a:r>
            <a:r>
              <a:rPr lang="en-US" sz="3200" dirty="0" smtClean="0"/>
              <a:t>dwellers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Establish </a:t>
            </a:r>
            <a:r>
              <a:rPr lang="en-US" sz="3200" dirty="0" smtClean="0"/>
              <a:t>nests in wall voids and spaces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External </a:t>
            </a:r>
            <a:r>
              <a:rPr lang="en-US" sz="3200" dirty="0" smtClean="0"/>
              <a:t>colonies associated with tree stumps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Prefer weakened</a:t>
            </a:r>
            <a:r>
              <a:rPr lang="en-US" sz="3200" dirty="0" smtClean="0"/>
              <a:t>, damp </a:t>
            </a:r>
            <a:br>
              <a:rPr lang="en-US" sz="3200" dirty="0" smtClean="0"/>
            </a:br>
            <a:r>
              <a:rPr lang="en-US" sz="3200" dirty="0" smtClean="0"/>
              <a:t>or rotting </a:t>
            </a:r>
            <a:r>
              <a:rPr lang="en-US" sz="3200" dirty="0" smtClean="0"/>
              <a:t>wood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8434" name="Picture 2" descr="carpenter ants, Camponotus spp.  (Hymenoptera: Formicidae) - 54241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542" y="3886200"/>
            <a:ext cx="3115217" cy="213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172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Carpenter ant - David </a:t>
            </a:r>
            <a:r>
              <a:rPr lang="en-US" i="1" dirty="0" err="1" smtClean="0"/>
              <a:t>Cappaert</a:t>
            </a:r>
            <a:r>
              <a:rPr lang="en-US" i="1" dirty="0" smtClean="0"/>
              <a:t>, Michigan State University, bugwood.org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752" y="1752601"/>
            <a:ext cx="4803648" cy="510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Carpenter Ants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Do </a:t>
            </a:r>
            <a:r>
              <a:rPr lang="en-US" sz="3200" dirty="0" smtClean="0"/>
              <a:t>not </a:t>
            </a:r>
            <a:r>
              <a:rPr lang="en-US" sz="3200" dirty="0" smtClean="0"/>
              <a:t>consume wood, </a:t>
            </a:r>
            <a:r>
              <a:rPr lang="en-US" sz="3200" dirty="0" smtClean="0"/>
              <a:t>they tunnel </a:t>
            </a:r>
            <a:r>
              <a:rPr lang="en-US" sz="3200" dirty="0" smtClean="0"/>
              <a:t>and </a:t>
            </a:r>
            <a:r>
              <a:rPr lang="en-US" sz="3200" dirty="0" smtClean="0"/>
              <a:t>nest in it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Large, </a:t>
            </a:r>
            <a:r>
              <a:rPr lang="en-US" sz="3200" dirty="0" smtClean="0"/>
              <a:t>can bite </a:t>
            </a:r>
            <a:br>
              <a:rPr lang="en-US" sz="3200" dirty="0" smtClean="0"/>
            </a:br>
            <a:r>
              <a:rPr lang="en-US" sz="3200" dirty="0" smtClean="0"/>
              <a:t>and spray </a:t>
            </a:r>
            <a:r>
              <a:rPr lang="en-US" sz="3200" dirty="0" smtClean="0"/>
              <a:t>formic </a:t>
            </a:r>
            <a:r>
              <a:rPr lang="en-US" sz="3200" dirty="0" smtClean="0"/>
              <a:t>acid, </a:t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 smtClean="0"/>
              <a:t>do </a:t>
            </a:r>
            <a:r>
              <a:rPr lang="en-US" sz="3200" dirty="0" smtClean="0"/>
              <a:t>not </a:t>
            </a:r>
            <a:r>
              <a:rPr lang="en-US" sz="3200" dirty="0" smtClean="0"/>
              <a:t>sting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6386" name="Picture 2" descr="carpenter ants, Camponotus spp.  (Hymenoptera: Formicidae) - 51370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0368"/>
            <a:ext cx="3203448" cy="46951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2598" y="6084332"/>
            <a:ext cx="276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/>
              <a:t>Carpenter ant - Susan Ellis, bugwood.org</a:t>
            </a:r>
          </a:p>
        </p:txBody>
      </p:sp>
    </p:spTree>
    <p:extLst>
      <p:ext uri="{BB962C8B-B14F-4D97-AF65-F5344CB8AC3E}">
        <p14:creationId xmlns:p14="http://schemas.microsoft.com/office/powerpoint/2010/main" val="2605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5715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Termites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Several types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Dry wood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Subterranean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Social </a:t>
            </a:r>
            <a:r>
              <a:rPr lang="en-US" sz="3200" dirty="0" smtClean="0"/>
              <a:t>insects </a:t>
            </a:r>
            <a:r>
              <a:rPr lang="en-US" sz="3200" dirty="0" smtClean="0"/>
              <a:t>that </a:t>
            </a:r>
            <a:r>
              <a:rPr lang="en-US" sz="3200" dirty="0" smtClean="0"/>
              <a:t>live in colonies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Thousands </a:t>
            </a:r>
            <a:r>
              <a:rPr lang="en-US" sz="3200" dirty="0" smtClean="0"/>
              <a:t>or millions of members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6510" y="5410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Eastern subterranean termites - Phil </a:t>
            </a:r>
            <a:r>
              <a:rPr lang="en-US" i="1" dirty="0" err="1"/>
              <a:t>Sloderbeck</a:t>
            </a:r>
            <a:r>
              <a:rPr lang="en-US" i="1" dirty="0"/>
              <a:t>, Kansas State University,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8494"/>
            <a:ext cx="4041227" cy="3725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to identify key exterior and landscape pest groups, including: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Biting and stinging pests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Flies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Ants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Cockroaches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Rodents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Wood-destroying insects</a:t>
            </a:r>
          </a:p>
          <a:p>
            <a:pPr lvl="1">
              <a:buClr>
                <a:schemeClr val="accent2"/>
              </a:buClr>
              <a:buSzPct val="60000"/>
              <a:buFont typeface="+mj-lt"/>
              <a:buAutoNum type="alphaLcPeriod"/>
            </a:pPr>
            <a:r>
              <a:rPr lang="en-US" sz="3200" dirty="0" smtClean="0"/>
              <a:t>Common weeds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97" y="2362200"/>
            <a:ext cx="3206044" cy="2399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8397" y="4761991"/>
            <a:ext cx="3032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Norway rat - Dawn H. Gouge, </a:t>
            </a:r>
          </a:p>
          <a:p>
            <a:r>
              <a:rPr lang="en-US" i="1" dirty="0"/>
              <a:t>University of Arizona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Bark Beetles and Wood Borers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348" y="3453205"/>
            <a:ext cx="8382000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Most often attack weakened, </a:t>
            </a:r>
            <a:br>
              <a:rPr lang="en-US" sz="3200" dirty="0" smtClean="0"/>
            </a:br>
            <a:r>
              <a:rPr lang="en-US" sz="3200" dirty="0" smtClean="0"/>
              <a:t>injured or dying trees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Burn or destroy infested </a:t>
            </a:r>
            <a:r>
              <a:rPr lang="en-US" sz="3200" dirty="0" smtClean="0"/>
              <a:t>wood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Bark beetles and wood borers bore through the bark of </a:t>
            </a:r>
            <a:r>
              <a:rPr lang="en-US" sz="3200" dirty="0" smtClean="0"/>
              <a:t>trees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14588" y="2016604"/>
            <a:ext cx="2917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Metalic</a:t>
            </a:r>
            <a:r>
              <a:rPr lang="en-US" i="1" dirty="0" smtClean="0"/>
              <a:t> </a:t>
            </a:r>
            <a:r>
              <a:rPr lang="en-US" i="1" dirty="0"/>
              <a:t>wood-boring </a:t>
            </a:r>
            <a:r>
              <a:rPr lang="en-US" i="1" dirty="0" smtClean="0"/>
              <a:t>beetle  </a:t>
            </a:r>
            <a:br>
              <a:rPr lang="en-US" i="1" dirty="0" smtClean="0"/>
            </a:br>
            <a:r>
              <a:rPr lang="en-US" i="1" dirty="0" smtClean="0"/>
              <a:t>- Johnny </a:t>
            </a:r>
            <a:r>
              <a:rPr lang="en-US" i="1" dirty="0"/>
              <a:t>N. Dell, Bugwood.org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91" y="1832367"/>
            <a:ext cx="3011603" cy="264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Wood-destroying Insects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0741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err="1"/>
              <a:t>Powderpost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Beetles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Wood-boring in </a:t>
            </a:r>
            <a:r>
              <a:rPr lang="en-US" sz="3200" u="sng" dirty="0" smtClean="0"/>
              <a:t>wood </a:t>
            </a:r>
            <a:r>
              <a:rPr lang="en-US" sz="3200" u="sng" dirty="0"/>
              <a:t>products</a:t>
            </a:r>
            <a:r>
              <a:rPr lang="en-US" sz="3200" dirty="0"/>
              <a:t> manufactured from </a:t>
            </a:r>
            <a:r>
              <a:rPr lang="en-US" sz="3200" dirty="0" smtClean="0"/>
              <a:t>hardwoods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/>
              <a:t>Powderpost</a:t>
            </a:r>
            <a:r>
              <a:rPr lang="en-US" sz="3200" dirty="0" smtClean="0"/>
              <a:t> </a:t>
            </a:r>
            <a:r>
              <a:rPr lang="en-US" sz="3200" dirty="0" smtClean="0"/>
              <a:t>beetles </a:t>
            </a:r>
            <a:br>
              <a:rPr lang="en-US" sz="3200" dirty="0" smtClean="0"/>
            </a:br>
            <a:r>
              <a:rPr lang="en-US" sz="3200" dirty="0" smtClean="0"/>
              <a:t>change the wood </a:t>
            </a:r>
            <a:r>
              <a:rPr lang="en-US" sz="3200" dirty="0" smtClean="0"/>
              <a:t>into </a:t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 smtClean="0"/>
              <a:t>fine powder or </a:t>
            </a:r>
            <a:br>
              <a:rPr lang="en-US" sz="3200" dirty="0" smtClean="0"/>
            </a:br>
            <a:r>
              <a:rPr lang="en-US" sz="3200" dirty="0" smtClean="0"/>
              <a:t>dust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37260"/>
            <a:ext cx="4114800" cy="326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172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Powderpost</a:t>
            </a:r>
            <a:r>
              <a:rPr lang="en-US" i="1" dirty="0" smtClean="0"/>
              <a:t> </a:t>
            </a:r>
            <a:r>
              <a:rPr lang="en-US" i="1" dirty="0"/>
              <a:t>beetle</a:t>
            </a:r>
          </a:p>
          <a:p>
            <a:pPr algn="r"/>
            <a:r>
              <a:rPr lang="en-US" i="1" dirty="0" smtClean="0"/>
              <a:t>- Pest and Diseases Image Library, bugwood.org</a:t>
            </a:r>
          </a:p>
          <a:p>
            <a:pPr algn="r"/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Common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38862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Accurately </a:t>
            </a:r>
            <a:r>
              <a:rPr lang="en-US" sz="3200" dirty="0" smtClean="0"/>
              <a:t>identify </a:t>
            </a:r>
            <a:r>
              <a:rPr lang="en-US" sz="3200" dirty="0" smtClean="0"/>
              <a:t>common </a:t>
            </a:r>
            <a:r>
              <a:rPr lang="en-US" sz="3200" dirty="0" smtClean="0"/>
              <a:t>weed species on </a:t>
            </a:r>
            <a:r>
              <a:rPr lang="en-US" sz="3200" dirty="0" smtClean="0"/>
              <a:t>school grounds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Knowing the scientific name </a:t>
            </a:r>
            <a:r>
              <a:rPr lang="en-US" sz="3200" dirty="0" smtClean="0"/>
              <a:t>makes </a:t>
            </a:r>
            <a:r>
              <a:rPr lang="en-US" sz="3200" dirty="0" smtClean="0"/>
              <a:t>it </a:t>
            </a:r>
            <a:r>
              <a:rPr lang="en-US" sz="3200" dirty="0" smtClean="0"/>
              <a:t>easier </a:t>
            </a:r>
            <a:r>
              <a:rPr lang="en-US" sz="3200" dirty="0" smtClean="0"/>
              <a:t>to obtain </a:t>
            </a:r>
            <a:r>
              <a:rPr lang="en-US" sz="3200" dirty="0" smtClean="0"/>
              <a:t>accurate information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9271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5124271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/>
              <a:t>Russian-thistle</a:t>
            </a:r>
            <a:r>
              <a:rPr lang="en-US" i="1" dirty="0"/>
              <a:t> </a:t>
            </a:r>
            <a:r>
              <a:rPr lang="en-US" i="1" dirty="0" smtClean="0"/>
              <a:t>- </a:t>
            </a:r>
          </a:p>
          <a:p>
            <a:pPr algn="r"/>
            <a:r>
              <a:rPr lang="en-US" i="1" dirty="0" smtClean="0"/>
              <a:t>Utah State University Archive, </a:t>
            </a:r>
            <a:br>
              <a:rPr lang="en-US" i="1" dirty="0" smtClean="0"/>
            </a:br>
            <a:r>
              <a:rPr lang="en-US" i="1" dirty="0" smtClean="0"/>
              <a:t>Utah State University, bugwood.org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Annual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3400" y="1600200"/>
            <a:ext cx="87630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Most common </a:t>
            </a:r>
            <a:r>
              <a:rPr lang="en-US" sz="2500" dirty="0" smtClean="0"/>
              <a:t>weed group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Rapid </a:t>
            </a:r>
            <a:r>
              <a:rPr lang="en-US" sz="2500" dirty="0" smtClean="0"/>
              <a:t>life </a:t>
            </a:r>
            <a:r>
              <a:rPr lang="en-US" sz="2500" dirty="0" smtClean="0"/>
              <a:t>cycle 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Requires minimal water </a:t>
            </a:r>
            <a:r>
              <a:rPr lang="en-US" sz="2500" dirty="0" smtClean="0"/>
              <a:t>and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nutrients</a:t>
            </a: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Some can produce </a:t>
            </a:r>
            <a:r>
              <a:rPr lang="en-US" sz="2500" dirty="0" smtClean="0"/>
              <a:t>&gt;20,000 </a:t>
            </a:r>
            <a:br>
              <a:rPr lang="en-US" sz="2500" dirty="0" smtClean="0"/>
            </a:br>
            <a:r>
              <a:rPr lang="en-US" sz="2500" dirty="0" smtClean="0"/>
              <a:t>seeds </a:t>
            </a:r>
            <a:r>
              <a:rPr lang="en-US" sz="2500" dirty="0" smtClean="0"/>
              <a:t>per plant 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Most </a:t>
            </a:r>
            <a:r>
              <a:rPr lang="en-US" sz="2500" dirty="0" smtClean="0"/>
              <a:t>are </a:t>
            </a:r>
            <a:r>
              <a:rPr lang="en-US" sz="2500" dirty="0" smtClean="0"/>
              <a:t>known as </a:t>
            </a:r>
            <a:br>
              <a:rPr lang="en-US" sz="2500" dirty="0" smtClean="0"/>
            </a:br>
            <a:r>
              <a:rPr lang="en-US" sz="2500" dirty="0" smtClean="0"/>
              <a:t>summer </a:t>
            </a:r>
            <a:r>
              <a:rPr lang="en-US" sz="2500" dirty="0" smtClean="0"/>
              <a:t>annuals (germinate </a:t>
            </a:r>
            <a:r>
              <a:rPr lang="en-US" sz="2500" dirty="0" smtClean="0"/>
              <a:t>in </a:t>
            </a:r>
            <a:br>
              <a:rPr lang="en-US" sz="2500" dirty="0" smtClean="0"/>
            </a:br>
            <a:r>
              <a:rPr lang="en-US" sz="2500" dirty="0" smtClean="0"/>
              <a:t>spring, grow to maturity during summer, </a:t>
            </a:r>
            <a:br>
              <a:rPr lang="en-US" sz="2500" dirty="0" smtClean="0"/>
            </a:br>
            <a:r>
              <a:rPr lang="en-US" sz="2500" dirty="0" smtClean="0"/>
              <a:t>and die by fall or </a:t>
            </a:r>
            <a:r>
              <a:rPr lang="en-US" sz="2500" dirty="0" smtClean="0"/>
              <a:t>winter)</a:t>
            </a:r>
            <a:br>
              <a:rPr lang="en-US" sz="2500" dirty="0" smtClean="0"/>
            </a:b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Examples: prostrate spurge, purslane, crabgrass and pigweed</a:t>
            </a:r>
          </a:p>
          <a:p>
            <a:pPr>
              <a:buNone/>
            </a:pPr>
            <a:endParaRPr lang="en-US" sz="2500" dirty="0" smtClean="0"/>
          </a:p>
          <a:p>
            <a:pPr>
              <a:buNone/>
            </a:pPr>
            <a:endParaRPr lang="en-US" sz="25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43" y="1371600"/>
            <a:ext cx="405930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4216231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Crab Grass - </a:t>
            </a:r>
          </a:p>
          <a:p>
            <a:pPr algn="r"/>
            <a:r>
              <a:rPr lang="en-US" i="1" dirty="0" smtClean="0"/>
              <a:t>James H. Miller &amp; Ted </a:t>
            </a:r>
            <a:r>
              <a:rPr lang="en-US" i="1" dirty="0" err="1" smtClean="0"/>
              <a:t>Bodner</a:t>
            </a:r>
            <a:r>
              <a:rPr lang="en-US" i="1" dirty="0" smtClean="0"/>
              <a:t>, Southern Weed Science Society, bugwood.org</a:t>
            </a:r>
          </a:p>
          <a:p>
            <a:pPr algn="r"/>
            <a:r>
              <a:rPr lang="en-US" i="1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33400" y="1676400"/>
            <a:ext cx="8420100" cy="2438400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Grow </a:t>
            </a:r>
            <a:r>
              <a:rPr lang="en-US" sz="2500" dirty="0" smtClean="0"/>
              <a:t>during the spring, </a:t>
            </a:r>
            <a:br>
              <a:rPr lang="en-US" sz="2500" dirty="0" smtClean="0"/>
            </a:br>
            <a:r>
              <a:rPr lang="en-US" sz="2500" dirty="0" smtClean="0"/>
              <a:t>summer, and fall of their first </a:t>
            </a:r>
            <a:br>
              <a:rPr lang="en-US" sz="2500" dirty="0" smtClean="0"/>
            </a:br>
            <a:r>
              <a:rPr lang="en-US" sz="2500" dirty="0" smtClean="0"/>
              <a:t>year, survive the following winter, </a:t>
            </a:r>
            <a:br>
              <a:rPr lang="en-US" sz="2500" dirty="0" smtClean="0"/>
            </a:br>
            <a:r>
              <a:rPr lang="en-US" sz="2500" dirty="0" smtClean="0"/>
              <a:t>and flower during the next </a:t>
            </a:r>
            <a:br>
              <a:rPr lang="en-US" sz="2500" dirty="0" smtClean="0"/>
            </a:br>
            <a:r>
              <a:rPr lang="en-US" sz="2500" dirty="0" smtClean="0"/>
              <a:t>growing season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Germinate </a:t>
            </a:r>
            <a:r>
              <a:rPr lang="en-US" sz="2500" dirty="0" smtClean="0"/>
              <a:t>at any </a:t>
            </a:r>
            <a:br>
              <a:rPr lang="en-US" sz="2500" dirty="0" smtClean="0"/>
            </a:br>
            <a:r>
              <a:rPr lang="en-US" sz="2500" dirty="0" smtClean="0"/>
              <a:t>time during the growing season</a:t>
            </a:r>
            <a:r>
              <a:rPr lang="en-US" sz="2500" dirty="0"/>
              <a:t> </a:t>
            </a:r>
            <a:endParaRPr lang="en-US" sz="25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 smtClean="0"/>
              <a:t>In </a:t>
            </a:r>
            <a:r>
              <a:rPr lang="en-US" sz="2500" dirty="0" smtClean="0"/>
              <a:t>the second year they produce flower stalks using food stored from the first season’s growth, then they produce seeds, and </a:t>
            </a:r>
            <a:r>
              <a:rPr lang="en-US" sz="2500" dirty="0" smtClean="0"/>
              <a:t>die</a:t>
            </a:r>
            <a:br>
              <a:rPr lang="en-US" sz="2500" dirty="0" smtClean="0"/>
            </a:br>
            <a:endParaRPr lang="en-US" sz="25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en-US" sz="2500" dirty="0"/>
              <a:t>Examples: wild carrot, common mullein, musk thistle</a:t>
            </a:r>
            <a:endParaRPr lang="en-US" sz="2500" dirty="0" smtClean="0"/>
          </a:p>
          <a:p>
            <a:pPr>
              <a:buNone/>
            </a:pPr>
            <a:endParaRPr lang="en-US" sz="2500" dirty="0" smtClean="0"/>
          </a:p>
          <a:p>
            <a:endParaRPr lang="en-US" sz="25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2" descr="wild carrot, Daucus carota ssp. carota (Apiales: Apiaceae) - 1555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263" y="429161"/>
            <a:ext cx="3257550" cy="21466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0069" y="264548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Wild Carrot - </a:t>
            </a:r>
          </a:p>
          <a:p>
            <a:pPr algn="r"/>
            <a:r>
              <a:rPr lang="en-US" i="1" dirty="0" smtClean="0"/>
              <a:t>Ohio State Weed Lab Archive, The Ohio State University, bugwood.org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-228600"/>
            <a:ext cx="685800" cy="7620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3.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Perennial Weeds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33400" y="1803514"/>
            <a:ext cx="8305800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Live more </a:t>
            </a:r>
            <a:r>
              <a:rPr lang="en-US" sz="3000" dirty="0" smtClean="0"/>
              <a:t>than two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years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Spread </a:t>
            </a:r>
            <a:r>
              <a:rPr lang="en-US" sz="3000" dirty="0" smtClean="0"/>
              <a:t>by </a:t>
            </a:r>
            <a:r>
              <a:rPr lang="en-US" sz="3000" dirty="0" smtClean="0"/>
              <a:t>seeds </a:t>
            </a:r>
            <a:br>
              <a:rPr lang="en-US" sz="3000" dirty="0" smtClean="0"/>
            </a:br>
            <a:r>
              <a:rPr lang="en-US" sz="3000" dirty="0" smtClean="0"/>
              <a:t>and vegetative means </a:t>
            </a:r>
            <a:br>
              <a:rPr lang="en-US" sz="3000" dirty="0" smtClean="0"/>
            </a:br>
            <a:r>
              <a:rPr lang="en-US" sz="3000" dirty="0" smtClean="0"/>
              <a:t>(bulbs</a:t>
            </a:r>
            <a:r>
              <a:rPr lang="en-US" sz="3000" dirty="0" smtClean="0"/>
              <a:t>, </a:t>
            </a:r>
            <a:r>
              <a:rPr lang="en-US" sz="3000" dirty="0" smtClean="0"/>
              <a:t>rhizomes</a:t>
            </a:r>
            <a:r>
              <a:rPr lang="en-US" sz="3000" dirty="0" smtClean="0"/>
              <a:t>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tubers or </a:t>
            </a:r>
            <a:r>
              <a:rPr lang="en-US" sz="3000" dirty="0" err="1" smtClean="0"/>
              <a:t>stolons</a:t>
            </a:r>
            <a:r>
              <a:rPr lang="en-US" sz="3000" dirty="0" smtClean="0"/>
              <a:t>)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Common </a:t>
            </a:r>
            <a:r>
              <a:rPr lang="en-US" sz="3000" dirty="0" smtClean="0"/>
              <a:t>examples: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bindweed, plantain, thistle, </a:t>
            </a:r>
            <a:br>
              <a:rPr lang="en-US" sz="3000" dirty="0" smtClean="0"/>
            </a:br>
            <a:r>
              <a:rPr lang="en-US" sz="3000" dirty="0" smtClean="0"/>
              <a:t>dock, dandelion, ground ivy, </a:t>
            </a:r>
            <a:br>
              <a:rPr lang="en-US" sz="3000" dirty="0" smtClean="0"/>
            </a:br>
            <a:r>
              <a:rPr lang="en-US" sz="3000" dirty="0" err="1" smtClean="0"/>
              <a:t>quackgrass</a:t>
            </a:r>
            <a:r>
              <a:rPr lang="en-US" sz="3000" dirty="0" smtClean="0"/>
              <a:t>, sorrel, clover and yarrow</a:t>
            </a:r>
          </a:p>
          <a:p>
            <a:endParaRPr lang="en-US" sz="3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yarrow, Achillea spp.  (Asterales: Asteraceae) - 158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74800"/>
            <a:ext cx="4495800" cy="299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45908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Yarrow -  </a:t>
            </a:r>
          </a:p>
          <a:p>
            <a:pPr algn="r"/>
            <a:r>
              <a:rPr lang="en-US" i="1" dirty="0" smtClean="0"/>
              <a:t>John Ruter, University of Georgia, bugwood.org </a:t>
            </a:r>
          </a:p>
          <a:p>
            <a:pPr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34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6448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In this lesson you learned</a:t>
            </a:r>
          </a:p>
          <a:p>
            <a:pPr lvl="0">
              <a:buFont typeface="+mj-lt"/>
              <a:buAutoNum type="arabicPeriod"/>
            </a:pPr>
            <a:r>
              <a:rPr lang="en-US" sz="3200" dirty="0" smtClean="0"/>
              <a:t>Key exterior and landscape pest groups </a:t>
            </a:r>
            <a:r>
              <a:rPr lang="en-US" sz="3200" b="1" dirty="0" smtClean="0"/>
              <a:t>	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For information on many other key pests see the IPM Coordinator/Pest Management Professional, school nurse, and Landscape and Grounds education lessons</a:t>
            </a:r>
            <a:endParaRPr lang="en-US" sz="32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3200" b="1" dirty="0" smtClean="0"/>
              <a:t>Congratulations, you have completed the Facility Manager Module!	</a:t>
            </a:r>
          </a:p>
          <a:p>
            <a:pPr lvl="0">
              <a:buNone/>
            </a:pPr>
            <a:r>
              <a:rPr lang="en-US" sz="3200" b="1" dirty="0" smtClean="0"/>
              <a:t>	</a:t>
            </a:r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7659"/>
            <a:ext cx="2743395" cy="18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5048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Green, T.A., D.H. Gouge,  J.A. Hurley, M.L. Lame and M.D. Snyder. (2014).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School IPM 2020: A Strategic Plan for Integrated Pest Management in Schools in the United States.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How to Develop an Integrated Pest Management (IPM) Policy and Plan for Your School District. PENN STATE. Retrieved from </a:t>
            </a:r>
            <a:r>
              <a:rPr lang="en-US" dirty="0" smtClean="0">
                <a:solidFill>
                  <a:srgbClr val="0000FF"/>
                </a:solidFill>
              </a:rPr>
              <a:t>http://extension.psu.edu/pests/ipm/schools/facilitiesmanagers/resourcespaschools/faq/ipmschoolplan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How to Do… IPM at School A How to Manual for New Jersey schools. New Jersey Department of Environmental Protection Pesticide Control Program </a:t>
            </a:r>
            <a:r>
              <a:rPr lang="en-US" sz="2800" dirty="0" smtClean="0">
                <a:solidFill>
                  <a:srgbClr val="0000FF"/>
                </a:solidFill>
              </a:rPr>
              <a:t>http://www.state.nj.us/dep/enforcement/pcp/bpc/ipm/How_to_Do_IPM.pdf 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New Jersey Department of Environmental Protection Pesticide Control Program. How to Do… IPM at School A How to Manual for New Jersey Schools. Retrieved from </a:t>
            </a:r>
            <a:r>
              <a:rPr lang="en-US" dirty="0" smtClean="0">
                <a:solidFill>
                  <a:srgbClr val="0000FF"/>
                </a:solidFill>
              </a:rPr>
              <a:t>http://www.state.nj.us/dep/enforcement/pcp/bpc/ipm/How_to_Do_IPM.pdf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" y="4193801"/>
            <a:ext cx="298722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6" y="1611903"/>
            <a:ext cx="2927121" cy="228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89" y="341825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Yellowjacket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475269" y="630836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Honey bee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23670" y="3450103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/>
              <a:t>Baldfaced</a:t>
            </a:r>
            <a:r>
              <a:rPr lang="en-US" sz="2000" i="1" dirty="0" smtClean="0"/>
              <a:t> hornet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6275" y="627158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Paper wasp</a:t>
            </a:r>
          </a:p>
          <a:p>
            <a:pPr algn="r"/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0328" y="5875373"/>
            <a:ext cx="2519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Scorpion – Dawn H. Gouge, University of Arizona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36187"/>
            <a:ext cx="2521206" cy="1945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47" y="4357499"/>
            <a:ext cx="2279038" cy="191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1" y="4193801"/>
            <a:ext cx="2567016" cy="16595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5055">
            <a:off x="7078178" y="1450917"/>
            <a:ext cx="1342378" cy="1684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7594" y="3096599"/>
            <a:ext cx="2178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Fire ant – Robert </a:t>
            </a:r>
            <a:r>
              <a:rPr lang="en-US" sz="2000" i="1" dirty="0" err="1" smtClean="0"/>
              <a:t>LaMorte</a:t>
            </a:r>
            <a:r>
              <a:rPr lang="en-US" sz="2000" i="1" dirty="0" smtClean="0"/>
              <a:t>, University of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56445"/>
            <a:ext cx="3940247" cy="3372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302752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, hornets </a:t>
            </a:r>
            <a:r>
              <a:rPr lang="en-US" sz="2950" dirty="0"/>
              <a:t>and </a:t>
            </a:r>
            <a:r>
              <a:rPr lang="en-US" sz="2950" dirty="0" smtClean="0"/>
              <a:t>paper </a:t>
            </a:r>
            <a:br>
              <a:rPr lang="en-US" sz="2950" dirty="0" smtClean="0"/>
            </a:br>
            <a:r>
              <a:rPr lang="en-US" sz="2950" dirty="0" smtClean="0"/>
              <a:t>wasps are both beneficial and problematic</a:t>
            </a:r>
          </a:p>
          <a:p>
            <a:pPr>
              <a:buFont typeface="Wingdings" pitchFamily="2" charset="2"/>
              <a:buChar char="q"/>
            </a:pPr>
            <a:r>
              <a:rPr lang="en-US" sz="2950" dirty="0" err="1" smtClean="0"/>
              <a:t>Yellowjackets</a:t>
            </a:r>
            <a:r>
              <a:rPr lang="en-US" sz="2950" dirty="0" smtClean="0"/>
              <a:t> </a:t>
            </a:r>
            <a:r>
              <a:rPr lang="en-US" sz="2950" dirty="0" smtClean="0"/>
              <a:t>and paper wasps can sting repeatedly, while a </a:t>
            </a:r>
            <a:r>
              <a:rPr lang="en-US" sz="2950" dirty="0" smtClean="0"/>
              <a:t/>
            </a:r>
            <a:br>
              <a:rPr lang="en-US" sz="2950" dirty="0" smtClean="0"/>
            </a:br>
            <a:r>
              <a:rPr lang="en-US" sz="2950" dirty="0" smtClean="0"/>
              <a:t>bee </a:t>
            </a:r>
            <a:r>
              <a:rPr lang="en-US" sz="2950" dirty="0" smtClean="0"/>
              <a:t>can sting only once</a:t>
            </a:r>
          </a:p>
          <a:p>
            <a:pPr marL="0" indent="0">
              <a:buNone/>
            </a:pPr>
            <a:endParaRPr lang="en-US" sz="29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6866" name="Picture 2" descr="fire ant, Solenopsis geminata  (Hymenoptera: Formicidae) - 5314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443" y="2804518"/>
            <a:ext cx="3945557" cy="2928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8674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Fire Ant -</a:t>
            </a:r>
          </a:p>
          <a:p>
            <a:pPr algn="r"/>
            <a:r>
              <a:rPr lang="en-US" i="1" dirty="0" smtClean="0"/>
              <a:t>Pest and Diseases Image Library, bugwood.org</a:t>
            </a:r>
          </a:p>
          <a:p>
            <a:pPr algn="r"/>
            <a:endParaRPr lang="en-US" i="1" dirty="0" smtClean="0"/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5948" y="1681717"/>
            <a:ext cx="86868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</a:t>
            </a:r>
            <a:r>
              <a:rPr lang="en-US" sz="2800" dirty="0" smtClean="0"/>
              <a:t>respond </a:t>
            </a:r>
            <a:r>
              <a:rPr lang="en-US" sz="2800" dirty="0" smtClean="0"/>
              <a:t>rapidly and aggressively to </a:t>
            </a:r>
            <a:r>
              <a:rPr lang="en-US" sz="2800" dirty="0" smtClean="0"/>
              <a:t>disturbance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Fire ants can sting repeatedly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Polymorphic </a:t>
            </a:r>
            <a:r>
              <a:rPr lang="en-US" sz="2800" dirty="0" smtClean="0"/>
              <a:t>workers  </a:t>
            </a:r>
            <a:br>
              <a:rPr lang="en-US" sz="2800" dirty="0" smtClean="0"/>
            </a:br>
            <a:r>
              <a:rPr lang="en-US" sz="2800" dirty="0" smtClean="0"/>
              <a:t>(workers are obviously </a:t>
            </a:r>
            <a:br>
              <a:rPr lang="en-US" sz="2800" dirty="0" smtClean="0"/>
            </a:br>
            <a:r>
              <a:rPr lang="en-US" sz="2800" dirty="0" smtClean="0"/>
              <a:t>a mix of different sizes)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There are native and </a:t>
            </a:r>
            <a:br>
              <a:rPr lang="en-US" sz="2800" dirty="0" smtClean="0"/>
            </a:br>
            <a:r>
              <a:rPr lang="en-US" sz="2800" dirty="0" smtClean="0"/>
              <a:t>introduced </a:t>
            </a:r>
            <a:r>
              <a:rPr lang="en-US" sz="2800" dirty="0" smtClean="0"/>
              <a:t>species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552" y="1676400"/>
            <a:ext cx="8232648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Fire ants are </a:t>
            </a:r>
            <a:r>
              <a:rPr lang="en-US" sz="3000" dirty="0" smtClean="0"/>
              <a:t>a medically significant pest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Forage </a:t>
            </a:r>
            <a:r>
              <a:rPr lang="en-US" sz="3000" dirty="0" smtClean="0"/>
              <a:t>indoors </a:t>
            </a:r>
            <a:r>
              <a:rPr lang="en-US" sz="3000" dirty="0" smtClean="0"/>
              <a:t>and out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Red imported </a:t>
            </a:r>
            <a:r>
              <a:rPr lang="en-US" sz="3000" dirty="0"/>
              <a:t>f</a:t>
            </a:r>
            <a:r>
              <a:rPr lang="en-US" sz="3000" dirty="0" smtClean="0"/>
              <a:t>ire </a:t>
            </a:r>
            <a:r>
              <a:rPr lang="en-US" sz="3000" dirty="0"/>
              <a:t>a</a:t>
            </a:r>
            <a:r>
              <a:rPr lang="en-US" sz="3000" dirty="0" smtClean="0"/>
              <a:t>nts require a specific management </a:t>
            </a:r>
            <a:r>
              <a:rPr lang="en-US" sz="3000" dirty="0" smtClean="0"/>
              <a:t>plan</a:t>
            </a:r>
            <a:endParaRPr lang="en-US" sz="3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Native </a:t>
            </a:r>
            <a:r>
              <a:rPr lang="en-US" sz="3000" dirty="0" smtClean="0"/>
              <a:t>species </a:t>
            </a:r>
            <a:r>
              <a:rPr lang="en-US" sz="3000" dirty="0" smtClean="0"/>
              <a:t>can </a:t>
            </a:r>
            <a:r>
              <a:rPr lang="en-US" sz="3000" dirty="0" smtClean="0"/>
              <a:t>be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discouraged:</a:t>
            </a:r>
          </a:p>
          <a:p>
            <a:pPr lvl="1">
              <a:buFont typeface="Wingdings" pitchFamily="2" charset="2"/>
              <a:buChar char="q"/>
            </a:pPr>
            <a:r>
              <a:rPr lang="en-US" sz="2700" dirty="0" smtClean="0"/>
              <a:t>Improve </a:t>
            </a:r>
            <a:r>
              <a:rPr lang="en-US" sz="2700" dirty="0" smtClean="0"/>
              <a:t>turf </a:t>
            </a:r>
            <a:r>
              <a:rPr lang="en-US" sz="2700" dirty="0" smtClean="0"/>
              <a:t>health</a:t>
            </a:r>
          </a:p>
          <a:p>
            <a:pPr lvl="1">
              <a:buFont typeface="Wingdings" pitchFamily="2" charset="2"/>
              <a:buChar char="q"/>
            </a:pPr>
            <a:r>
              <a:rPr lang="en-US" sz="2700" dirty="0" smtClean="0"/>
              <a:t>Use pesticide </a:t>
            </a:r>
            <a:r>
              <a:rPr lang="en-US" sz="2700" dirty="0" smtClean="0"/>
              <a:t>baits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81400"/>
            <a:ext cx="3461168" cy="2335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5943600"/>
            <a:ext cx="350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Black imported fire ants </a:t>
            </a:r>
            <a:br>
              <a:rPr lang="en-US" i="1" dirty="0" smtClean="0"/>
            </a:br>
            <a:r>
              <a:rPr lang="en-US" i="1" dirty="0" smtClean="0"/>
              <a:t>– Alex Wild, alexanderwild.com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858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Biting and Stinging Pests Continued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8145" y="1828800"/>
            <a:ext cx="3434255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/>
              <a:t>S</a:t>
            </a:r>
            <a:r>
              <a:rPr lang="en-US" sz="3000" dirty="0" smtClean="0"/>
              <a:t>tings of fire ants, bees and wasps may cause allergic </a:t>
            </a:r>
            <a:r>
              <a:rPr lang="en-US" sz="3000" dirty="0" smtClean="0"/>
              <a:t>reactions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endParaRPr lang="en-US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76800" y="28588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Red imported fire ants</a:t>
            </a:r>
          </a:p>
          <a:p>
            <a:pPr algn="r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97013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92520"/>
            <a:ext cx="4422648" cy="294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Some ants only become </a:t>
            </a:r>
            <a:r>
              <a:rPr lang="en-US" sz="3100" dirty="0" smtClean="0"/>
              <a:t>pests when they invade </a:t>
            </a:r>
            <a:r>
              <a:rPr lang="en-US" sz="3100" dirty="0" smtClean="0"/>
              <a:t>buildings</a:t>
            </a:r>
            <a:endParaRPr lang="en-US" sz="3100" dirty="0" smtClean="0"/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Sealing entry points is a challenge, but possible </a:t>
            </a:r>
            <a:endParaRPr lang="en-US" sz="3100" dirty="0" smtClean="0"/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Many species of ants </a:t>
            </a:r>
            <a:r>
              <a:rPr lang="en-US" sz="3100" dirty="0" smtClean="0"/>
              <a:t>are</a:t>
            </a:r>
            <a:br>
              <a:rPr lang="en-US" sz="3100" dirty="0" smtClean="0"/>
            </a:br>
            <a:r>
              <a:rPr lang="en-US" sz="3100" dirty="0" smtClean="0"/>
              <a:t>beneficial</a:t>
            </a: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6364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Harvester ants – Alex Wild, alexanderwild.com</a:t>
            </a:r>
          </a:p>
          <a:p>
            <a:pPr algn="r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Other 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 smtClean="0"/>
              <a:t>Identify the ant</a:t>
            </a:r>
            <a:endParaRPr lang="en-US" sz="3100" dirty="0" smtClean="0"/>
          </a:p>
          <a:p>
            <a:pPr>
              <a:buFont typeface="Wingdings" pitchFamily="2" charset="2"/>
              <a:buChar char="q"/>
            </a:pPr>
            <a:r>
              <a:rPr lang="en-US" sz="3100" dirty="0" smtClean="0"/>
              <a:t>Management strategies may be species specific</a:t>
            </a:r>
            <a:endParaRPr lang="en-US" sz="3100" dirty="0" smtClean="0"/>
          </a:p>
          <a:p>
            <a:endParaRPr lang="en-US" sz="3100" dirty="0"/>
          </a:p>
        </p:txBody>
      </p:sp>
      <p:pic>
        <p:nvPicPr>
          <p:cNvPr id="32770" name="Picture 2" descr="pavement ant, Tetramorium caespitum  (Hymenoptera: Formicidae) - 539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5105400" cy="340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6019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Pavement Ant -</a:t>
            </a:r>
          </a:p>
          <a:p>
            <a:r>
              <a:rPr lang="en-US" i="1" dirty="0" smtClean="0"/>
              <a:t>Joseph Berger, bugwood.org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1617450-C9B3-48B3-9374-9E00D61B24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2145</TotalTime>
  <Words>915</Words>
  <Application>Microsoft Office PowerPoint</Application>
  <PresentationFormat>On-screen Show (4:3)</PresentationFormat>
  <Paragraphs>211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Median</vt:lpstr>
      <vt:lpstr>Key pest groups</vt:lpstr>
      <vt:lpstr>Learning Objectives</vt:lpstr>
      <vt:lpstr>Stinging Pests</vt:lpstr>
      <vt:lpstr>Biting and Stinging Pests</vt:lpstr>
      <vt:lpstr>Biting and Stinging Pests Continued</vt:lpstr>
      <vt:lpstr>Biting and Stinging Pests Continued</vt:lpstr>
      <vt:lpstr>Biting and Stinging Pests Continued</vt:lpstr>
      <vt:lpstr>Other Ants</vt:lpstr>
      <vt:lpstr>Other Ants</vt:lpstr>
      <vt:lpstr>Flies</vt:lpstr>
      <vt:lpstr>Cockroaches</vt:lpstr>
      <vt:lpstr>Cockroaches Continued</vt:lpstr>
      <vt:lpstr>Cockroaches Continued</vt:lpstr>
      <vt:lpstr>German Cockroaches</vt:lpstr>
      <vt:lpstr>Rodents</vt:lpstr>
      <vt:lpstr>Rodents Continued</vt:lpstr>
      <vt:lpstr>Wood-destroying Insects</vt:lpstr>
      <vt:lpstr>Wood-destroying Insects Continued</vt:lpstr>
      <vt:lpstr>Wood-destroying Insects Continued</vt:lpstr>
      <vt:lpstr>Bark Beetles and Wood Borers</vt:lpstr>
      <vt:lpstr>Wood-destroying Insects Continued</vt:lpstr>
      <vt:lpstr>Common Weeds</vt:lpstr>
      <vt:lpstr>Annual Weeds</vt:lpstr>
      <vt:lpstr>Biennial Weeds</vt:lpstr>
      <vt:lpstr>Perennial Weeds</vt:lpstr>
      <vt:lpstr>Check In!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lenovo-win8</dc:creator>
  <cp:lastModifiedBy>Anon</cp:lastModifiedBy>
  <cp:revision>136</cp:revision>
  <dcterms:created xsi:type="dcterms:W3CDTF">2014-05-07T16:53:40Z</dcterms:created>
  <dcterms:modified xsi:type="dcterms:W3CDTF">2016-10-26T20:24:57Z</dcterms:modified>
</cp:coreProperties>
</file>