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2" r:id="rId2"/>
    <p:sldId id="257" r:id="rId3"/>
    <p:sldId id="286" r:id="rId4"/>
    <p:sldId id="292" r:id="rId5"/>
    <p:sldId id="313" r:id="rId6"/>
    <p:sldId id="314" r:id="rId7"/>
    <p:sldId id="315" r:id="rId8"/>
    <p:sldId id="316" r:id="rId9"/>
    <p:sldId id="308" r:id="rId10"/>
    <p:sldId id="318" r:id="rId11"/>
    <p:sldId id="319" r:id="rId12"/>
    <p:sldId id="304" r:id="rId13"/>
    <p:sldId id="317" r:id="rId14"/>
    <p:sldId id="279"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userDrawn="1">
          <p15:clr>
            <a:srgbClr val="A4A3A4"/>
          </p15:clr>
        </p15:guide>
        <p15:guide id="3" orient="horz">
          <p15:clr>
            <a:srgbClr val="A4A3A4"/>
          </p15:clr>
        </p15:guide>
        <p15:guide id="5" orient="horz" pos="3552" userDrawn="1">
          <p15:clr>
            <a:srgbClr val="A4A3A4"/>
          </p15:clr>
        </p15:guide>
        <p15:guide id="6" pos="431">
          <p15:clr>
            <a:srgbClr val="A4A3A4"/>
          </p15:clr>
        </p15:guide>
        <p15:guide id="7" orient="horz" pos="3544">
          <p15:clr>
            <a:srgbClr val="A4A3A4"/>
          </p15:clr>
        </p15:guide>
        <p15:guide id="8" pos="75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48"/>
    <a:srgbClr val="076873"/>
    <a:srgbClr val="AB0520"/>
    <a:srgbClr val="0C234B"/>
    <a:srgbClr val="FF5959"/>
    <a:srgbClr val="E27C41"/>
    <a:srgbClr val="562041"/>
    <a:srgbClr val="698186"/>
    <a:srgbClr val="84D2E2"/>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4" autoAdjust="0"/>
    <p:restoredTop sz="46012" autoAdjust="0"/>
  </p:normalViewPr>
  <p:slideViewPr>
    <p:cSldViewPr snapToGrid="0">
      <p:cViewPr varScale="1">
        <p:scale>
          <a:sx n="53" d="100"/>
          <a:sy n="53" d="100"/>
        </p:scale>
        <p:origin x="2868" y="36"/>
      </p:cViewPr>
      <p:guideLst>
        <p:guide orient="horz" pos="2280"/>
        <p:guide/>
        <p:guide orient="horz"/>
        <p:guide orient="horz" pos="3552"/>
        <p:guide pos="431"/>
        <p:guide orient="horz" pos="3544"/>
        <p:guide pos="753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1F9C37-0A42-49CB-BF28-DA1BE62CE298}" type="doc">
      <dgm:prSet loTypeId="urn:microsoft.com/office/officeart/2005/8/layout/equation1" loCatId="process" qsTypeId="urn:microsoft.com/office/officeart/2005/8/quickstyle/simple1" qsCatId="simple" csTypeId="urn:microsoft.com/office/officeart/2005/8/colors/accent1_2" csCatId="accent1" phldr="1"/>
      <dgm:spPr/>
    </dgm:pt>
    <dgm:pt modelId="{C3EB4991-2F04-41DC-9D37-1362BCBABD6F}">
      <dgm:prSet phldrT="[Text]"/>
      <dgm:spPr>
        <a:solidFill>
          <a:srgbClr val="8C2C4A"/>
        </a:solidFill>
      </dgm:spPr>
      <dgm:t>
        <a:bodyPr/>
        <a:lstStyle/>
        <a:p>
          <a:r>
            <a:rPr lang="en-US" dirty="0" smtClean="0"/>
            <a:t>Appointed Professionals</a:t>
          </a:r>
          <a:endParaRPr lang="en-US" dirty="0"/>
        </a:p>
      </dgm:t>
    </dgm:pt>
    <dgm:pt modelId="{DA37CF6E-E64C-4AAB-96AA-BA2E5B43D311}" type="parTrans" cxnId="{8F3CDB5E-A384-46C1-A3EE-049586534C39}">
      <dgm:prSet/>
      <dgm:spPr/>
      <dgm:t>
        <a:bodyPr/>
        <a:lstStyle/>
        <a:p>
          <a:endParaRPr lang="en-US"/>
        </a:p>
      </dgm:t>
    </dgm:pt>
    <dgm:pt modelId="{0F8846F8-A682-42AB-9A10-735762D6539B}" type="sibTrans" cxnId="{8F3CDB5E-A384-46C1-A3EE-049586534C39}">
      <dgm:prSet/>
      <dgm:spPr/>
      <dgm:t>
        <a:bodyPr/>
        <a:lstStyle/>
        <a:p>
          <a:endParaRPr lang="en-US"/>
        </a:p>
      </dgm:t>
    </dgm:pt>
    <dgm:pt modelId="{7C428B83-7D92-4CED-828E-112B888897C4}">
      <dgm:prSet phldrT="[Text]"/>
      <dgm:spPr>
        <a:solidFill>
          <a:schemeClr val="accent6">
            <a:lumMod val="75000"/>
          </a:schemeClr>
        </a:solidFill>
      </dgm:spPr>
      <dgm:t>
        <a:bodyPr/>
        <a:lstStyle/>
        <a:p>
          <a:r>
            <a:rPr lang="en-US" dirty="0" smtClean="0"/>
            <a:t>Classified Staff</a:t>
          </a:r>
          <a:endParaRPr lang="en-US" dirty="0"/>
        </a:p>
      </dgm:t>
    </dgm:pt>
    <dgm:pt modelId="{6F6C441F-FD54-4B0C-9BC5-EED60C34BF67}" type="parTrans" cxnId="{A625AAEB-F49C-438A-858D-4C48F9722642}">
      <dgm:prSet/>
      <dgm:spPr/>
      <dgm:t>
        <a:bodyPr/>
        <a:lstStyle/>
        <a:p>
          <a:endParaRPr lang="en-US"/>
        </a:p>
      </dgm:t>
    </dgm:pt>
    <dgm:pt modelId="{13A787A0-B87C-4A56-B682-760D15D80436}" type="sibTrans" cxnId="{A625AAEB-F49C-438A-858D-4C48F9722642}">
      <dgm:prSet/>
      <dgm:spPr/>
      <dgm:t>
        <a:bodyPr/>
        <a:lstStyle/>
        <a:p>
          <a:endParaRPr lang="en-US"/>
        </a:p>
      </dgm:t>
    </dgm:pt>
    <dgm:pt modelId="{ED490FCA-59C9-49D5-99C4-BC99FD99EED2}">
      <dgm:prSet phldrT="[Text]"/>
      <dgm:spPr>
        <a:solidFill>
          <a:srgbClr val="4E0B69"/>
        </a:solidFill>
      </dgm:spPr>
      <dgm:t>
        <a:bodyPr/>
        <a:lstStyle/>
        <a:p>
          <a:r>
            <a:rPr lang="en-US" dirty="0" smtClean="0"/>
            <a:t>Job Functions and Families</a:t>
          </a:r>
          <a:endParaRPr lang="en-US" dirty="0"/>
        </a:p>
      </dgm:t>
    </dgm:pt>
    <dgm:pt modelId="{B3168646-C3E0-400F-AB88-1C801E44D2EA}" type="parTrans" cxnId="{0B089160-2398-4C38-B744-4BEA4BFCFBB3}">
      <dgm:prSet/>
      <dgm:spPr/>
      <dgm:t>
        <a:bodyPr/>
        <a:lstStyle/>
        <a:p>
          <a:endParaRPr lang="en-US"/>
        </a:p>
      </dgm:t>
    </dgm:pt>
    <dgm:pt modelId="{9B5AB816-9992-40D8-AA21-C0879125D097}" type="sibTrans" cxnId="{0B089160-2398-4C38-B744-4BEA4BFCFBB3}">
      <dgm:prSet/>
      <dgm:spPr/>
      <dgm:t>
        <a:bodyPr/>
        <a:lstStyle/>
        <a:p>
          <a:endParaRPr lang="en-US"/>
        </a:p>
      </dgm:t>
    </dgm:pt>
    <dgm:pt modelId="{8438B42B-4B24-4BEE-99EC-C42CEF98C354}" type="pres">
      <dgm:prSet presAssocID="{1A1F9C37-0A42-49CB-BF28-DA1BE62CE298}" presName="linearFlow" presStyleCnt="0">
        <dgm:presLayoutVars>
          <dgm:dir/>
          <dgm:resizeHandles val="exact"/>
        </dgm:presLayoutVars>
      </dgm:prSet>
      <dgm:spPr/>
    </dgm:pt>
    <dgm:pt modelId="{25695DA6-67A6-4D98-9D5E-1EBFD28305D7}" type="pres">
      <dgm:prSet presAssocID="{C3EB4991-2F04-41DC-9D37-1362BCBABD6F}" presName="node" presStyleLbl="node1" presStyleIdx="0" presStyleCnt="3">
        <dgm:presLayoutVars>
          <dgm:bulletEnabled val="1"/>
        </dgm:presLayoutVars>
      </dgm:prSet>
      <dgm:spPr/>
      <dgm:t>
        <a:bodyPr/>
        <a:lstStyle/>
        <a:p>
          <a:endParaRPr lang="en-US"/>
        </a:p>
      </dgm:t>
    </dgm:pt>
    <dgm:pt modelId="{D01C9C4E-0DA2-4EA9-BF3D-97680C1D9201}" type="pres">
      <dgm:prSet presAssocID="{0F8846F8-A682-42AB-9A10-735762D6539B}" presName="spacerL" presStyleCnt="0"/>
      <dgm:spPr/>
    </dgm:pt>
    <dgm:pt modelId="{0BBCCD64-EEEA-4B30-89CA-6DDB2B170103}" type="pres">
      <dgm:prSet presAssocID="{0F8846F8-A682-42AB-9A10-735762D6539B}" presName="sibTrans" presStyleLbl="sibTrans2D1" presStyleIdx="0" presStyleCnt="2"/>
      <dgm:spPr/>
      <dgm:t>
        <a:bodyPr/>
        <a:lstStyle/>
        <a:p>
          <a:endParaRPr lang="en-US"/>
        </a:p>
      </dgm:t>
    </dgm:pt>
    <dgm:pt modelId="{A0E0762E-5DE2-4C40-9EAD-775348F6D455}" type="pres">
      <dgm:prSet presAssocID="{0F8846F8-A682-42AB-9A10-735762D6539B}" presName="spacerR" presStyleCnt="0"/>
      <dgm:spPr/>
    </dgm:pt>
    <dgm:pt modelId="{6FD914C1-7E54-47AC-A201-14BD302CA706}" type="pres">
      <dgm:prSet presAssocID="{7C428B83-7D92-4CED-828E-112B888897C4}" presName="node" presStyleLbl="node1" presStyleIdx="1" presStyleCnt="3">
        <dgm:presLayoutVars>
          <dgm:bulletEnabled val="1"/>
        </dgm:presLayoutVars>
      </dgm:prSet>
      <dgm:spPr/>
      <dgm:t>
        <a:bodyPr/>
        <a:lstStyle/>
        <a:p>
          <a:endParaRPr lang="en-US"/>
        </a:p>
      </dgm:t>
    </dgm:pt>
    <dgm:pt modelId="{4EDFB1D5-2DED-4F8B-B038-912616832FD5}" type="pres">
      <dgm:prSet presAssocID="{13A787A0-B87C-4A56-B682-760D15D80436}" presName="spacerL" presStyleCnt="0"/>
      <dgm:spPr/>
    </dgm:pt>
    <dgm:pt modelId="{43AA3379-04AF-4D2C-8335-108640C543E6}" type="pres">
      <dgm:prSet presAssocID="{13A787A0-B87C-4A56-B682-760D15D80436}" presName="sibTrans" presStyleLbl="sibTrans2D1" presStyleIdx="1" presStyleCnt="2"/>
      <dgm:spPr/>
      <dgm:t>
        <a:bodyPr/>
        <a:lstStyle/>
        <a:p>
          <a:endParaRPr lang="en-US"/>
        </a:p>
      </dgm:t>
    </dgm:pt>
    <dgm:pt modelId="{14A6E654-91D2-4F7C-8883-246B98BDE67F}" type="pres">
      <dgm:prSet presAssocID="{13A787A0-B87C-4A56-B682-760D15D80436}" presName="spacerR" presStyleCnt="0"/>
      <dgm:spPr/>
    </dgm:pt>
    <dgm:pt modelId="{8D555DC8-AF76-4403-BA56-FE01E54FA524}" type="pres">
      <dgm:prSet presAssocID="{ED490FCA-59C9-49D5-99C4-BC99FD99EED2}" presName="node" presStyleLbl="node1" presStyleIdx="2" presStyleCnt="3">
        <dgm:presLayoutVars>
          <dgm:bulletEnabled val="1"/>
        </dgm:presLayoutVars>
      </dgm:prSet>
      <dgm:spPr/>
      <dgm:t>
        <a:bodyPr/>
        <a:lstStyle/>
        <a:p>
          <a:endParaRPr lang="en-US"/>
        </a:p>
      </dgm:t>
    </dgm:pt>
  </dgm:ptLst>
  <dgm:cxnLst>
    <dgm:cxn modelId="{3D7E6AC2-B149-457B-B454-CE42EA4894B9}" type="presOf" srcId="{C3EB4991-2F04-41DC-9D37-1362BCBABD6F}" destId="{25695DA6-67A6-4D98-9D5E-1EBFD28305D7}" srcOrd="0" destOrd="0" presId="urn:microsoft.com/office/officeart/2005/8/layout/equation1"/>
    <dgm:cxn modelId="{9A4A8079-823F-4B54-899E-AA2C81BFE30E}" type="presOf" srcId="{ED490FCA-59C9-49D5-99C4-BC99FD99EED2}" destId="{8D555DC8-AF76-4403-BA56-FE01E54FA524}" srcOrd="0" destOrd="0" presId="urn:microsoft.com/office/officeart/2005/8/layout/equation1"/>
    <dgm:cxn modelId="{A625AAEB-F49C-438A-858D-4C48F9722642}" srcId="{1A1F9C37-0A42-49CB-BF28-DA1BE62CE298}" destId="{7C428B83-7D92-4CED-828E-112B888897C4}" srcOrd="1" destOrd="0" parTransId="{6F6C441F-FD54-4B0C-9BC5-EED60C34BF67}" sibTransId="{13A787A0-B87C-4A56-B682-760D15D80436}"/>
    <dgm:cxn modelId="{88900D82-DAF9-42B0-A101-3CF94D2531EE}" type="presOf" srcId="{7C428B83-7D92-4CED-828E-112B888897C4}" destId="{6FD914C1-7E54-47AC-A201-14BD302CA706}" srcOrd="0" destOrd="0" presId="urn:microsoft.com/office/officeart/2005/8/layout/equation1"/>
    <dgm:cxn modelId="{C1B99EED-E7D3-4F36-ADD6-69A78338853C}" type="presOf" srcId="{1A1F9C37-0A42-49CB-BF28-DA1BE62CE298}" destId="{8438B42B-4B24-4BEE-99EC-C42CEF98C354}" srcOrd="0" destOrd="0" presId="urn:microsoft.com/office/officeart/2005/8/layout/equation1"/>
    <dgm:cxn modelId="{9B936CFF-5692-4B72-BCCB-521637F2FDBA}" type="presOf" srcId="{13A787A0-B87C-4A56-B682-760D15D80436}" destId="{43AA3379-04AF-4D2C-8335-108640C543E6}" srcOrd="0" destOrd="0" presId="urn:microsoft.com/office/officeart/2005/8/layout/equation1"/>
    <dgm:cxn modelId="{0B089160-2398-4C38-B744-4BEA4BFCFBB3}" srcId="{1A1F9C37-0A42-49CB-BF28-DA1BE62CE298}" destId="{ED490FCA-59C9-49D5-99C4-BC99FD99EED2}" srcOrd="2" destOrd="0" parTransId="{B3168646-C3E0-400F-AB88-1C801E44D2EA}" sibTransId="{9B5AB816-9992-40D8-AA21-C0879125D097}"/>
    <dgm:cxn modelId="{8F3CDB5E-A384-46C1-A3EE-049586534C39}" srcId="{1A1F9C37-0A42-49CB-BF28-DA1BE62CE298}" destId="{C3EB4991-2F04-41DC-9D37-1362BCBABD6F}" srcOrd="0" destOrd="0" parTransId="{DA37CF6E-E64C-4AAB-96AA-BA2E5B43D311}" sibTransId="{0F8846F8-A682-42AB-9A10-735762D6539B}"/>
    <dgm:cxn modelId="{69AB80B0-D9B1-4003-8CAD-91DCB604B7C9}" type="presOf" srcId="{0F8846F8-A682-42AB-9A10-735762D6539B}" destId="{0BBCCD64-EEEA-4B30-89CA-6DDB2B170103}" srcOrd="0" destOrd="0" presId="urn:microsoft.com/office/officeart/2005/8/layout/equation1"/>
    <dgm:cxn modelId="{AD4C9A77-BE78-4535-8564-CAEEE5BA72F4}" type="presParOf" srcId="{8438B42B-4B24-4BEE-99EC-C42CEF98C354}" destId="{25695DA6-67A6-4D98-9D5E-1EBFD28305D7}" srcOrd="0" destOrd="0" presId="urn:microsoft.com/office/officeart/2005/8/layout/equation1"/>
    <dgm:cxn modelId="{AF042F87-FC43-4E95-A22C-BACD28C41C2A}" type="presParOf" srcId="{8438B42B-4B24-4BEE-99EC-C42CEF98C354}" destId="{D01C9C4E-0DA2-4EA9-BF3D-97680C1D9201}" srcOrd="1" destOrd="0" presId="urn:microsoft.com/office/officeart/2005/8/layout/equation1"/>
    <dgm:cxn modelId="{9A4E33F5-ED5E-43CA-855B-0B81C8FBA00A}" type="presParOf" srcId="{8438B42B-4B24-4BEE-99EC-C42CEF98C354}" destId="{0BBCCD64-EEEA-4B30-89CA-6DDB2B170103}" srcOrd="2" destOrd="0" presId="urn:microsoft.com/office/officeart/2005/8/layout/equation1"/>
    <dgm:cxn modelId="{920917C2-8A10-4117-8D3F-313596A3CB24}" type="presParOf" srcId="{8438B42B-4B24-4BEE-99EC-C42CEF98C354}" destId="{A0E0762E-5DE2-4C40-9EAD-775348F6D455}" srcOrd="3" destOrd="0" presId="urn:microsoft.com/office/officeart/2005/8/layout/equation1"/>
    <dgm:cxn modelId="{E80FAB9F-1C07-4885-9D85-7AB9488E5A87}" type="presParOf" srcId="{8438B42B-4B24-4BEE-99EC-C42CEF98C354}" destId="{6FD914C1-7E54-47AC-A201-14BD302CA706}" srcOrd="4" destOrd="0" presId="urn:microsoft.com/office/officeart/2005/8/layout/equation1"/>
    <dgm:cxn modelId="{2E6014F3-4A1B-4271-951D-E255FC5B5A44}" type="presParOf" srcId="{8438B42B-4B24-4BEE-99EC-C42CEF98C354}" destId="{4EDFB1D5-2DED-4F8B-B038-912616832FD5}" srcOrd="5" destOrd="0" presId="urn:microsoft.com/office/officeart/2005/8/layout/equation1"/>
    <dgm:cxn modelId="{E3C73347-1F0C-4CDC-99A3-F477A48F578D}" type="presParOf" srcId="{8438B42B-4B24-4BEE-99EC-C42CEF98C354}" destId="{43AA3379-04AF-4D2C-8335-108640C543E6}" srcOrd="6" destOrd="0" presId="urn:microsoft.com/office/officeart/2005/8/layout/equation1"/>
    <dgm:cxn modelId="{811DD42E-7097-460C-A27C-96CF4E923856}" type="presParOf" srcId="{8438B42B-4B24-4BEE-99EC-C42CEF98C354}" destId="{14A6E654-91D2-4F7C-8883-246B98BDE67F}" srcOrd="7" destOrd="0" presId="urn:microsoft.com/office/officeart/2005/8/layout/equation1"/>
    <dgm:cxn modelId="{8C880AE7-F32F-46C5-9B17-A207BB0EC2F4}" type="presParOf" srcId="{8438B42B-4B24-4BEE-99EC-C42CEF98C354}" destId="{8D555DC8-AF76-4403-BA56-FE01E54FA524}"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B4592-01B2-4BBB-A78D-79198E70041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A33A046A-4E9C-450C-B46E-42E632672E95}">
      <dgm:prSet phldrT="[Text]"/>
      <dgm:spPr>
        <a:solidFill>
          <a:srgbClr val="AB0520"/>
        </a:solidFill>
      </dgm:spPr>
      <dgm:t>
        <a:bodyPr/>
        <a:lstStyle/>
        <a:p>
          <a:r>
            <a:rPr lang="en-US" dirty="0" smtClean="0"/>
            <a:t>26 Job Functions</a:t>
          </a:r>
          <a:endParaRPr lang="en-US" dirty="0"/>
        </a:p>
      </dgm:t>
    </dgm:pt>
    <dgm:pt modelId="{05B30DE3-A03F-4956-AC3D-9358B2AD1692}" type="parTrans" cxnId="{89564AF3-D2AE-45FA-9A1E-47ED283A132B}">
      <dgm:prSet/>
      <dgm:spPr/>
      <dgm:t>
        <a:bodyPr/>
        <a:lstStyle/>
        <a:p>
          <a:endParaRPr lang="en-US"/>
        </a:p>
      </dgm:t>
    </dgm:pt>
    <dgm:pt modelId="{71D048FC-D215-4BB2-BAFA-E80FADF85171}" type="sibTrans" cxnId="{89564AF3-D2AE-45FA-9A1E-47ED283A132B}">
      <dgm:prSet/>
      <dgm:spPr/>
      <dgm:t>
        <a:bodyPr/>
        <a:lstStyle/>
        <a:p>
          <a:endParaRPr lang="en-US"/>
        </a:p>
      </dgm:t>
    </dgm:pt>
    <dgm:pt modelId="{EAFD8581-3761-476E-8F8D-2D1835AABF8C}">
      <dgm:prSet phldrT="[Text]"/>
      <dgm:spPr>
        <a:solidFill>
          <a:srgbClr val="0C054B">
            <a:alpha val="90000"/>
          </a:srgbClr>
        </a:solidFill>
      </dgm:spPr>
      <dgm:t>
        <a:bodyPr/>
        <a:lstStyle/>
        <a:p>
          <a:r>
            <a:rPr lang="en-US" dirty="0" smtClean="0">
              <a:solidFill>
                <a:schemeClr val="bg1"/>
              </a:solidFill>
            </a:rPr>
            <a:t>146 Job Families</a:t>
          </a:r>
          <a:endParaRPr lang="en-US" dirty="0">
            <a:solidFill>
              <a:schemeClr val="bg1"/>
            </a:solidFill>
          </a:endParaRPr>
        </a:p>
      </dgm:t>
    </dgm:pt>
    <dgm:pt modelId="{590C84EB-5901-4183-BD5A-19735F138CF1}" type="parTrans" cxnId="{58DAA63F-F7C3-4A96-BA6F-344484A8F4C2}">
      <dgm:prSet/>
      <dgm:spPr/>
      <dgm:t>
        <a:bodyPr/>
        <a:lstStyle/>
        <a:p>
          <a:endParaRPr lang="en-US"/>
        </a:p>
      </dgm:t>
    </dgm:pt>
    <dgm:pt modelId="{254C917E-BD96-450B-B92B-ADCBBCE918F3}" type="sibTrans" cxnId="{58DAA63F-F7C3-4A96-BA6F-344484A8F4C2}">
      <dgm:prSet/>
      <dgm:spPr/>
      <dgm:t>
        <a:bodyPr/>
        <a:lstStyle/>
        <a:p>
          <a:endParaRPr lang="en-US"/>
        </a:p>
      </dgm:t>
    </dgm:pt>
    <dgm:pt modelId="{02401048-8EDC-4A41-8A98-1B841960A942}">
      <dgm:prSet phldrT="[Text]"/>
      <dgm:spPr>
        <a:solidFill>
          <a:srgbClr val="0C054B">
            <a:alpha val="90000"/>
          </a:srgbClr>
        </a:solidFill>
      </dgm:spPr>
      <dgm:t>
        <a:bodyPr/>
        <a:lstStyle/>
        <a:p>
          <a:r>
            <a:rPr lang="en-US" dirty="0" smtClean="0">
              <a:solidFill>
                <a:schemeClr val="bg1"/>
              </a:solidFill>
            </a:rPr>
            <a:t>1,413 Jobs</a:t>
          </a:r>
          <a:endParaRPr lang="en-US" dirty="0">
            <a:solidFill>
              <a:schemeClr val="bg1"/>
            </a:solidFill>
          </a:endParaRPr>
        </a:p>
      </dgm:t>
    </dgm:pt>
    <dgm:pt modelId="{D4517784-6475-4319-8C08-674A7126A75B}" type="parTrans" cxnId="{B003A7D4-6C3F-4DB6-A7CF-F6C837ACC615}">
      <dgm:prSet/>
      <dgm:spPr/>
      <dgm:t>
        <a:bodyPr/>
        <a:lstStyle/>
        <a:p>
          <a:endParaRPr lang="en-US"/>
        </a:p>
      </dgm:t>
    </dgm:pt>
    <dgm:pt modelId="{851298D0-D8FD-4F5B-B41F-5F9BD4A4430A}" type="sibTrans" cxnId="{B003A7D4-6C3F-4DB6-A7CF-F6C837ACC615}">
      <dgm:prSet/>
      <dgm:spPr/>
      <dgm:t>
        <a:bodyPr/>
        <a:lstStyle/>
        <a:p>
          <a:endParaRPr lang="en-US"/>
        </a:p>
      </dgm:t>
    </dgm:pt>
    <dgm:pt modelId="{6BBB6004-810B-4B32-8CFF-BBE1BF25DF2E}">
      <dgm:prSet phldrT="[Text]"/>
      <dgm:spPr>
        <a:solidFill>
          <a:srgbClr val="AB0520"/>
        </a:solidFill>
      </dgm:spPr>
      <dgm:t>
        <a:bodyPr/>
        <a:lstStyle/>
        <a:p>
          <a:r>
            <a:rPr lang="en-US" dirty="0" smtClean="0"/>
            <a:t>300 Subject Matter Experts</a:t>
          </a:r>
          <a:endParaRPr lang="en-US" dirty="0"/>
        </a:p>
      </dgm:t>
    </dgm:pt>
    <dgm:pt modelId="{BB788684-F9A6-47AF-BC72-9D3815B71429}" type="parTrans" cxnId="{86132ED7-2633-4C1D-87AB-8068F50606DE}">
      <dgm:prSet/>
      <dgm:spPr/>
      <dgm:t>
        <a:bodyPr/>
        <a:lstStyle/>
        <a:p>
          <a:endParaRPr lang="en-US"/>
        </a:p>
      </dgm:t>
    </dgm:pt>
    <dgm:pt modelId="{27426D6F-71AE-4E3D-83C3-A9AB399F3426}" type="sibTrans" cxnId="{86132ED7-2633-4C1D-87AB-8068F50606DE}">
      <dgm:prSet/>
      <dgm:spPr/>
      <dgm:t>
        <a:bodyPr/>
        <a:lstStyle/>
        <a:p>
          <a:endParaRPr lang="en-US"/>
        </a:p>
      </dgm:t>
    </dgm:pt>
    <dgm:pt modelId="{8AABE5A2-88EA-4B42-8C60-4A6B413E8504}">
      <dgm:prSet phldrT="[Text]"/>
      <dgm:spPr>
        <a:solidFill>
          <a:srgbClr val="0C054B">
            <a:alpha val="90000"/>
          </a:srgbClr>
        </a:solidFill>
      </dgm:spPr>
      <dgm:t>
        <a:bodyPr/>
        <a:lstStyle/>
        <a:p>
          <a:r>
            <a:rPr lang="en-US" dirty="0" smtClean="0">
              <a:solidFill>
                <a:schemeClr val="bg1"/>
              </a:solidFill>
            </a:rPr>
            <a:t>65 Calibration Sessions</a:t>
          </a:r>
          <a:endParaRPr lang="en-US" dirty="0">
            <a:solidFill>
              <a:schemeClr val="bg1"/>
            </a:solidFill>
          </a:endParaRPr>
        </a:p>
      </dgm:t>
    </dgm:pt>
    <dgm:pt modelId="{4C50ADE8-7D61-4D28-A223-112E6E690FCA}" type="parTrans" cxnId="{3CEB3DC6-3BA4-4AE0-A526-BF09F96A086A}">
      <dgm:prSet/>
      <dgm:spPr/>
      <dgm:t>
        <a:bodyPr/>
        <a:lstStyle/>
        <a:p>
          <a:endParaRPr lang="en-US"/>
        </a:p>
      </dgm:t>
    </dgm:pt>
    <dgm:pt modelId="{3BF05873-1BC3-4340-B434-F4276037E14A}" type="sibTrans" cxnId="{3CEB3DC6-3BA4-4AE0-A526-BF09F96A086A}">
      <dgm:prSet/>
      <dgm:spPr/>
      <dgm:t>
        <a:bodyPr/>
        <a:lstStyle/>
        <a:p>
          <a:endParaRPr lang="en-US"/>
        </a:p>
      </dgm:t>
    </dgm:pt>
    <dgm:pt modelId="{D33EDEFA-D06B-43D6-B988-BE29045F7952}">
      <dgm:prSet phldrT="[Text]"/>
      <dgm:spPr>
        <a:solidFill>
          <a:srgbClr val="0C054B">
            <a:alpha val="90000"/>
          </a:srgbClr>
        </a:solidFill>
      </dgm:spPr>
      <dgm:t>
        <a:bodyPr/>
        <a:lstStyle/>
        <a:p>
          <a:r>
            <a:rPr lang="en-US" dirty="0" smtClean="0">
              <a:solidFill>
                <a:schemeClr val="bg1"/>
              </a:solidFill>
            </a:rPr>
            <a:t>Ongoing</a:t>
          </a:r>
          <a:endParaRPr lang="en-US" dirty="0">
            <a:solidFill>
              <a:schemeClr val="bg1"/>
            </a:solidFill>
          </a:endParaRPr>
        </a:p>
      </dgm:t>
    </dgm:pt>
    <dgm:pt modelId="{11B516CE-C568-4898-94B4-4B40ED94056B}" type="parTrans" cxnId="{FA70BB14-465D-4AFE-A81D-6C21B95BDD79}">
      <dgm:prSet/>
      <dgm:spPr/>
      <dgm:t>
        <a:bodyPr/>
        <a:lstStyle/>
        <a:p>
          <a:endParaRPr lang="en-US"/>
        </a:p>
      </dgm:t>
    </dgm:pt>
    <dgm:pt modelId="{D33515D7-4B32-4DEA-A942-F30D54607D4F}" type="sibTrans" cxnId="{FA70BB14-465D-4AFE-A81D-6C21B95BDD79}">
      <dgm:prSet/>
      <dgm:spPr/>
      <dgm:t>
        <a:bodyPr/>
        <a:lstStyle/>
        <a:p>
          <a:endParaRPr lang="en-US"/>
        </a:p>
      </dgm:t>
    </dgm:pt>
    <dgm:pt modelId="{59BD167F-A3A7-4E17-8A63-0F8193BDBC0C}">
      <dgm:prSet phldrT="[Text]"/>
      <dgm:spPr>
        <a:solidFill>
          <a:srgbClr val="AB0520"/>
        </a:solidFill>
      </dgm:spPr>
      <dgm:t>
        <a:bodyPr/>
        <a:lstStyle/>
        <a:p>
          <a:r>
            <a:rPr lang="en-US" dirty="0" smtClean="0"/>
            <a:t>Feedback Loop</a:t>
          </a:r>
          <a:endParaRPr lang="en-US" dirty="0"/>
        </a:p>
      </dgm:t>
    </dgm:pt>
    <dgm:pt modelId="{36383C4A-6714-4772-8CCD-234C60095B48}" type="parTrans" cxnId="{91C17646-9E69-4D19-B5CF-B31203ED80BB}">
      <dgm:prSet/>
      <dgm:spPr/>
      <dgm:t>
        <a:bodyPr/>
        <a:lstStyle/>
        <a:p>
          <a:endParaRPr lang="en-US"/>
        </a:p>
      </dgm:t>
    </dgm:pt>
    <dgm:pt modelId="{E6086DC4-D8B7-4A2D-BC80-FF242D75D2DA}" type="sibTrans" cxnId="{91C17646-9E69-4D19-B5CF-B31203ED80BB}">
      <dgm:prSet/>
      <dgm:spPr/>
      <dgm:t>
        <a:bodyPr/>
        <a:lstStyle/>
        <a:p>
          <a:endParaRPr lang="en-US"/>
        </a:p>
      </dgm:t>
    </dgm:pt>
    <dgm:pt modelId="{14B40B9C-94A6-480C-961B-FC69F193035E}">
      <dgm:prSet phldrT="[Text]"/>
      <dgm:spPr>
        <a:solidFill>
          <a:srgbClr val="002060"/>
        </a:solidFill>
      </dgm:spPr>
      <dgm:t>
        <a:bodyPr/>
        <a:lstStyle/>
        <a:p>
          <a:r>
            <a:rPr lang="en-US" dirty="0" smtClean="0">
              <a:solidFill>
                <a:schemeClr val="bg1"/>
              </a:solidFill>
            </a:rPr>
            <a:t>Mercer</a:t>
          </a:r>
          <a:endParaRPr lang="en-US" dirty="0">
            <a:solidFill>
              <a:schemeClr val="bg1"/>
            </a:solidFill>
          </a:endParaRPr>
        </a:p>
      </dgm:t>
    </dgm:pt>
    <dgm:pt modelId="{D20E3D05-B9FC-4AE8-BCCC-B2C274AA602F}" type="parTrans" cxnId="{ABE106F1-3C91-4D61-8FB4-F64E5321B225}">
      <dgm:prSet/>
      <dgm:spPr/>
      <dgm:t>
        <a:bodyPr/>
        <a:lstStyle/>
        <a:p>
          <a:endParaRPr lang="en-US"/>
        </a:p>
      </dgm:t>
    </dgm:pt>
    <dgm:pt modelId="{D24EA00A-F8B7-4385-8722-19526C54F066}" type="sibTrans" cxnId="{ABE106F1-3C91-4D61-8FB4-F64E5321B225}">
      <dgm:prSet/>
      <dgm:spPr/>
      <dgm:t>
        <a:bodyPr/>
        <a:lstStyle/>
        <a:p>
          <a:endParaRPr lang="en-US"/>
        </a:p>
      </dgm:t>
    </dgm:pt>
    <dgm:pt modelId="{D3A6D549-3CC5-45AB-97A4-651A61BDA8E6}">
      <dgm:prSet phldrT="[Text]"/>
      <dgm:spPr>
        <a:solidFill>
          <a:srgbClr val="002060"/>
        </a:solidFill>
      </dgm:spPr>
      <dgm:t>
        <a:bodyPr/>
        <a:lstStyle/>
        <a:p>
          <a:r>
            <a:rPr lang="en-US" dirty="0" smtClean="0">
              <a:solidFill>
                <a:schemeClr val="bg1"/>
              </a:solidFill>
            </a:rPr>
            <a:t>UA</a:t>
          </a:r>
          <a:endParaRPr lang="en-US" dirty="0">
            <a:solidFill>
              <a:schemeClr val="bg1"/>
            </a:solidFill>
          </a:endParaRPr>
        </a:p>
      </dgm:t>
    </dgm:pt>
    <dgm:pt modelId="{5FD3C4F9-904B-49F7-81B8-1B4AD7EFE033}" type="parTrans" cxnId="{A44BA32A-57F6-4342-8ED8-1C62F1254E12}">
      <dgm:prSet/>
      <dgm:spPr/>
      <dgm:t>
        <a:bodyPr/>
        <a:lstStyle/>
        <a:p>
          <a:endParaRPr lang="en-US"/>
        </a:p>
      </dgm:t>
    </dgm:pt>
    <dgm:pt modelId="{9A5D0B71-6508-41C2-9B6D-21E324DBD656}" type="sibTrans" cxnId="{A44BA32A-57F6-4342-8ED8-1C62F1254E12}">
      <dgm:prSet/>
      <dgm:spPr/>
      <dgm:t>
        <a:bodyPr/>
        <a:lstStyle/>
        <a:p>
          <a:endParaRPr lang="en-US"/>
        </a:p>
      </dgm:t>
    </dgm:pt>
    <dgm:pt modelId="{A327ECB9-BF33-442A-9634-23B20E333F3C}" type="pres">
      <dgm:prSet presAssocID="{1B9B4592-01B2-4BBB-A78D-79198E700416}" presName="theList" presStyleCnt="0">
        <dgm:presLayoutVars>
          <dgm:dir/>
          <dgm:animLvl val="lvl"/>
          <dgm:resizeHandles val="exact"/>
        </dgm:presLayoutVars>
      </dgm:prSet>
      <dgm:spPr/>
      <dgm:t>
        <a:bodyPr/>
        <a:lstStyle/>
        <a:p>
          <a:endParaRPr lang="en-US"/>
        </a:p>
      </dgm:t>
    </dgm:pt>
    <dgm:pt modelId="{AC978E54-1356-479E-A50C-EDDC0A641A86}" type="pres">
      <dgm:prSet presAssocID="{A33A046A-4E9C-450C-B46E-42E632672E95}" presName="compNode" presStyleCnt="0"/>
      <dgm:spPr/>
    </dgm:pt>
    <dgm:pt modelId="{C3A39196-7F28-4BDC-A44A-3977E46357FF}" type="pres">
      <dgm:prSet presAssocID="{A33A046A-4E9C-450C-B46E-42E632672E95}" presName="noGeometry" presStyleCnt="0"/>
      <dgm:spPr/>
    </dgm:pt>
    <dgm:pt modelId="{3B60EA96-800D-446C-8992-035620E10ED3}" type="pres">
      <dgm:prSet presAssocID="{A33A046A-4E9C-450C-B46E-42E632672E95}" presName="childTextVisible" presStyleLbl="bgAccFollowNode1" presStyleIdx="0" presStyleCnt="3">
        <dgm:presLayoutVars>
          <dgm:bulletEnabled val="1"/>
        </dgm:presLayoutVars>
      </dgm:prSet>
      <dgm:spPr/>
      <dgm:t>
        <a:bodyPr/>
        <a:lstStyle/>
        <a:p>
          <a:endParaRPr lang="en-US"/>
        </a:p>
      </dgm:t>
    </dgm:pt>
    <dgm:pt modelId="{AA076D4A-2D1A-40E9-A587-72600A50A89F}" type="pres">
      <dgm:prSet presAssocID="{A33A046A-4E9C-450C-B46E-42E632672E95}" presName="childTextHidden" presStyleLbl="bgAccFollowNode1" presStyleIdx="0" presStyleCnt="3"/>
      <dgm:spPr/>
      <dgm:t>
        <a:bodyPr/>
        <a:lstStyle/>
        <a:p>
          <a:endParaRPr lang="en-US"/>
        </a:p>
      </dgm:t>
    </dgm:pt>
    <dgm:pt modelId="{71D2BDB8-E817-410E-A4A1-B5C4B13F0C5E}" type="pres">
      <dgm:prSet presAssocID="{A33A046A-4E9C-450C-B46E-42E632672E95}" presName="parentText" presStyleLbl="node1" presStyleIdx="0" presStyleCnt="3">
        <dgm:presLayoutVars>
          <dgm:chMax val="1"/>
          <dgm:bulletEnabled val="1"/>
        </dgm:presLayoutVars>
      </dgm:prSet>
      <dgm:spPr/>
      <dgm:t>
        <a:bodyPr/>
        <a:lstStyle/>
        <a:p>
          <a:endParaRPr lang="en-US"/>
        </a:p>
      </dgm:t>
    </dgm:pt>
    <dgm:pt modelId="{57D8A25E-0B98-4500-9A10-EDC491A7F326}" type="pres">
      <dgm:prSet presAssocID="{A33A046A-4E9C-450C-B46E-42E632672E95}" presName="aSpace" presStyleCnt="0"/>
      <dgm:spPr/>
    </dgm:pt>
    <dgm:pt modelId="{447C306D-FB96-483C-92FE-5420A4678D12}" type="pres">
      <dgm:prSet presAssocID="{6BBB6004-810B-4B32-8CFF-BBE1BF25DF2E}" presName="compNode" presStyleCnt="0"/>
      <dgm:spPr/>
    </dgm:pt>
    <dgm:pt modelId="{D591F600-1CEB-41E3-AA43-B098D5C3BAD5}" type="pres">
      <dgm:prSet presAssocID="{6BBB6004-810B-4B32-8CFF-BBE1BF25DF2E}" presName="noGeometry" presStyleCnt="0"/>
      <dgm:spPr/>
    </dgm:pt>
    <dgm:pt modelId="{254ED029-8DBE-4509-8520-289CBEC17BBF}" type="pres">
      <dgm:prSet presAssocID="{6BBB6004-810B-4B32-8CFF-BBE1BF25DF2E}" presName="childTextVisible" presStyleLbl="bgAccFollowNode1" presStyleIdx="1" presStyleCnt="3">
        <dgm:presLayoutVars>
          <dgm:bulletEnabled val="1"/>
        </dgm:presLayoutVars>
      </dgm:prSet>
      <dgm:spPr/>
      <dgm:t>
        <a:bodyPr/>
        <a:lstStyle/>
        <a:p>
          <a:endParaRPr lang="en-US"/>
        </a:p>
      </dgm:t>
    </dgm:pt>
    <dgm:pt modelId="{DD0E0FF0-4768-4116-8360-E6B9B35F353A}" type="pres">
      <dgm:prSet presAssocID="{6BBB6004-810B-4B32-8CFF-BBE1BF25DF2E}" presName="childTextHidden" presStyleLbl="bgAccFollowNode1" presStyleIdx="1" presStyleCnt="3"/>
      <dgm:spPr/>
      <dgm:t>
        <a:bodyPr/>
        <a:lstStyle/>
        <a:p>
          <a:endParaRPr lang="en-US"/>
        </a:p>
      </dgm:t>
    </dgm:pt>
    <dgm:pt modelId="{E531FBA1-6D6C-4738-BFFE-0B383A28E4BE}" type="pres">
      <dgm:prSet presAssocID="{6BBB6004-810B-4B32-8CFF-BBE1BF25DF2E}" presName="parentText" presStyleLbl="node1" presStyleIdx="1" presStyleCnt="3">
        <dgm:presLayoutVars>
          <dgm:chMax val="1"/>
          <dgm:bulletEnabled val="1"/>
        </dgm:presLayoutVars>
      </dgm:prSet>
      <dgm:spPr/>
      <dgm:t>
        <a:bodyPr/>
        <a:lstStyle/>
        <a:p>
          <a:endParaRPr lang="en-US"/>
        </a:p>
      </dgm:t>
    </dgm:pt>
    <dgm:pt modelId="{75416C0C-D4AB-406C-938D-32DD700A70CB}" type="pres">
      <dgm:prSet presAssocID="{6BBB6004-810B-4B32-8CFF-BBE1BF25DF2E}" presName="aSpace" presStyleCnt="0"/>
      <dgm:spPr/>
    </dgm:pt>
    <dgm:pt modelId="{817D3D1D-0221-4864-9170-16A5FB93EF5A}" type="pres">
      <dgm:prSet presAssocID="{59BD167F-A3A7-4E17-8A63-0F8193BDBC0C}" presName="compNode" presStyleCnt="0"/>
      <dgm:spPr/>
    </dgm:pt>
    <dgm:pt modelId="{133386E2-D18B-4358-9A28-77F0DFBEEA07}" type="pres">
      <dgm:prSet presAssocID="{59BD167F-A3A7-4E17-8A63-0F8193BDBC0C}" presName="noGeometry" presStyleCnt="0"/>
      <dgm:spPr/>
    </dgm:pt>
    <dgm:pt modelId="{4013BCEC-5615-43F2-9128-F6F2A547F72B}" type="pres">
      <dgm:prSet presAssocID="{59BD167F-A3A7-4E17-8A63-0F8193BDBC0C}" presName="childTextVisible" presStyleLbl="bgAccFollowNode1" presStyleIdx="2" presStyleCnt="3">
        <dgm:presLayoutVars>
          <dgm:bulletEnabled val="1"/>
        </dgm:presLayoutVars>
      </dgm:prSet>
      <dgm:spPr/>
      <dgm:t>
        <a:bodyPr/>
        <a:lstStyle/>
        <a:p>
          <a:endParaRPr lang="en-US"/>
        </a:p>
      </dgm:t>
    </dgm:pt>
    <dgm:pt modelId="{18AEA648-1281-4937-827F-BDF57AE28509}" type="pres">
      <dgm:prSet presAssocID="{59BD167F-A3A7-4E17-8A63-0F8193BDBC0C}" presName="childTextHidden" presStyleLbl="bgAccFollowNode1" presStyleIdx="2" presStyleCnt="3"/>
      <dgm:spPr/>
      <dgm:t>
        <a:bodyPr/>
        <a:lstStyle/>
        <a:p>
          <a:endParaRPr lang="en-US"/>
        </a:p>
      </dgm:t>
    </dgm:pt>
    <dgm:pt modelId="{36820B13-B9C3-429C-AF3A-5EC2E73B4323}" type="pres">
      <dgm:prSet presAssocID="{59BD167F-A3A7-4E17-8A63-0F8193BDBC0C}" presName="parentText" presStyleLbl="node1" presStyleIdx="2" presStyleCnt="3">
        <dgm:presLayoutVars>
          <dgm:chMax val="1"/>
          <dgm:bulletEnabled val="1"/>
        </dgm:presLayoutVars>
      </dgm:prSet>
      <dgm:spPr/>
      <dgm:t>
        <a:bodyPr/>
        <a:lstStyle/>
        <a:p>
          <a:endParaRPr lang="en-US"/>
        </a:p>
      </dgm:t>
    </dgm:pt>
  </dgm:ptLst>
  <dgm:cxnLst>
    <dgm:cxn modelId="{2B56A986-26CC-401C-A0E0-3F7E4B291ACC}" type="presOf" srcId="{8AABE5A2-88EA-4B42-8C60-4A6B413E8504}" destId="{DD0E0FF0-4768-4116-8360-E6B9B35F353A}" srcOrd="1" destOrd="0" presId="urn:microsoft.com/office/officeart/2005/8/layout/hProcess6"/>
    <dgm:cxn modelId="{8BD2CF9E-8CF5-46C6-857E-DE76FFB69079}" type="presOf" srcId="{8AABE5A2-88EA-4B42-8C60-4A6B413E8504}" destId="{254ED029-8DBE-4509-8520-289CBEC17BBF}" srcOrd="0" destOrd="0" presId="urn:microsoft.com/office/officeart/2005/8/layout/hProcess6"/>
    <dgm:cxn modelId="{B003A7D4-6C3F-4DB6-A7CF-F6C837ACC615}" srcId="{A33A046A-4E9C-450C-B46E-42E632672E95}" destId="{02401048-8EDC-4A41-8A98-1B841960A942}" srcOrd="1" destOrd="0" parTransId="{D4517784-6475-4319-8C08-674A7126A75B}" sibTransId="{851298D0-D8FD-4F5B-B41F-5F9BD4A4430A}"/>
    <dgm:cxn modelId="{91C17646-9E69-4D19-B5CF-B31203ED80BB}" srcId="{1B9B4592-01B2-4BBB-A78D-79198E700416}" destId="{59BD167F-A3A7-4E17-8A63-0F8193BDBC0C}" srcOrd="2" destOrd="0" parTransId="{36383C4A-6714-4772-8CCD-234C60095B48}" sibTransId="{E6086DC4-D8B7-4A2D-BC80-FF242D75D2DA}"/>
    <dgm:cxn modelId="{2CAF09A2-32A2-4807-8BD1-0B276527187B}" type="presOf" srcId="{02401048-8EDC-4A41-8A98-1B841960A942}" destId="{3B60EA96-800D-446C-8992-035620E10ED3}" srcOrd="0" destOrd="1" presId="urn:microsoft.com/office/officeart/2005/8/layout/hProcess6"/>
    <dgm:cxn modelId="{288CD2A3-0B34-42E2-9CD5-6263D6340F1F}" type="presOf" srcId="{D3A6D549-3CC5-45AB-97A4-651A61BDA8E6}" destId="{4013BCEC-5615-43F2-9128-F6F2A547F72B}" srcOrd="0" destOrd="1" presId="urn:microsoft.com/office/officeart/2005/8/layout/hProcess6"/>
    <dgm:cxn modelId="{75F9D855-54C1-4E35-B59C-48BF1B756947}" type="presOf" srcId="{14B40B9C-94A6-480C-961B-FC69F193035E}" destId="{18AEA648-1281-4937-827F-BDF57AE28509}" srcOrd="1" destOrd="0" presId="urn:microsoft.com/office/officeart/2005/8/layout/hProcess6"/>
    <dgm:cxn modelId="{2AB3A86B-9ABD-4326-A84F-8962FEF6D78E}" type="presOf" srcId="{D3A6D549-3CC5-45AB-97A4-651A61BDA8E6}" destId="{18AEA648-1281-4937-827F-BDF57AE28509}" srcOrd="1" destOrd="1" presId="urn:microsoft.com/office/officeart/2005/8/layout/hProcess6"/>
    <dgm:cxn modelId="{86132ED7-2633-4C1D-87AB-8068F50606DE}" srcId="{1B9B4592-01B2-4BBB-A78D-79198E700416}" destId="{6BBB6004-810B-4B32-8CFF-BBE1BF25DF2E}" srcOrd="1" destOrd="0" parTransId="{BB788684-F9A6-47AF-BC72-9D3815B71429}" sibTransId="{27426D6F-71AE-4E3D-83C3-A9AB399F3426}"/>
    <dgm:cxn modelId="{ABE106F1-3C91-4D61-8FB4-F64E5321B225}" srcId="{59BD167F-A3A7-4E17-8A63-0F8193BDBC0C}" destId="{14B40B9C-94A6-480C-961B-FC69F193035E}" srcOrd="0" destOrd="0" parTransId="{D20E3D05-B9FC-4AE8-BCCC-B2C274AA602F}" sibTransId="{D24EA00A-F8B7-4385-8722-19526C54F066}"/>
    <dgm:cxn modelId="{26A12FD7-5354-4BD1-B7B2-7E629AAD66AC}" type="presOf" srcId="{02401048-8EDC-4A41-8A98-1B841960A942}" destId="{AA076D4A-2D1A-40E9-A587-72600A50A89F}" srcOrd="1" destOrd="1" presId="urn:microsoft.com/office/officeart/2005/8/layout/hProcess6"/>
    <dgm:cxn modelId="{027819FD-FB10-4485-8FF1-BDDD304B629A}" type="presOf" srcId="{EAFD8581-3761-476E-8F8D-2D1835AABF8C}" destId="{AA076D4A-2D1A-40E9-A587-72600A50A89F}" srcOrd="1" destOrd="0" presId="urn:microsoft.com/office/officeart/2005/8/layout/hProcess6"/>
    <dgm:cxn modelId="{FD3F5FB4-90A2-46CB-8DE6-ED02545DB10C}" type="presOf" srcId="{D33EDEFA-D06B-43D6-B988-BE29045F7952}" destId="{DD0E0FF0-4768-4116-8360-E6B9B35F353A}" srcOrd="1" destOrd="1" presId="urn:microsoft.com/office/officeart/2005/8/layout/hProcess6"/>
    <dgm:cxn modelId="{A44BA32A-57F6-4342-8ED8-1C62F1254E12}" srcId="{59BD167F-A3A7-4E17-8A63-0F8193BDBC0C}" destId="{D3A6D549-3CC5-45AB-97A4-651A61BDA8E6}" srcOrd="1" destOrd="0" parTransId="{5FD3C4F9-904B-49F7-81B8-1B4AD7EFE033}" sibTransId="{9A5D0B71-6508-41C2-9B6D-21E324DBD656}"/>
    <dgm:cxn modelId="{BB3DB409-91E3-45F1-B6A3-645BAD5500FA}" type="presOf" srcId="{D33EDEFA-D06B-43D6-B988-BE29045F7952}" destId="{254ED029-8DBE-4509-8520-289CBEC17BBF}" srcOrd="0" destOrd="1" presId="urn:microsoft.com/office/officeart/2005/8/layout/hProcess6"/>
    <dgm:cxn modelId="{FA70BB14-465D-4AFE-A81D-6C21B95BDD79}" srcId="{6BBB6004-810B-4B32-8CFF-BBE1BF25DF2E}" destId="{D33EDEFA-D06B-43D6-B988-BE29045F7952}" srcOrd="1" destOrd="0" parTransId="{11B516CE-C568-4898-94B4-4B40ED94056B}" sibTransId="{D33515D7-4B32-4DEA-A942-F30D54607D4F}"/>
    <dgm:cxn modelId="{58DAA63F-F7C3-4A96-BA6F-344484A8F4C2}" srcId="{A33A046A-4E9C-450C-B46E-42E632672E95}" destId="{EAFD8581-3761-476E-8F8D-2D1835AABF8C}" srcOrd="0" destOrd="0" parTransId="{590C84EB-5901-4183-BD5A-19735F138CF1}" sibTransId="{254C917E-BD96-450B-B92B-ADCBBCE918F3}"/>
    <dgm:cxn modelId="{DEA91AA9-A5DD-449B-8898-77DAEFC82CF8}" type="presOf" srcId="{EAFD8581-3761-476E-8F8D-2D1835AABF8C}" destId="{3B60EA96-800D-446C-8992-035620E10ED3}" srcOrd="0" destOrd="0" presId="urn:microsoft.com/office/officeart/2005/8/layout/hProcess6"/>
    <dgm:cxn modelId="{3414D5EC-B03C-4A96-9948-D45ED973EE6C}" type="presOf" srcId="{6BBB6004-810B-4B32-8CFF-BBE1BF25DF2E}" destId="{E531FBA1-6D6C-4738-BFFE-0B383A28E4BE}" srcOrd="0" destOrd="0" presId="urn:microsoft.com/office/officeart/2005/8/layout/hProcess6"/>
    <dgm:cxn modelId="{3CEB3DC6-3BA4-4AE0-A526-BF09F96A086A}" srcId="{6BBB6004-810B-4B32-8CFF-BBE1BF25DF2E}" destId="{8AABE5A2-88EA-4B42-8C60-4A6B413E8504}" srcOrd="0" destOrd="0" parTransId="{4C50ADE8-7D61-4D28-A223-112E6E690FCA}" sibTransId="{3BF05873-1BC3-4340-B434-F4276037E14A}"/>
    <dgm:cxn modelId="{59D204C6-8EC1-4595-B350-078FC80FEC26}" type="presOf" srcId="{A33A046A-4E9C-450C-B46E-42E632672E95}" destId="{71D2BDB8-E817-410E-A4A1-B5C4B13F0C5E}" srcOrd="0" destOrd="0" presId="urn:microsoft.com/office/officeart/2005/8/layout/hProcess6"/>
    <dgm:cxn modelId="{89564AF3-D2AE-45FA-9A1E-47ED283A132B}" srcId="{1B9B4592-01B2-4BBB-A78D-79198E700416}" destId="{A33A046A-4E9C-450C-B46E-42E632672E95}" srcOrd="0" destOrd="0" parTransId="{05B30DE3-A03F-4956-AC3D-9358B2AD1692}" sibTransId="{71D048FC-D215-4BB2-BAFA-E80FADF85171}"/>
    <dgm:cxn modelId="{4B8504FE-583C-4C59-A23B-4D3AADB29F75}" type="presOf" srcId="{59BD167F-A3A7-4E17-8A63-0F8193BDBC0C}" destId="{36820B13-B9C3-429C-AF3A-5EC2E73B4323}" srcOrd="0" destOrd="0" presId="urn:microsoft.com/office/officeart/2005/8/layout/hProcess6"/>
    <dgm:cxn modelId="{AFD3B06B-192E-4025-B6F4-C107E53A9587}" type="presOf" srcId="{14B40B9C-94A6-480C-961B-FC69F193035E}" destId="{4013BCEC-5615-43F2-9128-F6F2A547F72B}" srcOrd="0" destOrd="0" presId="urn:microsoft.com/office/officeart/2005/8/layout/hProcess6"/>
    <dgm:cxn modelId="{A7A68929-ACD8-4729-A5E3-321EFAE83AD9}" type="presOf" srcId="{1B9B4592-01B2-4BBB-A78D-79198E700416}" destId="{A327ECB9-BF33-442A-9634-23B20E333F3C}" srcOrd="0" destOrd="0" presId="urn:microsoft.com/office/officeart/2005/8/layout/hProcess6"/>
    <dgm:cxn modelId="{B1AA3400-264C-4484-AF9A-67E1FDCA0457}" type="presParOf" srcId="{A327ECB9-BF33-442A-9634-23B20E333F3C}" destId="{AC978E54-1356-479E-A50C-EDDC0A641A86}" srcOrd="0" destOrd="0" presId="urn:microsoft.com/office/officeart/2005/8/layout/hProcess6"/>
    <dgm:cxn modelId="{FB3332B9-117A-4B21-A333-F9D1F613AB16}" type="presParOf" srcId="{AC978E54-1356-479E-A50C-EDDC0A641A86}" destId="{C3A39196-7F28-4BDC-A44A-3977E46357FF}" srcOrd="0" destOrd="0" presId="urn:microsoft.com/office/officeart/2005/8/layout/hProcess6"/>
    <dgm:cxn modelId="{A3E48162-DF56-42EA-957A-15B0C8F79D6B}" type="presParOf" srcId="{AC978E54-1356-479E-A50C-EDDC0A641A86}" destId="{3B60EA96-800D-446C-8992-035620E10ED3}" srcOrd="1" destOrd="0" presId="urn:microsoft.com/office/officeart/2005/8/layout/hProcess6"/>
    <dgm:cxn modelId="{33B33BEA-ECBE-4BFE-B227-46D1F788B02E}" type="presParOf" srcId="{AC978E54-1356-479E-A50C-EDDC0A641A86}" destId="{AA076D4A-2D1A-40E9-A587-72600A50A89F}" srcOrd="2" destOrd="0" presId="urn:microsoft.com/office/officeart/2005/8/layout/hProcess6"/>
    <dgm:cxn modelId="{679210BA-1D5D-4817-9D88-FD7850BFE49F}" type="presParOf" srcId="{AC978E54-1356-479E-A50C-EDDC0A641A86}" destId="{71D2BDB8-E817-410E-A4A1-B5C4B13F0C5E}" srcOrd="3" destOrd="0" presId="urn:microsoft.com/office/officeart/2005/8/layout/hProcess6"/>
    <dgm:cxn modelId="{DAEB4672-4486-4DAD-AFD3-185A31F0FED3}" type="presParOf" srcId="{A327ECB9-BF33-442A-9634-23B20E333F3C}" destId="{57D8A25E-0B98-4500-9A10-EDC491A7F326}" srcOrd="1" destOrd="0" presId="urn:microsoft.com/office/officeart/2005/8/layout/hProcess6"/>
    <dgm:cxn modelId="{D2A9074C-A51B-4AA5-B3BF-D3063CCD0281}" type="presParOf" srcId="{A327ECB9-BF33-442A-9634-23B20E333F3C}" destId="{447C306D-FB96-483C-92FE-5420A4678D12}" srcOrd="2" destOrd="0" presId="urn:microsoft.com/office/officeart/2005/8/layout/hProcess6"/>
    <dgm:cxn modelId="{8644E96A-5F37-420C-8180-822F95351B78}" type="presParOf" srcId="{447C306D-FB96-483C-92FE-5420A4678D12}" destId="{D591F600-1CEB-41E3-AA43-B098D5C3BAD5}" srcOrd="0" destOrd="0" presId="urn:microsoft.com/office/officeart/2005/8/layout/hProcess6"/>
    <dgm:cxn modelId="{0EA40329-69C4-4610-ADF7-5BD1AA8D3AD0}" type="presParOf" srcId="{447C306D-FB96-483C-92FE-5420A4678D12}" destId="{254ED029-8DBE-4509-8520-289CBEC17BBF}" srcOrd="1" destOrd="0" presId="urn:microsoft.com/office/officeart/2005/8/layout/hProcess6"/>
    <dgm:cxn modelId="{73DE050F-A3E0-433B-9E79-C49767F84DC1}" type="presParOf" srcId="{447C306D-FB96-483C-92FE-5420A4678D12}" destId="{DD0E0FF0-4768-4116-8360-E6B9B35F353A}" srcOrd="2" destOrd="0" presId="urn:microsoft.com/office/officeart/2005/8/layout/hProcess6"/>
    <dgm:cxn modelId="{C6525BAC-2EFA-4A13-957B-A125EE389B69}" type="presParOf" srcId="{447C306D-FB96-483C-92FE-5420A4678D12}" destId="{E531FBA1-6D6C-4738-BFFE-0B383A28E4BE}" srcOrd="3" destOrd="0" presId="urn:microsoft.com/office/officeart/2005/8/layout/hProcess6"/>
    <dgm:cxn modelId="{2A729148-79E6-4621-BDA4-A85509001FEE}" type="presParOf" srcId="{A327ECB9-BF33-442A-9634-23B20E333F3C}" destId="{75416C0C-D4AB-406C-938D-32DD700A70CB}" srcOrd="3" destOrd="0" presId="urn:microsoft.com/office/officeart/2005/8/layout/hProcess6"/>
    <dgm:cxn modelId="{1D31F1BA-F807-4E17-8337-3391EFFD7DA2}" type="presParOf" srcId="{A327ECB9-BF33-442A-9634-23B20E333F3C}" destId="{817D3D1D-0221-4864-9170-16A5FB93EF5A}" srcOrd="4" destOrd="0" presId="urn:microsoft.com/office/officeart/2005/8/layout/hProcess6"/>
    <dgm:cxn modelId="{9E1A3C42-09C8-4E5C-831A-0C276AAB1718}" type="presParOf" srcId="{817D3D1D-0221-4864-9170-16A5FB93EF5A}" destId="{133386E2-D18B-4358-9A28-77F0DFBEEA07}" srcOrd="0" destOrd="0" presId="urn:microsoft.com/office/officeart/2005/8/layout/hProcess6"/>
    <dgm:cxn modelId="{B50807DB-BA5A-4A8B-B4A0-B4D658D316DF}" type="presParOf" srcId="{817D3D1D-0221-4864-9170-16A5FB93EF5A}" destId="{4013BCEC-5615-43F2-9128-F6F2A547F72B}" srcOrd="1" destOrd="0" presId="urn:microsoft.com/office/officeart/2005/8/layout/hProcess6"/>
    <dgm:cxn modelId="{E9C3B7B3-7E51-4BA8-9A54-43EAE49BB7E4}" type="presParOf" srcId="{817D3D1D-0221-4864-9170-16A5FB93EF5A}" destId="{18AEA648-1281-4937-827F-BDF57AE28509}" srcOrd="2" destOrd="0" presId="urn:microsoft.com/office/officeart/2005/8/layout/hProcess6"/>
    <dgm:cxn modelId="{D0F4700A-9BA1-41F0-BAB1-9A877CDCA6BA}" type="presParOf" srcId="{817D3D1D-0221-4864-9170-16A5FB93EF5A}" destId="{36820B13-B9C3-429C-AF3A-5EC2E73B4323}"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1958A9-1CE1-46C6-BACB-F13F440B996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D2B4F41-2D57-4E7D-A6AF-33653C2CC572}">
      <dgm:prSet phldrT="[Text]"/>
      <dgm:spPr>
        <a:solidFill>
          <a:schemeClr val="accent1">
            <a:lumMod val="50000"/>
          </a:schemeClr>
        </a:solidFill>
      </dgm:spPr>
      <dgm:t>
        <a:bodyPr/>
        <a:lstStyle/>
        <a:p>
          <a:r>
            <a:rPr lang="en-US" dirty="0"/>
            <a:t>Review Career Architecture</a:t>
          </a:r>
        </a:p>
      </dgm:t>
    </dgm:pt>
    <dgm:pt modelId="{381EB776-A177-49D7-95AB-CC142E472405}" type="parTrans" cxnId="{E7F5CB73-D90D-4F93-9092-64E148776799}">
      <dgm:prSet/>
      <dgm:spPr/>
      <dgm:t>
        <a:bodyPr/>
        <a:lstStyle/>
        <a:p>
          <a:endParaRPr lang="en-US"/>
        </a:p>
      </dgm:t>
    </dgm:pt>
    <dgm:pt modelId="{23080C2C-22D2-4CA9-86E1-286A1162BAEE}" type="sibTrans" cxnId="{E7F5CB73-D90D-4F93-9092-64E148776799}">
      <dgm:prSet/>
      <dgm:spPr/>
      <dgm:t>
        <a:bodyPr/>
        <a:lstStyle/>
        <a:p>
          <a:endParaRPr lang="en-US"/>
        </a:p>
      </dgm:t>
    </dgm:pt>
    <dgm:pt modelId="{3A96C77E-EF06-43F5-9075-4739E6D8971A}">
      <dgm:prSet phldrT="[Text]" custT="1"/>
      <dgm:spPr/>
      <dgm:t>
        <a:bodyPr anchor="t"/>
        <a:lstStyle/>
        <a:p>
          <a:pPr indent="0"/>
          <a:endParaRPr lang="en-US" sz="1400" b="1" dirty="0">
            <a:solidFill>
              <a:srgbClr val="001848"/>
            </a:solidFill>
          </a:endParaRPr>
        </a:p>
      </dgm:t>
    </dgm:pt>
    <dgm:pt modelId="{783A27A3-8FA0-4CFB-A9B9-84D5E8964B36}" type="parTrans" cxnId="{C51B4995-6861-451C-BBFB-219C35C68A99}">
      <dgm:prSet/>
      <dgm:spPr/>
      <dgm:t>
        <a:bodyPr/>
        <a:lstStyle/>
        <a:p>
          <a:endParaRPr lang="en-US"/>
        </a:p>
      </dgm:t>
    </dgm:pt>
    <dgm:pt modelId="{A4D0C21F-DF0D-491D-9A0C-CDA20E907B92}" type="sibTrans" cxnId="{C51B4995-6861-451C-BBFB-219C35C68A99}">
      <dgm:prSet/>
      <dgm:spPr/>
      <dgm:t>
        <a:bodyPr/>
        <a:lstStyle/>
        <a:p>
          <a:endParaRPr lang="en-US"/>
        </a:p>
      </dgm:t>
    </dgm:pt>
    <dgm:pt modelId="{6B220CD4-7C6C-4376-97C3-7C0875984FF3}">
      <dgm:prSet phldrT="[Text]"/>
      <dgm:spPr>
        <a:solidFill>
          <a:srgbClr val="C00000"/>
        </a:solidFill>
      </dgm:spPr>
      <dgm:t>
        <a:bodyPr/>
        <a:lstStyle/>
        <a:p>
          <a:r>
            <a:rPr lang="en-US" dirty="0"/>
            <a:t>Work with employee to review or create job description</a:t>
          </a:r>
        </a:p>
      </dgm:t>
    </dgm:pt>
    <dgm:pt modelId="{BCADF5A5-C202-4282-A9B6-E6C135B4C62C}" type="parTrans" cxnId="{082BB8DF-0318-42B8-97DE-F8B268963E37}">
      <dgm:prSet/>
      <dgm:spPr/>
      <dgm:t>
        <a:bodyPr/>
        <a:lstStyle/>
        <a:p>
          <a:endParaRPr lang="en-US"/>
        </a:p>
      </dgm:t>
    </dgm:pt>
    <dgm:pt modelId="{52EEAEC0-3D98-4C9A-9B5A-3097F3BC6CE4}" type="sibTrans" cxnId="{082BB8DF-0318-42B8-97DE-F8B268963E37}">
      <dgm:prSet/>
      <dgm:spPr/>
      <dgm:t>
        <a:bodyPr/>
        <a:lstStyle/>
        <a:p>
          <a:endParaRPr lang="en-US"/>
        </a:p>
      </dgm:t>
    </dgm:pt>
    <dgm:pt modelId="{9A47904D-B463-4087-80D5-3C121E6A9418}">
      <dgm:prSet phldrT="[Text]" custT="1"/>
      <dgm:spPr/>
      <dgm:t>
        <a:bodyPr/>
        <a:lstStyle/>
        <a:p>
          <a:endParaRPr lang="en-US" sz="1400" dirty="0">
            <a:solidFill>
              <a:srgbClr val="001848"/>
            </a:solidFill>
          </a:endParaRPr>
        </a:p>
      </dgm:t>
    </dgm:pt>
    <dgm:pt modelId="{EA01D815-4F0B-4AF3-9B9F-F6D07BE2FC69}" type="parTrans" cxnId="{07061104-60D4-4BE3-860C-45E4FB9E4DA8}">
      <dgm:prSet/>
      <dgm:spPr/>
      <dgm:t>
        <a:bodyPr/>
        <a:lstStyle/>
        <a:p>
          <a:endParaRPr lang="en-US"/>
        </a:p>
      </dgm:t>
    </dgm:pt>
    <dgm:pt modelId="{1DEA7F37-8613-4C9E-A66A-9F1ADA1DEFE2}" type="sibTrans" cxnId="{07061104-60D4-4BE3-860C-45E4FB9E4DA8}">
      <dgm:prSet/>
      <dgm:spPr/>
      <dgm:t>
        <a:bodyPr/>
        <a:lstStyle/>
        <a:p>
          <a:endParaRPr lang="en-US"/>
        </a:p>
      </dgm:t>
    </dgm:pt>
    <dgm:pt modelId="{A7ACEC2F-4FA0-40B7-93FA-3D297CA91C7A}">
      <dgm:prSet phldrT="[Text]"/>
      <dgm:spPr>
        <a:solidFill>
          <a:schemeClr val="accent1">
            <a:lumMod val="50000"/>
          </a:schemeClr>
        </a:solidFill>
      </dgm:spPr>
      <dgm:t>
        <a:bodyPr/>
        <a:lstStyle/>
        <a:p>
          <a:r>
            <a:rPr lang="en-US" dirty="0"/>
            <a:t>Map positions to architecture</a:t>
          </a:r>
        </a:p>
      </dgm:t>
    </dgm:pt>
    <dgm:pt modelId="{BF6AFCE9-A511-4733-A588-413970C51C9D}" type="parTrans" cxnId="{55371A0F-02A5-4B77-9A05-47F5AA319E20}">
      <dgm:prSet/>
      <dgm:spPr/>
      <dgm:t>
        <a:bodyPr/>
        <a:lstStyle/>
        <a:p>
          <a:endParaRPr lang="en-US"/>
        </a:p>
      </dgm:t>
    </dgm:pt>
    <dgm:pt modelId="{BF4BA7D5-67C3-4406-8AD8-F648AE6A9C4A}" type="sibTrans" cxnId="{55371A0F-02A5-4B77-9A05-47F5AA319E20}">
      <dgm:prSet/>
      <dgm:spPr/>
      <dgm:t>
        <a:bodyPr/>
        <a:lstStyle/>
        <a:p>
          <a:endParaRPr lang="en-US"/>
        </a:p>
      </dgm:t>
    </dgm:pt>
    <dgm:pt modelId="{33D3332A-6C79-41B6-9A47-215145132F0D}">
      <dgm:prSet phldrT="[Text]" custT="1"/>
      <dgm:spPr/>
      <dgm:t>
        <a:bodyPr anchor="t"/>
        <a:lstStyle/>
        <a:p>
          <a:pPr indent="0"/>
          <a:r>
            <a:rPr lang="en-US" sz="1400" dirty="0">
              <a:solidFill>
                <a:srgbClr val="001848"/>
              </a:solidFill>
            </a:rPr>
            <a:t>Job function and family summaries</a:t>
          </a:r>
        </a:p>
      </dgm:t>
    </dgm:pt>
    <dgm:pt modelId="{9A4BBEEA-A256-46A5-9A9C-2045AAD75EFB}" type="parTrans" cxnId="{B849DDF7-A171-42C4-902F-EADD70653BBF}">
      <dgm:prSet/>
      <dgm:spPr/>
      <dgm:t>
        <a:bodyPr/>
        <a:lstStyle/>
        <a:p>
          <a:endParaRPr lang="en-US"/>
        </a:p>
      </dgm:t>
    </dgm:pt>
    <dgm:pt modelId="{F9D1B7AB-7C3E-4ED0-AFF7-82E021797CE9}" type="sibTrans" cxnId="{B849DDF7-A171-42C4-902F-EADD70653BBF}">
      <dgm:prSet/>
      <dgm:spPr/>
      <dgm:t>
        <a:bodyPr/>
        <a:lstStyle/>
        <a:p>
          <a:endParaRPr lang="en-US"/>
        </a:p>
      </dgm:t>
    </dgm:pt>
    <dgm:pt modelId="{7B212F47-18E1-4392-9CD1-C947DD38D888}">
      <dgm:prSet phldrT="[Text]" custT="1"/>
      <dgm:spPr/>
      <dgm:t>
        <a:bodyPr anchor="t"/>
        <a:lstStyle/>
        <a:p>
          <a:pPr indent="0"/>
          <a:r>
            <a:rPr lang="en-US" sz="1400" dirty="0">
              <a:solidFill>
                <a:srgbClr val="001848"/>
              </a:solidFill>
            </a:rPr>
            <a:t>Work dimensions for each level</a:t>
          </a:r>
        </a:p>
      </dgm:t>
    </dgm:pt>
    <dgm:pt modelId="{E500D285-B9A8-4176-9A87-5D325DA7D4FC}" type="parTrans" cxnId="{18A44409-87F2-4A39-B3A6-6B096785578A}">
      <dgm:prSet/>
      <dgm:spPr/>
      <dgm:t>
        <a:bodyPr/>
        <a:lstStyle/>
        <a:p>
          <a:endParaRPr lang="en-US"/>
        </a:p>
      </dgm:t>
    </dgm:pt>
    <dgm:pt modelId="{EEB3B953-81A1-4179-B3FD-1E8A26CE9B2C}" type="sibTrans" cxnId="{18A44409-87F2-4A39-B3A6-6B096785578A}">
      <dgm:prSet/>
      <dgm:spPr/>
      <dgm:t>
        <a:bodyPr/>
        <a:lstStyle/>
        <a:p>
          <a:endParaRPr lang="en-US"/>
        </a:p>
      </dgm:t>
    </dgm:pt>
    <dgm:pt modelId="{A7027737-EA80-49CE-A1C8-494E7594BF80}">
      <dgm:prSet phldrT="[Text]" custT="1"/>
      <dgm:spPr/>
      <dgm:t>
        <a:bodyPr anchor="t"/>
        <a:lstStyle/>
        <a:p>
          <a:pPr indent="0"/>
          <a:r>
            <a:rPr lang="en-US" sz="1400" dirty="0">
              <a:solidFill>
                <a:srgbClr val="001848"/>
              </a:solidFill>
            </a:rPr>
            <a:t>Career stream definitions</a:t>
          </a:r>
        </a:p>
      </dgm:t>
    </dgm:pt>
    <dgm:pt modelId="{C0CA48D8-2AD0-404B-A528-7ADDA59D8EE1}" type="parTrans" cxnId="{EDBB2AA5-2634-4C9B-BBB8-2AE977079D62}">
      <dgm:prSet/>
      <dgm:spPr/>
      <dgm:t>
        <a:bodyPr/>
        <a:lstStyle/>
        <a:p>
          <a:endParaRPr lang="en-US"/>
        </a:p>
      </dgm:t>
    </dgm:pt>
    <dgm:pt modelId="{5555DD7B-DA3E-44EF-9A7C-948B31A38684}" type="sibTrans" cxnId="{EDBB2AA5-2634-4C9B-BBB8-2AE977079D62}">
      <dgm:prSet/>
      <dgm:spPr/>
      <dgm:t>
        <a:bodyPr/>
        <a:lstStyle/>
        <a:p>
          <a:endParaRPr lang="en-US"/>
        </a:p>
      </dgm:t>
    </dgm:pt>
    <dgm:pt modelId="{D37E6DC0-1FDE-4D8F-ADD9-E8160D8214E4}">
      <dgm:prSet phldrT="[Text]"/>
      <dgm:spPr/>
      <dgm:t>
        <a:bodyPr anchor="t"/>
        <a:lstStyle/>
        <a:p>
          <a:pPr indent="0"/>
          <a:endParaRPr lang="en-US" sz="900" dirty="0"/>
        </a:p>
      </dgm:t>
    </dgm:pt>
    <dgm:pt modelId="{43B525BC-86CA-4376-9E98-3B51E98EDA43}" type="parTrans" cxnId="{5DFC9195-D6E4-4D38-9EC4-36CFA26356B8}">
      <dgm:prSet/>
      <dgm:spPr/>
      <dgm:t>
        <a:bodyPr/>
        <a:lstStyle/>
        <a:p>
          <a:endParaRPr lang="en-US"/>
        </a:p>
      </dgm:t>
    </dgm:pt>
    <dgm:pt modelId="{1F51A08E-81FC-4B5B-8AED-1C9A6F544980}" type="sibTrans" cxnId="{5DFC9195-D6E4-4D38-9EC4-36CFA26356B8}">
      <dgm:prSet/>
      <dgm:spPr/>
      <dgm:t>
        <a:bodyPr/>
        <a:lstStyle/>
        <a:p>
          <a:endParaRPr lang="en-US"/>
        </a:p>
      </dgm:t>
    </dgm:pt>
    <dgm:pt modelId="{0E53F971-B5F6-4AD6-AB51-68511E3611ED}">
      <dgm:prSet phldrT="[Text]" custT="1"/>
      <dgm:spPr/>
      <dgm:t>
        <a:bodyPr anchor="t"/>
        <a:lstStyle/>
        <a:p>
          <a:pPr indent="0"/>
          <a:r>
            <a:rPr lang="en-US" sz="1400" dirty="0">
              <a:solidFill>
                <a:srgbClr val="001848"/>
              </a:solidFill>
            </a:rPr>
            <a:t>Current crosswalk of existing jobs to career architecture</a:t>
          </a:r>
        </a:p>
      </dgm:t>
    </dgm:pt>
    <dgm:pt modelId="{59C7B4B7-FEE1-4119-A28C-5D476009361F}" type="parTrans" cxnId="{C067A0C5-0579-415C-BB76-09EE6DAE680A}">
      <dgm:prSet/>
      <dgm:spPr/>
      <dgm:t>
        <a:bodyPr/>
        <a:lstStyle/>
        <a:p>
          <a:endParaRPr lang="en-US"/>
        </a:p>
      </dgm:t>
    </dgm:pt>
    <dgm:pt modelId="{85827280-36A4-4F11-AD98-AC2BADE0BE44}" type="sibTrans" cxnId="{C067A0C5-0579-415C-BB76-09EE6DAE680A}">
      <dgm:prSet/>
      <dgm:spPr/>
      <dgm:t>
        <a:bodyPr/>
        <a:lstStyle/>
        <a:p>
          <a:endParaRPr lang="en-US"/>
        </a:p>
      </dgm:t>
    </dgm:pt>
    <dgm:pt modelId="{C9A74C50-42C8-49CF-8890-92FF02AC2AAA}">
      <dgm:prSet phldrT="[Text]" custT="1"/>
      <dgm:spPr>
        <a:noFill/>
      </dgm:spPr>
      <dgm:t>
        <a:bodyPr/>
        <a:lstStyle/>
        <a:p>
          <a:endParaRPr lang="en-US" sz="1400" dirty="0">
            <a:solidFill>
              <a:srgbClr val="001848"/>
            </a:solidFill>
          </a:endParaRPr>
        </a:p>
      </dgm:t>
    </dgm:pt>
    <dgm:pt modelId="{03FD589E-6FAB-493D-B243-B9039DDE954D}" type="parTrans" cxnId="{8E86F9D3-DB72-4438-88E4-DDA3AE9DF086}">
      <dgm:prSet/>
      <dgm:spPr/>
      <dgm:t>
        <a:bodyPr/>
        <a:lstStyle/>
        <a:p>
          <a:endParaRPr lang="en-US"/>
        </a:p>
      </dgm:t>
    </dgm:pt>
    <dgm:pt modelId="{7FBBA37B-CECE-4617-80EA-1EF8F5B056FE}" type="sibTrans" cxnId="{8E86F9D3-DB72-4438-88E4-DDA3AE9DF086}">
      <dgm:prSet/>
      <dgm:spPr/>
      <dgm:t>
        <a:bodyPr/>
        <a:lstStyle/>
        <a:p>
          <a:endParaRPr lang="en-US"/>
        </a:p>
      </dgm:t>
    </dgm:pt>
    <dgm:pt modelId="{BC750242-818C-4AC1-B741-47B6114E7810}">
      <dgm:prSet phldrT="[Text]" custT="1"/>
      <dgm:spPr/>
      <dgm:t>
        <a:bodyPr/>
        <a:lstStyle/>
        <a:p>
          <a:r>
            <a:rPr lang="en-US" sz="1400" dirty="0">
              <a:solidFill>
                <a:srgbClr val="001848"/>
              </a:solidFill>
            </a:rPr>
            <a:t>Have open discussion with employees to gather information and understanding. </a:t>
          </a:r>
        </a:p>
      </dgm:t>
    </dgm:pt>
    <dgm:pt modelId="{E0FD39F6-0636-42AE-BEC7-FEE8E0249FDF}" type="parTrans" cxnId="{4FA17B86-98E4-4411-B611-5146C0E5FFAC}">
      <dgm:prSet/>
      <dgm:spPr/>
      <dgm:t>
        <a:bodyPr/>
        <a:lstStyle/>
        <a:p>
          <a:endParaRPr lang="en-US"/>
        </a:p>
      </dgm:t>
    </dgm:pt>
    <dgm:pt modelId="{155A3F67-6367-41F0-B614-B4B81FCDECF6}" type="sibTrans" cxnId="{4FA17B86-98E4-4411-B611-5146C0E5FFAC}">
      <dgm:prSet/>
      <dgm:spPr/>
      <dgm:t>
        <a:bodyPr/>
        <a:lstStyle/>
        <a:p>
          <a:endParaRPr lang="en-US"/>
        </a:p>
      </dgm:t>
    </dgm:pt>
    <dgm:pt modelId="{7FFE71DC-4957-4E9A-8E53-E87BD9E3C8F0}">
      <dgm:prSet custT="1"/>
      <dgm:spPr/>
      <dgm:t>
        <a:bodyPr/>
        <a:lstStyle/>
        <a:p>
          <a:r>
            <a:rPr lang="en-US" sz="1400" dirty="0">
              <a:solidFill>
                <a:srgbClr val="001848"/>
              </a:solidFill>
            </a:rPr>
            <a:t>Determine the initial mapping for each position. </a:t>
          </a:r>
        </a:p>
      </dgm:t>
    </dgm:pt>
    <dgm:pt modelId="{869279B2-60B7-4072-9FE6-7892481EBDD0}" type="parTrans" cxnId="{45EDB250-EB4C-4BC9-A0DA-D50CF7DD44A9}">
      <dgm:prSet/>
      <dgm:spPr/>
      <dgm:t>
        <a:bodyPr/>
        <a:lstStyle/>
        <a:p>
          <a:endParaRPr lang="en-US"/>
        </a:p>
      </dgm:t>
    </dgm:pt>
    <dgm:pt modelId="{0344E3B9-F212-4B58-BAFE-F11896670FFA}" type="sibTrans" cxnId="{45EDB250-EB4C-4BC9-A0DA-D50CF7DD44A9}">
      <dgm:prSet/>
      <dgm:spPr/>
      <dgm:t>
        <a:bodyPr/>
        <a:lstStyle/>
        <a:p>
          <a:endParaRPr lang="en-US"/>
        </a:p>
      </dgm:t>
    </dgm:pt>
    <dgm:pt modelId="{1CE92D60-1C77-4BFD-9C77-CA84EA41F2B1}">
      <dgm:prSet custT="1"/>
      <dgm:spPr/>
      <dgm:t>
        <a:bodyPr/>
        <a:lstStyle/>
        <a:p>
          <a:r>
            <a:rPr lang="en-US" sz="1400" dirty="0">
              <a:solidFill>
                <a:srgbClr val="001848"/>
              </a:solidFill>
            </a:rPr>
            <a:t>Enter mapping into the </a:t>
          </a:r>
          <a:r>
            <a:rPr lang="en-US" sz="1400" dirty="0" err="1">
              <a:solidFill>
                <a:srgbClr val="001848"/>
              </a:solidFill>
            </a:rPr>
            <a:t>UAccess</a:t>
          </a:r>
          <a:r>
            <a:rPr lang="en-US" sz="1400" dirty="0">
              <a:solidFill>
                <a:srgbClr val="001848"/>
              </a:solidFill>
            </a:rPr>
            <a:t> system.</a:t>
          </a:r>
        </a:p>
      </dgm:t>
    </dgm:pt>
    <dgm:pt modelId="{079A0464-28CB-4939-8E89-0BADBC845BE6}" type="parTrans" cxnId="{06CAACBC-98C9-40B0-B716-8288B71FE393}">
      <dgm:prSet/>
      <dgm:spPr/>
      <dgm:t>
        <a:bodyPr/>
        <a:lstStyle/>
        <a:p>
          <a:endParaRPr lang="en-US"/>
        </a:p>
      </dgm:t>
    </dgm:pt>
    <dgm:pt modelId="{60B2FA87-A97D-4B9A-B39B-132867FC82A0}" type="sibTrans" cxnId="{06CAACBC-98C9-40B0-B716-8288B71FE393}">
      <dgm:prSet/>
      <dgm:spPr/>
      <dgm:t>
        <a:bodyPr/>
        <a:lstStyle/>
        <a:p>
          <a:endParaRPr lang="en-US"/>
        </a:p>
      </dgm:t>
    </dgm:pt>
    <dgm:pt modelId="{9DC3CEAB-32AC-4351-815E-2F978BDAA4CC}">
      <dgm:prSet custT="1"/>
      <dgm:spPr/>
      <dgm:t>
        <a:bodyPr/>
        <a:lstStyle/>
        <a:p>
          <a:r>
            <a:rPr lang="en-US" sz="1400" dirty="0">
              <a:solidFill>
                <a:srgbClr val="001848"/>
              </a:solidFill>
            </a:rPr>
            <a:t>Utilize resources to make the most informed decision.</a:t>
          </a:r>
        </a:p>
      </dgm:t>
    </dgm:pt>
    <dgm:pt modelId="{AE71E204-9189-4D8F-A867-387990CF56F0}" type="parTrans" cxnId="{A3DB5460-1910-4450-998B-A245E77BC2B7}">
      <dgm:prSet/>
      <dgm:spPr/>
      <dgm:t>
        <a:bodyPr/>
        <a:lstStyle/>
        <a:p>
          <a:endParaRPr lang="en-US"/>
        </a:p>
      </dgm:t>
    </dgm:pt>
    <dgm:pt modelId="{D5A298F6-A82C-4585-893A-833D44294D38}" type="sibTrans" cxnId="{A3DB5460-1910-4450-998B-A245E77BC2B7}">
      <dgm:prSet/>
      <dgm:spPr/>
      <dgm:t>
        <a:bodyPr/>
        <a:lstStyle/>
        <a:p>
          <a:endParaRPr lang="en-US"/>
        </a:p>
      </dgm:t>
    </dgm:pt>
    <dgm:pt modelId="{19EF631B-D32E-48D8-9272-CD634E07490C}">
      <dgm:prSet phldrT="[Text]" custT="1"/>
      <dgm:spPr/>
      <dgm:t>
        <a:bodyPr/>
        <a:lstStyle/>
        <a:p>
          <a:r>
            <a:rPr lang="en-US" sz="1400" dirty="0">
              <a:solidFill>
                <a:srgbClr val="001848"/>
              </a:solidFill>
            </a:rPr>
            <a:t>Use existing position descriptions to facilitate discussion.</a:t>
          </a:r>
        </a:p>
      </dgm:t>
    </dgm:pt>
    <dgm:pt modelId="{86BF041D-5D07-46E6-B1CA-ADF46AD06CD1}" type="parTrans" cxnId="{92958220-F874-4D86-B636-5FE96C70838E}">
      <dgm:prSet/>
      <dgm:spPr/>
      <dgm:t>
        <a:bodyPr/>
        <a:lstStyle/>
        <a:p>
          <a:endParaRPr lang="en-US"/>
        </a:p>
      </dgm:t>
    </dgm:pt>
    <dgm:pt modelId="{253F0799-B22D-48B9-81E9-6C21351EB734}" type="sibTrans" cxnId="{92958220-F874-4D86-B636-5FE96C70838E}">
      <dgm:prSet/>
      <dgm:spPr/>
      <dgm:t>
        <a:bodyPr/>
        <a:lstStyle/>
        <a:p>
          <a:endParaRPr lang="en-US"/>
        </a:p>
      </dgm:t>
    </dgm:pt>
    <dgm:pt modelId="{983168D7-B519-4375-87A5-31710AE626CA}">
      <dgm:prSet phldrT="[Text]" custT="1"/>
      <dgm:spPr/>
      <dgm:t>
        <a:bodyPr/>
        <a:lstStyle/>
        <a:p>
          <a:endParaRPr lang="en-US" sz="1400" dirty="0">
            <a:solidFill>
              <a:srgbClr val="0C234B"/>
            </a:solidFill>
          </a:endParaRPr>
        </a:p>
      </dgm:t>
    </dgm:pt>
    <dgm:pt modelId="{FB2731C5-D1BC-40B9-95E8-A547B35ED21C}" type="parTrans" cxnId="{7F051AF4-D625-48F9-9C4C-7FE0819B8AFB}">
      <dgm:prSet/>
      <dgm:spPr/>
      <dgm:t>
        <a:bodyPr/>
        <a:lstStyle/>
        <a:p>
          <a:endParaRPr lang="en-US"/>
        </a:p>
      </dgm:t>
    </dgm:pt>
    <dgm:pt modelId="{30A79708-BA9C-468B-A551-1CFD2C689A19}" type="sibTrans" cxnId="{7F051AF4-D625-48F9-9C4C-7FE0819B8AFB}">
      <dgm:prSet/>
      <dgm:spPr/>
      <dgm:t>
        <a:bodyPr/>
        <a:lstStyle/>
        <a:p>
          <a:endParaRPr lang="en-US"/>
        </a:p>
      </dgm:t>
    </dgm:pt>
    <dgm:pt modelId="{5ADDD356-18E7-4674-B983-7561E1CC4376}">
      <dgm:prSet phldrT="[Text]" custT="1"/>
      <dgm:spPr/>
      <dgm:t>
        <a:bodyPr/>
        <a:lstStyle/>
        <a:p>
          <a:r>
            <a:rPr lang="en-US" sz="1400" dirty="0">
              <a:solidFill>
                <a:srgbClr val="001848"/>
              </a:solidFill>
            </a:rPr>
            <a:t>Use the new position form to create a position.</a:t>
          </a:r>
        </a:p>
      </dgm:t>
    </dgm:pt>
    <dgm:pt modelId="{DF5AA213-85F6-460C-AF24-F7D419BC4202}" type="parTrans" cxnId="{197AF826-B389-4E31-8D52-88820361730E}">
      <dgm:prSet/>
      <dgm:spPr/>
      <dgm:t>
        <a:bodyPr/>
        <a:lstStyle/>
        <a:p>
          <a:endParaRPr lang="en-US"/>
        </a:p>
      </dgm:t>
    </dgm:pt>
    <dgm:pt modelId="{2C7F5585-963B-4C05-8072-0A86294E9BF2}" type="sibTrans" cxnId="{197AF826-B389-4E31-8D52-88820361730E}">
      <dgm:prSet/>
      <dgm:spPr/>
      <dgm:t>
        <a:bodyPr/>
        <a:lstStyle/>
        <a:p>
          <a:endParaRPr lang="en-US"/>
        </a:p>
      </dgm:t>
    </dgm:pt>
    <dgm:pt modelId="{CDC74DDD-C7A4-4481-BA98-6B7819C8B083}" type="pres">
      <dgm:prSet presAssocID="{A01958A9-1CE1-46C6-BACB-F13F440B9963}" presName="rootnode" presStyleCnt="0">
        <dgm:presLayoutVars>
          <dgm:chMax/>
          <dgm:chPref/>
          <dgm:dir/>
          <dgm:animLvl val="lvl"/>
        </dgm:presLayoutVars>
      </dgm:prSet>
      <dgm:spPr/>
      <dgm:t>
        <a:bodyPr/>
        <a:lstStyle/>
        <a:p>
          <a:endParaRPr lang="en-US"/>
        </a:p>
      </dgm:t>
    </dgm:pt>
    <dgm:pt modelId="{33ECA619-6FFA-42DE-9A69-90151BB368D7}" type="pres">
      <dgm:prSet presAssocID="{8D2B4F41-2D57-4E7D-A6AF-33653C2CC572}" presName="composite" presStyleCnt="0"/>
      <dgm:spPr/>
    </dgm:pt>
    <dgm:pt modelId="{803EE898-0DD0-4C12-A193-08E5376988F4}" type="pres">
      <dgm:prSet presAssocID="{8D2B4F41-2D57-4E7D-A6AF-33653C2CC572}" presName="bentUpArrow1" presStyleLbl="alignImgPlace1" presStyleIdx="0" presStyleCnt="2" custLinFactNeighborX="-31585" custLinFactNeighborY="2495"/>
      <dgm:spPr/>
    </dgm:pt>
    <dgm:pt modelId="{1343A5B9-BB18-49B9-B1FE-9A7D9DA3DF65}" type="pres">
      <dgm:prSet presAssocID="{8D2B4F41-2D57-4E7D-A6AF-33653C2CC572}" presName="ParentText" presStyleLbl="node1" presStyleIdx="0" presStyleCnt="3" custScaleX="79782" custScaleY="108498" custLinFactNeighborX="-49918" custLinFactNeighborY="-1885">
        <dgm:presLayoutVars>
          <dgm:chMax val="1"/>
          <dgm:chPref val="1"/>
          <dgm:bulletEnabled val="1"/>
        </dgm:presLayoutVars>
      </dgm:prSet>
      <dgm:spPr/>
      <dgm:t>
        <a:bodyPr/>
        <a:lstStyle/>
        <a:p>
          <a:endParaRPr lang="en-US"/>
        </a:p>
      </dgm:t>
    </dgm:pt>
    <dgm:pt modelId="{268D8E46-321F-49C6-A1FD-4B9E0A0C2EEF}" type="pres">
      <dgm:prSet presAssocID="{8D2B4F41-2D57-4E7D-A6AF-33653C2CC572}" presName="ChildText" presStyleLbl="revTx" presStyleIdx="0" presStyleCnt="3" custScaleX="183350" custScaleY="133338" custLinFactNeighborX="11719" custLinFactNeighborY="3145">
        <dgm:presLayoutVars>
          <dgm:chMax val="0"/>
          <dgm:chPref val="0"/>
          <dgm:bulletEnabled val="1"/>
        </dgm:presLayoutVars>
      </dgm:prSet>
      <dgm:spPr/>
      <dgm:t>
        <a:bodyPr/>
        <a:lstStyle/>
        <a:p>
          <a:endParaRPr lang="en-US"/>
        </a:p>
      </dgm:t>
    </dgm:pt>
    <dgm:pt modelId="{8AFEBFCF-41C2-4DB6-9164-AE930F8227A3}" type="pres">
      <dgm:prSet presAssocID="{23080C2C-22D2-4CA9-86E1-286A1162BAEE}" presName="sibTrans" presStyleCnt="0"/>
      <dgm:spPr/>
    </dgm:pt>
    <dgm:pt modelId="{E2F9145E-2F0C-4D15-860E-0777EC7AC406}" type="pres">
      <dgm:prSet presAssocID="{6B220CD4-7C6C-4376-97C3-7C0875984FF3}" presName="composite" presStyleCnt="0"/>
      <dgm:spPr/>
    </dgm:pt>
    <dgm:pt modelId="{65559E89-CDCE-454C-95F1-E648B5230AB9}" type="pres">
      <dgm:prSet presAssocID="{6B220CD4-7C6C-4376-97C3-7C0875984FF3}" presName="bentUpArrow1" presStyleLbl="alignImgPlace1" presStyleIdx="1" presStyleCnt="2" custLinFactNeighborX="-46712" custLinFactNeighborY="-11214"/>
      <dgm:spPr/>
    </dgm:pt>
    <dgm:pt modelId="{6C8D061F-BA0D-4504-82AD-FCFE1C705265}" type="pres">
      <dgm:prSet presAssocID="{6B220CD4-7C6C-4376-97C3-7C0875984FF3}" presName="ParentText" presStyleLbl="node1" presStyleIdx="1" presStyleCnt="3" custLinFactNeighborX="-33423" custLinFactNeighborY="-12233">
        <dgm:presLayoutVars>
          <dgm:chMax val="1"/>
          <dgm:chPref val="1"/>
          <dgm:bulletEnabled val="1"/>
        </dgm:presLayoutVars>
      </dgm:prSet>
      <dgm:spPr/>
      <dgm:t>
        <a:bodyPr/>
        <a:lstStyle/>
        <a:p>
          <a:endParaRPr lang="en-US"/>
        </a:p>
      </dgm:t>
    </dgm:pt>
    <dgm:pt modelId="{44A23DF3-5050-402E-A98A-F9E793EB008A}" type="pres">
      <dgm:prSet presAssocID="{6B220CD4-7C6C-4376-97C3-7C0875984FF3}" presName="ChildText" presStyleLbl="revTx" presStyleIdx="1" presStyleCnt="3" custScaleX="181966" custScaleY="122638" custLinFactNeighborX="1295" custLinFactNeighborY="-9934">
        <dgm:presLayoutVars>
          <dgm:chMax val="0"/>
          <dgm:chPref val="0"/>
          <dgm:bulletEnabled val="1"/>
        </dgm:presLayoutVars>
      </dgm:prSet>
      <dgm:spPr/>
      <dgm:t>
        <a:bodyPr/>
        <a:lstStyle/>
        <a:p>
          <a:endParaRPr lang="en-US"/>
        </a:p>
      </dgm:t>
    </dgm:pt>
    <dgm:pt modelId="{97A60ED8-1E35-4BCC-B578-D07CD99ACAC1}" type="pres">
      <dgm:prSet presAssocID="{52EEAEC0-3D98-4C9A-9B5A-3097F3BC6CE4}" presName="sibTrans" presStyleCnt="0"/>
      <dgm:spPr/>
    </dgm:pt>
    <dgm:pt modelId="{22F97ECD-D41A-4540-8043-3F834E6F402D}" type="pres">
      <dgm:prSet presAssocID="{A7ACEC2F-4FA0-40B7-93FA-3D297CA91C7A}" presName="composite" presStyleCnt="0"/>
      <dgm:spPr/>
    </dgm:pt>
    <dgm:pt modelId="{72469C31-F781-4315-9EF2-7A1121CCBD7A}" type="pres">
      <dgm:prSet presAssocID="{A7ACEC2F-4FA0-40B7-93FA-3D297CA91C7A}" presName="ParentText" presStyleLbl="node1" presStyleIdx="2" presStyleCnt="3" custLinFactNeighborX="-42739" custLinFactNeighborY="-13301">
        <dgm:presLayoutVars>
          <dgm:chMax val="1"/>
          <dgm:chPref val="1"/>
          <dgm:bulletEnabled val="1"/>
        </dgm:presLayoutVars>
      </dgm:prSet>
      <dgm:spPr/>
      <dgm:t>
        <a:bodyPr/>
        <a:lstStyle/>
        <a:p>
          <a:endParaRPr lang="en-US"/>
        </a:p>
      </dgm:t>
    </dgm:pt>
    <dgm:pt modelId="{AC235B9D-4A2F-4C3D-A0DD-94C0220C5E2F}" type="pres">
      <dgm:prSet presAssocID="{A7ACEC2F-4FA0-40B7-93FA-3D297CA91C7A}" presName="FinalChildText" presStyleLbl="revTx" presStyleIdx="2" presStyleCnt="3" custScaleX="175941" custScaleY="119982" custLinFactNeighborX="-14614" custLinFactNeighborY="-4532">
        <dgm:presLayoutVars>
          <dgm:chMax val="0"/>
          <dgm:chPref val="0"/>
          <dgm:bulletEnabled val="1"/>
        </dgm:presLayoutVars>
      </dgm:prSet>
      <dgm:spPr/>
      <dgm:t>
        <a:bodyPr/>
        <a:lstStyle/>
        <a:p>
          <a:endParaRPr lang="en-US"/>
        </a:p>
      </dgm:t>
    </dgm:pt>
  </dgm:ptLst>
  <dgm:cxnLst>
    <dgm:cxn modelId="{AFBFC386-1F62-412B-B62A-5F6613EAD140}" type="presOf" srcId="{3A96C77E-EF06-43F5-9075-4739E6D8971A}" destId="{268D8E46-321F-49C6-A1FD-4B9E0A0C2EEF}" srcOrd="0" destOrd="0" presId="urn:microsoft.com/office/officeart/2005/8/layout/StepDownProcess"/>
    <dgm:cxn modelId="{CA2612F9-B07C-4320-A2D5-A6CE2EDBC952}" type="presOf" srcId="{D37E6DC0-1FDE-4D8F-ADD9-E8160D8214E4}" destId="{268D8E46-321F-49C6-A1FD-4B9E0A0C2EEF}" srcOrd="0" destOrd="5" presId="urn:microsoft.com/office/officeart/2005/8/layout/StepDownProcess"/>
    <dgm:cxn modelId="{D7F0C735-4966-46D7-8AE4-87867D55D48B}" type="presOf" srcId="{9DC3CEAB-32AC-4351-815E-2F978BDAA4CC}" destId="{AC235B9D-4A2F-4C3D-A0DD-94C0220C5E2F}" srcOrd="0" destOrd="3" presId="urn:microsoft.com/office/officeart/2005/8/layout/StepDownProcess"/>
    <dgm:cxn modelId="{7F051AF4-D625-48F9-9C4C-7FE0819B8AFB}" srcId="{9A47904D-B463-4087-80D5-3C121E6A9418}" destId="{983168D7-B519-4375-87A5-31710AE626CA}" srcOrd="3" destOrd="0" parTransId="{FB2731C5-D1BC-40B9-95E8-A547B35ED21C}" sibTransId="{30A79708-BA9C-468B-A551-1CFD2C689A19}"/>
    <dgm:cxn modelId="{668398E6-DD8F-49B3-82CB-1A9B061C8A80}" type="presOf" srcId="{C9A74C50-42C8-49CF-8890-92FF02AC2AAA}" destId="{AC235B9D-4A2F-4C3D-A0DD-94C0220C5E2F}" srcOrd="0" destOrd="0" presId="urn:microsoft.com/office/officeart/2005/8/layout/StepDownProcess"/>
    <dgm:cxn modelId="{BC1B60A5-95C4-43D0-8338-699B60F877E9}" type="presOf" srcId="{9A47904D-B463-4087-80D5-3C121E6A9418}" destId="{44A23DF3-5050-402E-A98A-F9E793EB008A}" srcOrd="0" destOrd="0" presId="urn:microsoft.com/office/officeart/2005/8/layout/StepDownProcess"/>
    <dgm:cxn modelId="{16D35658-41DE-4751-B9BB-241A8524D8ED}" type="presOf" srcId="{0E53F971-B5F6-4AD6-AB51-68511E3611ED}" destId="{268D8E46-321F-49C6-A1FD-4B9E0A0C2EEF}" srcOrd="0" destOrd="4" presId="urn:microsoft.com/office/officeart/2005/8/layout/StepDownProcess"/>
    <dgm:cxn modelId="{4D6D095A-AF7C-42A2-9257-7A8C0212363E}" type="presOf" srcId="{BC750242-818C-4AC1-B741-47B6114E7810}" destId="{44A23DF3-5050-402E-A98A-F9E793EB008A}" srcOrd="0" destOrd="1" presId="urn:microsoft.com/office/officeart/2005/8/layout/StepDownProcess"/>
    <dgm:cxn modelId="{06CAACBC-98C9-40B0-B716-8288B71FE393}" srcId="{C9A74C50-42C8-49CF-8890-92FF02AC2AAA}" destId="{1CE92D60-1C77-4BFD-9C77-CA84EA41F2B1}" srcOrd="1" destOrd="0" parTransId="{079A0464-28CB-4939-8E89-0BADBC845BE6}" sibTransId="{60B2FA87-A97D-4B9A-B39B-132867FC82A0}"/>
    <dgm:cxn modelId="{EDBB2AA5-2634-4C9B-BBB8-2AE977079D62}" srcId="{3A96C77E-EF06-43F5-9075-4739E6D8971A}" destId="{A7027737-EA80-49CE-A1C8-494E7594BF80}" srcOrd="2" destOrd="0" parTransId="{C0CA48D8-2AD0-404B-A528-7ADDA59D8EE1}" sibTransId="{5555DD7B-DA3E-44EF-9A7C-948B31A38684}"/>
    <dgm:cxn modelId="{2F1C18E2-CAFA-405F-AA5D-1BCF969180B8}" type="presOf" srcId="{8D2B4F41-2D57-4E7D-A6AF-33653C2CC572}" destId="{1343A5B9-BB18-49B9-B1FE-9A7D9DA3DF65}" srcOrd="0" destOrd="0" presId="urn:microsoft.com/office/officeart/2005/8/layout/StepDownProcess"/>
    <dgm:cxn modelId="{197AF826-B389-4E31-8D52-88820361730E}" srcId="{9A47904D-B463-4087-80D5-3C121E6A9418}" destId="{5ADDD356-18E7-4674-B983-7561E1CC4376}" srcOrd="2" destOrd="0" parTransId="{DF5AA213-85F6-460C-AF24-F7D419BC4202}" sibTransId="{2C7F5585-963B-4C05-8072-0A86294E9BF2}"/>
    <dgm:cxn modelId="{45EDB250-EB4C-4BC9-A0DA-D50CF7DD44A9}" srcId="{C9A74C50-42C8-49CF-8890-92FF02AC2AAA}" destId="{7FFE71DC-4957-4E9A-8E53-E87BD9E3C8F0}" srcOrd="0" destOrd="0" parTransId="{869279B2-60B7-4072-9FE6-7892481EBDD0}" sibTransId="{0344E3B9-F212-4B58-BAFE-F11896670FFA}"/>
    <dgm:cxn modelId="{07061104-60D4-4BE3-860C-45E4FB9E4DA8}" srcId="{6B220CD4-7C6C-4376-97C3-7C0875984FF3}" destId="{9A47904D-B463-4087-80D5-3C121E6A9418}" srcOrd="0" destOrd="0" parTransId="{EA01D815-4F0B-4AF3-9B9F-F6D07BE2FC69}" sibTransId="{1DEA7F37-8613-4C9E-A66A-9F1ADA1DEFE2}"/>
    <dgm:cxn modelId="{13A716F5-786D-4D1E-B8F4-EF35A257F74E}" type="presOf" srcId="{A7ACEC2F-4FA0-40B7-93FA-3D297CA91C7A}" destId="{72469C31-F781-4315-9EF2-7A1121CCBD7A}" srcOrd="0" destOrd="0" presId="urn:microsoft.com/office/officeart/2005/8/layout/StepDownProcess"/>
    <dgm:cxn modelId="{C51B4995-6861-451C-BBFB-219C35C68A99}" srcId="{8D2B4F41-2D57-4E7D-A6AF-33653C2CC572}" destId="{3A96C77E-EF06-43F5-9075-4739E6D8971A}" srcOrd="0" destOrd="0" parTransId="{783A27A3-8FA0-4CFB-A9B9-84D5E8964B36}" sibTransId="{A4D0C21F-DF0D-491D-9A0C-CDA20E907B92}"/>
    <dgm:cxn modelId="{8E86F9D3-DB72-4438-88E4-DDA3AE9DF086}" srcId="{A7ACEC2F-4FA0-40B7-93FA-3D297CA91C7A}" destId="{C9A74C50-42C8-49CF-8890-92FF02AC2AAA}" srcOrd="0" destOrd="0" parTransId="{03FD589E-6FAB-493D-B243-B9039DDE954D}" sibTransId="{7FBBA37B-CECE-4617-80EA-1EF8F5B056FE}"/>
    <dgm:cxn modelId="{1B62B52E-00E8-4590-9E9B-28FDD88DCDA6}" type="presOf" srcId="{1CE92D60-1C77-4BFD-9C77-CA84EA41F2B1}" destId="{AC235B9D-4A2F-4C3D-A0DD-94C0220C5E2F}" srcOrd="0" destOrd="2" presId="urn:microsoft.com/office/officeart/2005/8/layout/StepDownProcess"/>
    <dgm:cxn modelId="{E9BD08EB-5F22-467B-971E-BD764070BB68}" type="presOf" srcId="{A7027737-EA80-49CE-A1C8-494E7594BF80}" destId="{268D8E46-321F-49C6-A1FD-4B9E0A0C2EEF}" srcOrd="0" destOrd="3" presId="urn:microsoft.com/office/officeart/2005/8/layout/StepDownProcess"/>
    <dgm:cxn modelId="{A2233075-1E4E-424B-9B72-AF9344B965BB}" type="presOf" srcId="{33D3332A-6C79-41B6-9A47-215145132F0D}" destId="{268D8E46-321F-49C6-A1FD-4B9E0A0C2EEF}" srcOrd="0" destOrd="1" presId="urn:microsoft.com/office/officeart/2005/8/layout/StepDownProcess"/>
    <dgm:cxn modelId="{5DFC9195-D6E4-4D38-9EC4-36CFA26356B8}" srcId="{3A96C77E-EF06-43F5-9075-4739E6D8971A}" destId="{D37E6DC0-1FDE-4D8F-ADD9-E8160D8214E4}" srcOrd="4" destOrd="0" parTransId="{43B525BC-86CA-4376-9E98-3B51E98EDA43}" sibTransId="{1F51A08E-81FC-4B5B-8AED-1C9A6F544980}"/>
    <dgm:cxn modelId="{33118573-7A02-42CE-A19B-EBCD9EA86712}" type="presOf" srcId="{7B212F47-18E1-4392-9CD1-C947DD38D888}" destId="{268D8E46-321F-49C6-A1FD-4B9E0A0C2EEF}" srcOrd="0" destOrd="2" presId="urn:microsoft.com/office/officeart/2005/8/layout/StepDownProcess"/>
    <dgm:cxn modelId="{A92BE972-C956-4B7D-A744-758A64DB7008}" type="presOf" srcId="{19EF631B-D32E-48D8-9272-CD634E07490C}" destId="{44A23DF3-5050-402E-A98A-F9E793EB008A}" srcOrd="0" destOrd="2" presId="urn:microsoft.com/office/officeart/2005/8/layout/StepDownProcess"/>
    <dgm:cxn modelId="{E7F5CB73-D90D-4F93-9092-64E148776799}" srcId="{A01958A9-1CE1-46C6-BACB-F13F440B9963}" destId="{8D2B4F41-2D57-4E7D-A6AF-33653C2CC572}" srcOrd="0" destOrd="0" parTransId="{381EB776-A177-49D7-95AB-CC142E472405}" sibTransId="{23080C2C-22D2-4CA9-86E1-286A1162BAEE}"/>
    <dgm:cxn modelId="{72AE46C3-1CE6-4541-8B13-5AEDC677DEA8}" type="presOf" srcId="{7FFE71DC-4957-4E9A-8E53-E87BD9E3C8F0}" destId="{AC235B9D-4A2F-4C3D-A0DD-94C0220C5E2F}" srcOrd="0" destOrd="1" presId="urn:microsoft.com/office/officeart/2005/8/layout/StepDownProcess"/>
    <dgm:cxn modelId="{49FC5892-04F6-4654-AA54-82F69DE1BCC7}" type="presOf" srcId="{5ADDD356-18E7-4674-B983-7561E1CC4376}" destId="{44A23DF3-5050-402E-A98A-F9E793EB008A}" srcOrd="0" destOrd="3" presId="urn:microsoft.com/office/officeart/2005/8/layout/StepDownProcess"/>
    <dgm:cxn modelId="{A3DB5460-1910-4450-998B-A245E77BC2B7}" srcId="{C9A74C50-42C8-49CF-8890-92FF02AC2AAA}" destId="{9DC3CEAB-32AC-4351-815E-2F978BDAA4CC}" srcOrd="2" destOrd="0" parTransId="{AE71E204-9189-4D8F-A867-387990CF56F0}" sibTransId="{D5A298F6-A82C-4585-893A-833D44294D38}"/>
    <dgm:cxn modelId="{B849DDF7-A171-42C4-902F-EADD70653BBF}" srcId="{3A96C77E-EF06-43F5-9075-4739E6D8971A}" destId="{33D3332A-6C79-41B6-9A47-215145132F0D}" srcOrd="0" destOrd="0" parTransId="{9A4BBEEA-A256-46A5-9A9C-2045AAD75EFB}" sibTransId="{F9D1B7AB-7C3E-4ED0-AFF7-82E021797CE9}"/>
    <dgm:cxn modelId="{4FA17B86-98E4-4411-B611-5146C0E5FFAC}" srcId="{9A47904D-B463-4087-80D5-3C121E6A9418}" destId="{BC750242-818C-4AC1-B741-47B6114E7810}" srcOrd="0" destOrd="0" parTransId="{E0FD39F6-0636-42AE-BEC7-FEE8E0249FDF}" sibTransId="{155A3F67-6367-41F0-B614-B4B81FCDECF6}"/>
    <dgm:cxn modelId="{55371A0F-02A5-4B77-9A05-47F5AA319E20}" srcId="{A01958A9-1CE1-46C6-BACB-F13F440B9963}" destId="{A7ACEC2F-4FA0-40B7-93FA-3D297CA91C7A}" srcOrd="2" destOrd="0" parTransId="{BF6AFCE9-A511-4733-A588-413970C51C9D}" sibTransId="{BF4BA7D5-67C3-4406-8AD8-F648AE6A9C4A}"/>
    <dgm:cxn modelId="{92958220-F874-4D86-B636-5FE96C70838E}" srcId="{9A47904D-B463-4087-80D5-3C121E6A9418}" destId="{19EF631B-D32E-48D8-9272-CD634E07490C}" srcOrd="1" destOrd="0" parTransId="{86BF041D-5D07-46E6-B1CA-ADF46AD06CD1}" sibTransId="{253F0799-B22D-48B9-81E9-6C21351EB734}"/>
    <dgm:cxn modelId="{18A44409-87F2-4A39-B3A6-6B096785578A}" srcId="{3A96C77E-EF06-43F5-9075-4739E6D8971A}" destId="{7B212F47-18E1-4392-9CD1-C947DD38D888}" srcOrd="1" destOrd="0" parTransId="{E500D285-B9A8-4176-9A87-5D325DA7D4FC}" sibTransId="{EEB3B953-81A1-4179-B3FD-1E8A26CE9B2C}"/>
    <dgm:cxn modelId="{D26AE933-FECF-49E8-AABC-C16B8AAA8267}" type="presOf" srcId="{6B220CD4-7C6C-4376-97C3-7C0875984FF3}" destId="{6C8D061F-BA0D-4504-82AD-FCFE1C705265}" srcOrd="0" destOrd="0" presId="urn:microsoft.com/office/officeart/2005/8/layout/StepDownProcess"/>
    <dgm:cxn modelId="{C067A0C5-0579-415C-BB76-09EE6DAE680A}" srcId="{3A96C77E-EF06-43F5-9075-4739E6D8971A}" destId="{0E53F971-B5F6-4AD6-AB51-68511E3611ED}" srcOrd="3" destOrd="0" parTransId="{59C7B4B7-FEE1-4119-A28C-5D476009361F}" sibTransId="{85827280-36A4-4F11-AD98-AC2BADE0BE44}"/>
    <dgm:cxn modelId="{D73436EE-99CC-4F60-A3AD-04B39094F6F2}" type="presOf" srcId="{A01958A9-1CE1-46C6-BACB-F13F440B9963}" destId="{CDC74DDD-C7A4-4481-BA98-6B7819C8B083}" srcOrd="0" destOrd="0" presId="urn:microsoft.com/office/officeart/2005/8/layout/StepDownProcess"/>
    <dgm:cxn modelId="{082BB8DF-0318-42B8-97DE-F8B268963E37}" srcId="{A01958A9-1CE1-46C6-BACB-F13F440B9963}" destId="{6B220CD4-7C6C-4376-97C3-7C0875984FF3}" srcOrd="1" destOrd="0" parTransId="{BCADF5A5-C202-4282-A9B6-E6C135B4C62C}" sibTransId="{52EEAEC0-3D98-4C9A-9B5A-3097F3BC6CE4}"/>
    <dgm:cxn modelId="{6A311A70-F531-48A7-868D-CBD89724DB1B}" type="presOf" srcId="{983168D7-B519-4375-87A5-31710AE626CA}" destId="{44A23DF3-5050-402E-A98A-F9E793EB008A}" srcOrd="0" destOrd="4" presId="urn:microsoft.com/office/officeart/2005/8/layout/StepDownProcess"/>
    <dgm:cxn modelId="{E8495EF8-7EA0-4726-97B5-8F2457285112}" type="presParOf" srcId="{CDC74DDD-C7A4-4481-BA98-6B7819C8B083}" destId="{33ECA619-6FFA-42DE-9A69-90151BB368D7}" srcOrd="0" destOrd="0" presId="urn:microsoft.com/office/officeart/2005/8/layout/StepDownProcess"/>
    <dgm:cxn modelId="{D4FC1E76-CCC3-4998-83AF-B36849DC0F22}" type="presParOf" srcId="{33ECA619-6FFA-42DE-9A69-90151BB368D7}" destId="{803EE898-0DD0-4C12-A193-08E5376988F4}" srcOrd="0" destOrd="0" presId="urn:microsoft.com/office/officeart/2005/8/layout/StepDownProcess"/>
    <dgm:cxn modelId="{F7A2B760-97D1-4271-84CC-2DF45AEAF823}" type="presParOf" srcId="{33ECA619-6FFA-42DE-9A69-90151BB368D7}" destId="{1343A5B9-BB18-49B9-B1FE-9A7D9DA3DF65}" srcOrd="1" destOrd="0" presId="urn:microsoft.com/office/officeart/2005/8/layout/StepDownProcess"/>
    <dgm:cxn modelId="{7A084094-4A13-4EF6-AD00-03025746540D}" type="presParOf" srcId="{33ECA619-6FFA-42DE-9A69-90151BB368D7}" destId="{268D8E46-321F-49C6-A1FD-4B9E0A0C2EEF}" srcOrd="2" destOrd="0" presId="urn:microsoft.com/office/officeart/2005/8/layout/StepDownProcess"/>
    <dgm:cxn modelId="{D2172207-1437-429B-AD42-0247019BD883}" type="presParOf" srcId="{CDC74DDD-C7A4-4481-BA98-6B7819C8B083}" destId="{8AFEBFCF-41C2-4DB6-9164-AE930F8227A3}" srcOrd="1" destOrd="0" presId="urn:microsoft.com/office/officeart/2005/8/layout/StepDownProcess"/>
    <dgm:cxn modelId="{53BCCCA0-D660-4E61-BE47-41BD3C74383C}" type="presParOf" srcId="{CDC74DDD-C7A4-4481-BA98-6B7819C8B083}" destId="{E2F9145E-2F0C-4D15-860E-0777EC7AC406}" srcOrd="2" destOrd="0" presId="urn:microsoft.com/office/officeart/2005/8/layout/StepDownProcess"/>
    <dgm:cxn modelId="{FECE2CD2-7E94-44B4-804A-B7FA8D97B824}" type="presParOf" srcId="{E2F9145E-2F0C-4D15-860E-0777EC7AC406}" destId="{65559E89-CDCE-454C-95F1-E648B5230AB9}" srcOrd="0" destOrd="0" presId="urn:microsoft.com/office/officeart/2005/8/layout/StepDownProcess"/>
    <dgm:cxn modelId="{C41A3DAD-AEB4-45BF-977C-762E2DDA3512}" type="presParOf" srcId="{E2F9145E-2F0C-4D15-860E-0777EC7AC406}" destId="{6C8D061F-BA0D-4504-82AD-FCFE1C705265}" srcOrd="1" destOrd="0" presId="urn:microsoft.com/office/officeart/2005/8/layout/StepDownProcess"/>
    <dgm:cxn modelId="{01CC2298-590E-4E16-803E-DEEF310B79D3}" type="presParOf" srcId="{E2F9145E-2F0C-4D15-860E-0777EC7AC406}" destId="{44A23DF3-5050-402E-A98A-F9E793EB008A}" srcOrd="2" destOrd="0" presId="urn:microsoft.com/office/officeart/2005/8/layout/StepDownProcess"/>
    <dgm:cxn modelId="{5CAC6305-6F95-4892-BB9F-6939168574D5}" type="presParOf" srcId="{CDC74DDD-C7A4-4481-BA98-6B7819C8B083}" destId="{97A60ED8-1E35-4BCC-B578-D07CD99ACAC1}" srcOrd="3" destOrd="0" presId="urn:microsoft.com/office/officeart/2005/8/layout/StepDownProcess"/>
    <dgm:cxn modelId="{ABD1A3F7-A013-407C-9E1C-B68192B0572A}" type="presParOf" srcId="{CDC74DDD-C7A4-4481-BA98-6B7819C8B083}" destId="{22F97ECD-D41A-4540-8043-3F834E6F402D}" srcOrd="4" destOrd="0" presId="urn:microsoft.com/office/officeart/2005/8/layout/StepDownProcess"/>
    <dgm:cxn modelId="{6B052E20-EAB3-4146-A576-894C59B7D540}" type="presParOf" srcId="{22F97ECD-D41A-4540-8043-3F834E6F402D}" destId="{72469C31-F781-4315-9EF2-7A1121CCBD7A}" srcOrd="0" destOrd="0" presId="urn:microsoft.com/office/officeart/2005/8/layout/StepDownProcess"/>
    <dgm:cxn modelId="{F00A249A-01C2-4D9A-91D2-60371C31E800}" type="presParOf" srcId="{22F97ECD-D41A-4540-8043-3F834E6F402D}" destId="{AC235B9D-4A2F-4C3D-A0DD-94C0220C5E2F}"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21CBB2-8E79-49A4-B35B-7BB800FFAB95}" type="doc">
      <dgm:prSet loTypeId="urn:microsoft.com/office/officeart/2005/8/layout/hChevron3" loCatId="process" qsTypeId="urn:microsoft.com/office/officeart/2005/8/quickstyle/simple1" qsCatId="simple" csTypeId="urn:microsoft.com/office/officeart/2005/8/colors/accent0_3" csCatId="mainScheme" phldr="1"/>
      <dgm:spPr/>
    </dgm:pt>
    <dgm:pt modelId="{0701A8F9-2C24-4B75-835D-7E827AFE2C56}">
      <dgm:prSet phldrT="[Text]" custT="1"/>
      <dgm:spPr>
        <a:xfrm>
          <a:off x="0" y="0"/>
          <a:ext cx="11214406" cy="286602"/>
        </a:xfrm>
        <a:prstGeom prst="homePlate">
          <a:avLst/>
        </a:prstGeom>
        <a:solidFill>
          <a:srgbClr val="002060"/>
        </a:solidFill>
        <a:ln w="25400" cap="flat" cmpd="sng" algn="ctr">
          <a:noFill/>
          <a:prstDash val="solid"/>
        </a:ln>
        <a:effectLst/>
      </dgm:spPr>
      <dgm:t>
        <a:bodyPr/>
        <a:lstStyle/>
        <a:p>
          <a:r>
            <a:rPr lang="en-US" sz="1400" b="1" spc="300" dirty="0">
              <a:solidFill>
                <a:srgbClr val="FFFFFF"/>
              </a:solidFill>
              <a:latin typeface="Arial"/>
              <a:ea typeface="+mn-ea"/>
              <a:cs typeface="+mn-cs"/>
            </a:rPr>
            <a:t>PROJECT TIMELINE</a:t>
          </a:r>
        </a:p>
      </dgm:t>
    </dgm:pt>
    <dgm:pt modelId="{EEC731D0-B390-409A-9452-F9DBEF59126F}" type="parTrans" cxnId="{367E43ED-C1E8-4A20-908D-75CD41557D0E}">
      <dgm:prSet/>
      <dgm:spPr/>
      <dgm:t>
        <a:bodyPr/>
        <a:lstStyle/>
        <a:p>
          <a:endParaRPr lang="en-US"/>
        </a:p>
      </dgm:t>
    </dgm:pt>
    <dgm:pt modelId="{1393B6B2-032C-4DFD-9B01-B51EC6131A2C}" type="sibTrans" cxnId="{367E43ED-C1E8-4A20-908D-75CD41557D0E}">
      <dgm:prSet/>
      <dgm:spPr/>
      <dgm:t>
        <a:bodyPr/>
        <a:lstStyle/>
        <a:p>
          <a:endParaRPr lang="en-US"/>
        </a:p>
      </dgm:t>
    </dgm:pt>
    <dgm:pt modelId="{B431D7DD-40E7-4D63-907C-7FB4B595D55C}" type="pres">
      <dgm:prSet presAssocID="{FC21CBB2-8E79-49A4-B35B-7BB800FFAB95}" presName="Name0" presStyleCnt="0">
        <dgm:presLayoutVars>
          <dgm:dir/>
          <dgm:resizeHandles val="exact"/>
        </dgm:presLayoutVars>
      </dgm:prSet>
      <dgm:spPr/>
    </dgm:pt>
    <dgm:pt modelId="{4A0FD53C-A191-48B1-B354-8FF0D043F920}" type="pres">
      <dgm:prSet presAssocID="{0701A8F9-2C24-4B75-835D-7E827AFE2C56}" presName="parTxOnly" presStyleLbl="node1" presStyleIdx="0" presStyleCnt="1" custScaleY="18884" custLinFactNeighborX="-49" custLinFactNeighborY="574">
        <dgm:presLayoutVars>
          <dgm:bulletEnabled val="1"/>
        </dgm:presLayoutVars>
      </dgm:prSet>
      <dgm:spPr/>
      <dgm:t>
        <a:bodyPr/>
        <a:lstStyle/>
        <a:p>
          <a:endParaRPr lang="en-US"/>
        </a:p>
      </dgm:t>
    </dgm:pt>
  </dgm:ptLst>
  <dgm:cxnLst>
    <dgm:cxn modelId="{5A0DE90B-340C-4B4B-9B54-F6D5FD273CD0}" type="presOf" srcId="{0701A8F9-2C24-4B75-835D-7E827AFE2C56}" destId="{4A0FD53C-A191-48B1-B354-8FF0D043F920}" srcOrd="0" destOrd="0" presId="urn:microsoft.com/office/officeart/2005/8/layout/hChevron3"/>
    <dgm:cxn modelId="{5F36E1FA-8662-4023-AFAD-FD99C206D260}" type="presOf" srcId="{FC21CBB2-8E79-49A4-B35B-7BB800FFAB95}" destId="{B431D7DD-40E7-4D63-907C-7FB4B595D55C}" srcOrd="0" destOrd="0" presId="urn:microsoft.com/office/officeart/2005/8/layout/hChevron3"/>
    <dgm:cxn modelId="{367E43ED-C1E8-4A20-908D-75CD41557D0E}" srcId="{FC21CBB2-8E79-49A4-B35B-7BB800FFAB95}" destId="{0701A8F9-2C24-4B75-835D-7E827AFE2C56}" srcOrd="0" destOrd="0" parTransId="{EEC731D0-B390-409A-9452-F9DBEF59126F}" sibTransId="{1393B6B2-032C-4DFD-9B01-B51EC6131A2C}"/>
    <dgm:cxn modelId="{FDF250FA-7E29-40D5-AFD3-F09C4FC4B74D}" type="presParOf" srcId="{B431D7DD-40E7-4D63-907C-7FB4B595D55C}" destId="{4A0FD53C-A191-48B1-B354-8FF0D043F920}"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95DA6-67A6-4D98-9D5E-1EBFD28305D7}">
      <dsp:nvSpPr>
        <dsp:cNvPr id="0" name=""/>
        <dsp:cNvSpPr/>
      </dsp:nvSpPr>
      <dsp:spPr>
        <a:xfrm>
          <a:off x="1556" y="1232011"/>
          <a:ext cx="2063075" cy="2063075"/>
        </a:xfrm>
        <a:prstGeom prst="ellipse">
          <a:avLst/>
        </a:prstGeom>
        <a:solidFill>
          <a:srgbClr val="8C2C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Appointed Professionals</a:t>
          </a:r>
          <a:endParaRPr lang="en-US" sz="2000" kern="1200" dirty="0"/>
        </a:p>
      </dsp:txBody>
      <dsp:txXfrm>
        <a:off x="303686" y="1534141"/>
        <a:ext cx="1458815" cy="1458815"/>
      </dsp:txXfrm>
    </dsp:sp>
    <dsp:sp modelId="{0BBCCD64-EEEA-4B30-89CA-6DDB2B170103}">
      <dsp:nvSpPr>
        <dsp:cNvPr id="0" name=""/>
        <dsp:cNvSpPr/>
      </dsp:nvSpPr>
      <dsp:spPr>
        <a:xfrm>
          <a:off x="2232153" y="1665257"/>
          <a:ext cx="1196583" cy="119658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390760" y="2122830"/>
        <a:ext cx="879369" cy="281437"/>
      </dsp:txXfrm>
    </dsp:sp>
    <dsp:sp modelId="{6FD914C1-7E54-47AC-A201-14BD302CA706}">
      <dsp:nvSpPr>
        <dsp:cNvPr id="0" name=""/>
        <dsp:cNvSpPr/>
      </dsp:nvSpPr>
      <dsp:spPr>
        <a:xfrm>
          <a:off x="3596259" y="1232011"/>
          <a:ext cx="2063075" cy="2063075"/>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Classified Staff</a:t>
          </a:r>
          <a:endParaRPr lang="en-US" sz="2000" kern="1200" dirty="0"/>
        </a:p>
      </dsp:txBody>
      <dsp:txXfrm>
        <a:off x="3898389" y="1534141"/>
        <a:ext cx="1458815" cy="1458815"/>
      </dsp:txXfrm>
    </dsp:sp>
    <dsp:sp modelId="{43AA3379-04AF-4D2C-8335-108640C543E6}">
      <dsp:nvSpPr>
        <dsp:cNvPr id="0" name=""/>
        <dsp:cNvSpPr/>
      </dsp:nvSpPr>
      <dsp:spPr>
        <a:xfrm>
          <a:off x="5826856" y="1665257"/>
          <a:ext cx="1196583" cy="119658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985463" y="1911753"/>
        <a:ext cx="879369" cy="703591"/>
      </dsp:txXfrm>
    </dsp:sp>
    <dsp:sp modelId="{8D555DC8-AF76-4403-BA56-FE01E54FA524}">
      <dsp:nvSpPr>
        <dsp:cNvPr id="0" name=""/>
        <dsp:cNvSpPr/>
      </dsp:nvSpPr>
      <dsp:spPr>
        <a:xfrm>
          <a:off x="7190962" y="1232011"/>
          <a:ext cx="2063075" cy="2063075"/>
        </a:xfrm>
        <a:prstGeom prst="ellipse">
          <a:avLst/>
        </a:prstGeom>
        <a:solidFill>
          <a:srgbClr val="4E0B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Job Functions and Families</a:t>
          </a:r>
          <a:endParaRPr lang="en-US" sz="2000" kern="1200" dirty="0"/>
        </a:p>
      </dsp:txBody>
      <dsp:txXfrm>
        <a:off x="7493092" y="1534141"/>
        <a:ext cx="1458815" cy="1458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0EA96-800D-446C-8992-035620E10ED3}">
      <dsp:nvSpPr>
        <dsp:cNvPr id="0" name=""/>
        <dsp:cNvSpPr/>
      </dsp:nvSpPr>
      <dsp:spPr>
        <a:xfrm>
          <a:off x="682897" y="990768"/>
          <a:ext cx="2711053" cy="2369801"/>
        </a:xfrm>
        <a:prstGeom prst="rightArrow">
          <a:avLst>
            <a:gd name="adj1" fmla="val 70000"/>
            <a:gd name="adj2" fmla="val 50000"/>
          </a:avLst>
        </a:prstGeom>
        <a:solidFill>
          <a:srgbClr val="0C054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bg1"/>
              </a:solidFill>
            </a:rPr>
            <a:t>146 Job Families</a:t>
          </a:r>
          <a:endParaRPr lang="en-US" sz="1900" kern="1200" dirty="0">
            <a:solidFill>
              <a:schemeClr val="bg1"/>
            </a:solidFill>
          </a:endParaRPr>
        </a:p>
        <a:p>
          <a:pPr marL="171450" lvl="1" indent="-171450" algn="l" defTabSz="844550">
            <a:lnSpc>
              <a:spcPct val="90000"/>
            </a:lnSpc>
            <a:spcBef>
              <a:spcPct val="0"/>
            </a:spcBef>
            <a:spcAft>
              <a:spcPct val="15000"/>
            </a:spcAft>
            <a:buChar char="••"/>
          </a:pPr>
          <a:r>
            <a:rPr lang="en-US" sz="1900" kern="1200" dirty="0" smtClean="0">
              <a:solidFill>
                <a:schemeClr val="bg1"/>
              </a:solidFill>
            </a:rPr>
            <a:t>1,413 Jobs</a:t>
          </a:r>
          <a:endParaRPr lang="en-US" sz="1900" kern="1200" dirty="0">
            <a:solidFill>
              <a:schemeClr val="bg1"/>
            </a:solidFill>
          </a:endParaRPr>
        </a:p>
      </dsp:txBody>
      <dsp:txXfrm>
        <a:off x="1360661" y="1346238"/>
        <a:ext cx="1321638" cy="1658861"/>
      </dsp:txXfrm>
    </dsp:sp>
    <dsp:sp modelId="{71D2BDB8-E817-410E-A4A1-B5C4B13F0C5E}">
      <dsp:nvSpPr>
        <dsp:cNvPr id="0" name=""/>
        <dsp:cNvSpPr/>
      </dsp:nvSpPr>
      <dsp:spPr>
        <a:xfrm>
          <a:off x="5134" y="1497905"/>
          <a:ext cx="1355526" cy="1355526"/>
        </a:xfrm>
        <a:prstGeom prst="ellipse">
          <a:avLst/>
        </a:prstGeom>
        <a:solidFill>
          <a:srgbClr val="AB05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26 Job Functions</a:t>
          </a:r>
          <a:endParaRPr lang="en-US" sz="1600" kern="1200" dirty="0"/>
        </a:p>
      </dsp:txBody>
      <dsp:txXfrm>
        <a:off x="203646" y="1696417"/>
        <a:ext cx="958502" cy="958502"/>
      </dsp:txXfrm>
    </dsp:sp>
    <dsp:sp modelId="{254ED029-8DBE-4509-8520-289CBEC17BBF}">
      <dsp:nvSpPr>
        <dsp:cNvPr id="0" name=""/>
        <dsp:cNvSpPr/>
      </dsp:nvSpPr>
      <dsp:spPr>
        <a:xfrm>
          <a:off x="4241155" y="990768"/>
          <a:ext cx="2711053" cy="2369801"/>
        </a:xfrm>
        <a:prstGeom prst="rightArrow">
          <a:avLst>
            <a:gd name="adj1" fmla="val 70000"/>
            <a:gd name="adj2" fmla="val 50000"/>
          </a:avLst>
        </a:prstGeom>
        <a:solidFill>
          <a:srgbClr val="0C054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bg1"/>
              </a:solidFill>
            </a:rPr>
            <a:t>65 Calibration Sessions</a:t>
          </a:r>
          <a:endParaRPr lang="en-US" sz="1900" kern="1200" dirty="0">
            <a:solidFill>
              <a:schemeClr val="bg1"/>
            </a:solidFill>
          </a:endParaRPr>
        </a:p>
        <a:p>
          <a:pPr marL="171450" lvl="1" indent="-171450" algn="l" defTabSz="844550">
            <a:lnSpc>
              <a:spcPct val="90000"/>
            </a:lnSpc>
            <a:spcBef>
              <a:spcPct val="0"/>
            </a:spcBef>
            <a:spcAft>
              <a:spcPct val="15000"/>
            </a:spcAft>
            <a:buChar char="••"/>
          </a:pPr>
          <a:r>
            <a:rPr lang="en-US" sz="1900" kern="1200" dirty="0" smtClean="0">
              <a:solidFill>
                <a:schemeClr val="bg1"/>
              </a:solidFill>
            </a:rPr>
            <a:t>Ongoing</a:t>
          </a:r>
          <a:endParaRPr lang="en-US" sz="1900" kern="1200" dirty="0">
            <a:solidFill>
              <a:schemeClr val="bg1"/>
            </a:solidFill>
          </a:endParaRPr>
        </a:p>
      </dsp:txBody>
      <dsp:txXfrm>
        <a:off x="4918918" y="1346238"/>
        <a:ext cx="1321638" cy="1658861"/>
      </dsp:txXfrm>
    </dsp:sp>
    <dsp:sp modelId="{E531FBA1-6D6C-4738-BFFE-0B383A28E4BE}">
      <dsp:nvSpPr>
        <dsp:cNvPr id="0" name=""/>
        <dsp:cNvSpPr/>
      </dsp:nvSpPr>
      <dsp:spPr>
        <a:xfrm>
          <a:off x="3563391" y="1497905"/>
          <a:ext cx="1355526" cy="1355526"/>
        </a:xfrm>
        <a:prstGeom prst="ellipse">
          <a:avLst/>
        </a:prstGeom>
        <a:solidFill>
          <a:srgbClr val="AB05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300 Subject Matter Experts</a:t>
          </a:r>
          <a:endParaRPr lang="en-US" sz="1600" kern="1200" dirty="0"/>
        </a:p>
      </dsp:txBody>
      <dsp:txXfrm>
        <a:off x="3761903" y="1696417"/>
        <a:ext cx="958502" cy="958502"/>
      </dsp:txXfrm>
    </dsp:sp>
    <dsp:sp modelId="{4013BCEC-5615-43F2-9128-F6F2A547F72B}">
      <dsp:nvSpPr>
        <dsp:cNvPr id="0" name=""/>
        <dsp:cNvSpPr/>
      </dsp:nvSpPr>
      <dsp:spPr>
        <a:xfrm>
          <a:off x="7799412" y="990768"/>
          <a:ext cx="2711053" cy="2369801"/>
        </a:xfrm>
        <a:prstGeom prst="rightArrow">
          <a:avLst>
            <a:gd name="adj1" fmla="val 70000"/>
            <a:gd name="adj2" fmla="val 50000"/>
          </a:avLst>
        </a:prstGeom>
        <a:solidFill>
          <a:srgbClr val="00206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bg1"/>
              </a:solidFill>
            </a:rPr>
            <a:t>Mercer</a:t>
          </a:r>
          <a:endParaRPr lang="en-US" sz="1900" kern="1200" dirty="0">
            <a:solidFill>
              <a:schemeClr val="bg1"/>
            </a:solidFill>
          </a:endParaRPr>
        </a:p>
        <a:p>
          <a:pPr marL="171450" lvl="1" indent="-171450" algn="l" defTabSz="844550">
            <a:lnSpc>
              <a:spcPct val="90000"/>
            </a:lnSpc>
            <a:spcBef>
              <a:spcPct val="0"/>
            </a:spcBef>
            <a:spcAft>
              <a:spcPct val="15000"/>
            </a:spcAft>
            <a:buChar char="••"/>
          </a:pPr>
          <a:r>
            <a:rPr lang="en-US" sz="1900" kern="1200" dirty="0" smtClean="0">
              <a:solidFill>
                <a:schemeClr val="bg1"/>
              </a:solidFill>
            </a:rPr>
            <a:t>UA</a:t>
          </a:r>
          <a:endParaRPr lang="en-US" sz="1900" kern="1200" dirty="0">
            <a:solidFill>
              <a:schemeClr val="bg1"/>
            </a:solidFill>
          </a:endParaRPr>
        </a:p>
      </dsp:txBody>
      <dsp:txXfrm>
        <a:off x="8477175" y="1346238"/>
        <a:ext cx="1321638" cy="1658861"/>
      </dsp:txXfrm>
    </dsp:sp>
    <dsp:sp modelId="{36820B13-B9C3-429C-AF3A-5EC2E73B4323}">
      <dsp:nvSpPr>
        <dsp:cNvPr id="0" name=""/>
        <dsp:cNvSpPr/>
      </dsp:nvSpPr>
      <dsp:spPr>
        <a:xfrm>
          <a:off x="7121649" y="1497905"/>
          <a:ext cx="1355526" cy="1355526"/>
        </a:xfrm>
        <a:prstGeom prst="ellipse">
          <a:avLst/>
        </a:prstGeom>
        <a:solidFill>
          <a:srgbClr val="AB05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Feedback Loop</a:t>
          </a:r>
          <a:endParaRPr lang="en-US" sz="1600" kern="1200" dirty="0"/>
        </a:p>
      </dsp:txBody>
      <dsp:txXfrm>
        <a:off x="7320161" y="1696417"/>
        <a:ext cx="958502" cy="958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EE898-0DD0-4C12-A193-08E5376988F4}">
      <dsp:nvSpPr>
        <dsp:cNvPr id="0" name=""/>
        <dsp:cNvSpPr/>
      </dsp:nvSpPr>
      <dsp:spPr>
        <a:xfrm rot="5400000">
          <a:off x="94165" y="1639735"/>
          <a:ext cx="1360139" cy="154847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43A5B9-BB18-49B9-B1FE-9A7D9DA3DF65}">
      <dsp:nvSpPr>
        <dsp:cNvPr id="0" name=""/>
        <dsp:cNvSpPr/>
      </dsp:nvSpPr>
      <dsp:spPr>
        <a:xfrm>
          <a:off x="0" y="0"/>
          <a:ext cx="1826748" cy="1738895"/>
        </a:xfrm>
        <a:prstGeom prst="roundRect">
          <a:avLst>
            <a:gd name="adj" fmla="val 1667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Review Career Architecture</a:t>
          </a:r>
        </a:p>
      </dsp:txBody>
      <dsp:txXfrm>
        <a:off x="84901" y="84901"/>
        <a:ext cx="1656946" cy="1569093"/>
      </dsp:txXfrm>
    </dsp:sp>
    <dsp:sp modelId="{268D8E46-321F-49C6-A1FD-4B9E0A0C2EEF}">
      <dsp:nvSpPr>
        <dsp:cNvPr id="0" name=""/>
        <dsp:cNvSpPr/>
      </dsp:nvSpPr>
      <dsp:spPr>
        <a:xfrm>
          <a:off x="1783446" y="75725"/>
          <a:ext cx="3053311" cy="172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0" algn="l" defTabSz="622300">
            <a:lnSpc>
              <a:spcPct val="90000"/>
            </a:lnSpc>
            <a:spcBef>
              <a:spcPct val="0"/>
            </a:spcBef>
            <a:spcAft>
              <a:spcPct val="15000"/>
            </a:spcAft>
            <a:buChar char="••"/>
          </a:pPr>
          <a:endParaRPr lang="en-US" sz="1400" b="1" kern="1200" dirty="0">
            <a:solidFill>
              <a:srgbClr val="001848"/>
            </a:solidFill>
          </a:endParaRPr>
        </a:p>
        <a:p>
          <a:pPr marL="228600" lvl="2" indent="0" algn="l" defTabSz="622300">
            <a:lnSpc>
              <a:spcPct val="90000"/>
            </a:lnSpc>
            <a:spcBef>
              <a:spcPct val="0"/>
            </a:spcBef>
            <a:spcAft>
              <a:spcPct val="15000"/>
            </a:spcAft>
            <a:buChar char="••"/>
          </a:pPr>
          <a:r>
            <a:rPr lang="en-US" sz="1400" kern="1200" dirty="0">
              <a:solidFill>
                <a:srgbClr val="001848"/>
              </a:solidFill>
            </a:rPr>
            <a:t>Job function and family summaries</a:t>
          </a:r>
        </a:p>
        <a:p>
          <a:pPr marL="228600" lvl="2" indent="0" algn="l" defTabSz="622300">
            <a:lnSpc>
              <a:spcPct val="90000"/>
            </a:lnSpc>
            <a:spcBef>
              <a:spcPct val="0"/>
            </a:spcBef>
            <a:spcAft>
              <a:spcPct val="15000"/>
            </a:spcAft>
            <a:buChar char="••"/>
          </a:pPr>
          <a:r>
            <a:rPr lang="en-US" sz="1400" kern="1200" dirty="0">
              <a:solidFill>
                <a:srgbClr val="001848"/>
              </a:solidFill>
            </a:rPr>
            <a:t>Work dimensions for each level</a:t>
          </a:r>
        </a:p>
        <a:p>
          <a:pPr marL="228600" lvl="2" indent="0" algn="l" defTabSz="622300">
            <a:lnSpc>
              <a:spcPct val="90000"/>
            </a:lnSpc>
            <a:spcBef>
              <a:spcPct val="0"/>
            </a:spcBef>
            <a:spcAft>
              <a:spcPct val="15000"/>
            </a:spcAft>
            <a:buChar char="••"/>
          </a:pPr>
          <a:r>
            <a:rPr lang="en-US" sz="1400" kern="1200" dirty="0">
              <a:solidFill>
                <a:srgbClr val="001848"/>
              </a:solidFill>
            </a:rPr>
            <a:t>Career stream definitions</a:t>
          </a:r>
        </a:p>
        <a:p>
          <a:pPr marL="228600" lvl="2" indent="0" algn="l" defTabSz="622300">
            <a:lnSpc>
              <a:spcPct val="90000"/>
            </a:lnSpc>
            <a:spcBef>
              <a:spcPct val="0"/>
            </a:spcBef>
            <a:spcAft>
              <a:spcPct val="15000"/>
            </a:spcAft>
            <a:buChar char="••"/>
          </a:pPr>
          <a:r>
            <a:rPr lang="en-US" sz="1400" kern="1200" dirty="0">
              <a:solidFill>
                <a:srgbClr val="001848"/>
              </a:solidFill>
            </a:rPr>
            <a:t>Current crosswalk of existing jobs to career architecture</a:t>
          </a:r>
        </a:p>
        <a:p>
          <a:pPr marL="114300" lvl="2" indent="0" algn="l" defTabSz="400050">
            <a:lnSpc>
              <a:spcPct val="90000"/>
            </a:lnSpc>
            <a:spcBef>
              <a:spcPct val="0"/>
            </a:spcBef>
            <a:spcAft>
              <a:spcPct val="15000"/>
            </a:spcAft>
            <a:buChar char="••"/>
          </a:pPr>
          <a:endParaRPr lang="en-US" sz="900" kern="1200" dirty="0"/>
        </a:p>
      </dsp:txBody>
      <dsp:txXfrm>
        <a:off x="1783446" y="75725"/>
        <a:ext cx="3053311" cy="1727222"/>
      </dsp:txXfrm>
    </dsp:sp>
    <dsp:sp modelId="{65559E89-CDCE-454C-95F1-E648B5230AB9}">
      <dsp:nvSpPr>
        <dsp:cNvPr id="0" name=""/>
        <dsp:cNvSpPr/>
      </dsp:nvSpPr>
      <dsp:spPr>
        <a:xfrm rot="5400000">
          <a:off x="1981528" y="3253632"/>
          <a:ext cx="1360139" cy="154847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8D061F-BA0D-4504-82AD-FCFE1C705265}">
      <dsp:nvSpPr>
        <dsp:cNvPr id="0" name=""/>
        <dsp:cNvSpPr/>
      </dsp:nvSpPr>
      <dsp:spPr>
        <a:xfrm>
          <a:off x="1579217" y="1702358"/>
          <a:ext cx="2289674" cy="1602698"/>
        </a:xfrm>
        <a:prstGeom prst="roundRect">
          <a:avLst>
            <a:gd name="adj" fmla="val 166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Work with employee to review or create job description</a:t>
          </a:r>
        </a:p>
      </dsp:txBody>
      <dsp:txXfrm>
        <a:off x="1657468" y="1780609"/>
        <a:ext cx="2133172" cy="1446196"/>
      </dsp:txXfrm>
    </dsp:sp>
    <dsp:sp modelId="{44A23DF3-5050-402E-A98A-F9E793EB008A}">
      <dsp:nvSpPr>
        <dsp:cNvPr id="0" name=""/>
        <dsp:cNvSpPr/>
      </dsp:nvSpPr>
      <dsp:spPr>
        <a:xfrm>
          <a:off x="3973250" y="1775964"/>
          <a:ext cx="3030264" cy="158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rgbClr val="001848"/>
            </a:solidFill>
          </a:endParaRPr>
        </a:p>
        <a:p>
          <a:pPr marL="228600" lvl="2" indent="-114300" algn="l" defTabSz="622300">
            <a:lnSpc>
              <a:spcPct val="90000"/>
            </a:lnSpc>
            <a:spcBef>
              <a:spcPct val="0"/>
            </a:spcBef>
            <a:spcAft>
              <a:spcPct val="15000"/>
            </a:spcAft>
            <a:buChar char="••"/>
          </a:pPr>
          <a:r>
            <a:rPr lang="en-US" sz="1400" kern="1200" dirty="0">
              <a:solidFill>
                <a:srgbClr val="001848"/>
              </a:solidFill>
            </a:rPr>
            <a:t>Have open discussion with employees to gather information and understanding. </a:t>
          </a:r>
        </a:p>
        <a:p>
          <a:pPr marL="228600" lvl="2" indent="-114300" algn="l" defTabSz="622300">
            <a:lnSpc>
              <a:spcPct val="90000"/>
            </a:lnSpc>
            <a:spcBef>
              <a:spcPct val="0"/>
            </a:spcBef>
            <a:spcAft>
              <a:spcPct val="15000"/>
            </a:spcAft>
            <a:buChar char="••"/>
          </a:pPr>
          <a:r>
            <a:rPr lang="en-US" sz="1400" kern="1200" dirty="0">
              <a:solidFill>
                <a:srgbClr val="001848"/>
              </a:solidFill>
            </a:rPr>
            <a:t>Use existing position descriptions to facilitate discussion.</a:t>
          </a:r>
        </a:p>
        <a:p>
          <a:pPr marL="228600" lvl="2" indent="-114300" algn="l" defTabSz="622300">
            <a:lnSpc>
              <a:spcPct val="90000"/>
            </a:lnSpc>
            <a:spcBef>
              <a:spcPct val="0"/>
            </a:spcBef>
            <a:spcAft>
              <a:spcPct val="15000"/>
            </a:spcAft>
            <a:buChar char="••"/>
          </a:pPr>
          <a:r>
            <a:rPr lang="en-US" sz="1400" kern="1200" dirty="0">
              <a:solidFill>
                <a:srgbClr val="001848"/>
              </a:solidFill>
            </a:rPr>
            <a:t>Use the new position form to create a position.</a:t>
          </a:r>
        </a:p>
        <a:p>
          <a:pPr marL="228600" lvl="2" indent="-114300" algn="l" defTabSz="622300">
            <a:lnSpc>
              <a:spcPct val="90000"/>
            </a:lnSpc>
            <a:spcBef>
              <a:spcPct val="0"/>
            </a:spcBef>
            <a:spcAft>
              <a:spcPct val="15000"/>
            </a:spcAft>
            <a:buChar char="••"/>
          </a:pPr>
          <a:endParaRPr lang="en-US" sz="1400" kern="1200" dirty="0">
            <a:solidFill>
              <a:srgbClr val="0C234B"/>
            </a:solidFill>
          </a:endParaRPr>
        </a:p>
      </dsp:txBody>
      <dsp:txXfrm>
        <a:off x="3973250" y="1775964"/>
        <a:ext cx="3030264" cy="1588617"/>
      </dsp:txXfrm>
    </dsp:sp>
    <dsp:sp modelId="{72469C31-F781-4315-9EF2-7A1121CCBD7A}">
      <dsp:nvSpPr>
        <dsp:cNvPr id="0" name=""/>
        <dsp:cNvSpPr/>
      </dsp:nvSpPr>
      <dsp:spPr>
        <a:xfrm>
          <a:off x="3486318" y="3485600"/>
          <a:ext cx="2289674" cy="1602698"/>
        </a:xfrm>
        <a:prstGeom prst="roundRect">
          <a:avLst>
            <a:gd name="adj" fmla="val 1667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Map positions to architecture</a:t>
          </a:r>
        </a:p>
      </dsp:txBody>
      <dsp:txXfrm>
        <a:off x="3564569" y="3563851"/>
        <a:ext cx="2133172" cy="1446196"/>
      </dsp:txXfrm>
    </dsp:sp>
    <dsp:sp modelId="{AC235B9D-4A2F-4C3D-A0DD-94C0220C5E2F}">
      <dsp:nvSpPr>
        <dsp:cNvPr id="0" name=""/>
        <dsp:cNvSpPr/>
      </dsp:nvSpPr>
      <dsp:spPr>
        <a:xfrm>
          <a:off x="5878892" y="3663502"/>
          <a:ext cx="2929930" cy="1554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rgbClr val="001848"/>
            </a:solidFill>
          </a:endParaRPr>
        </a:p>
        <a:p>
          <a:pPr marL="228600" lvl="2" indent="-114300" algn="l" defTabSz="622300">
            <a:lnSpc>
              <a:spcPct val="90000"/>
            </a:lnSpc>
            <a:spcBef>
              <a:spcPct val="0"/>
            </a:spcBef>
            <a:spcAft>
              <a:spcPct val="15000"/>
            </a:spcAft>
            <a:buChar char="••"/>
          </a:pPr>
          <a:r>
            <a:rPr lang="en-US" sz="1400" kern="1200" dirty="0">
              <a:solidFill>
                <a:srgbClr val="001848"/>
              </a:solidFill>
            </a:rPr>
            <a:t>Determine the initial mapping for each position. </a:t>
          </a:r>
        </a:p>
        <a:p>
          <a:pPr marL="228600" lvl="2" indent="-114300" algn="l" defTabSz="622300">
            <a:lnSpc>
              <a:spcPct val="90000"/>
            </a:lnSpc>
            <a:spcBef>
              <a:spcPct val="0"/>
            </a:spcBef>
            <a:spcAft>
              <a:spcPct val="15000"/>
            </a:spcAft>
            <a:buChar char="••"/>
          </a:pPr>
          <a:r>
            <a:rPr lang="en-US" sz="1400" kern="1200" dirty="0">
              <a:solidFill>
                <a:srgbClr val="001848"/>
              </a:solidFill>
            </a:rPr>
            <a:t>Enter mapping into the </a:t>
          </a:r>
          <a:r>
            <a:rPr lang="en-US" sz="1400" kern="1200" dirty="0" err="1">
              <a:solidFill>
                <a:srgbClr val="001848"/>
              </a:solidFill>
            </a:rPr>
            <a:t>UAccess</a:t>
          </a:r>
          <a:r>
            <a:rPr lang="en-US" sz="1400" kern="1200" dirty="0">
              <a:solidFill>
                <a:srgbClr val="001848"/>
              </a:solidFill>
            </a:rPr>
            <a:t> system.</a:t>
          </a:r>
        </a:p>
        <a:p>
          <a:pPr marL="228600" lvl="2" indent="-114300" algn="l" defTabSz="622300">
            <a:lnSpc>
              <a:spcPct val="90000"/>
            </a:lnSpc>
            <a:spcBef>
              <a:spcPct val="0"/>
            </a:spcBef>
            <a:spcAft>
              <a:spcPct val="15000"/>
            </a:spcAft>
            <a:buChar char="••"/>
          </a:pPr>
          <a:r>
            <a:rPr lang="en-US" sz="1400" kern="1200" dirty="0">
              <a:solidFill>
                <a:srgbClr val="001848"/>
              </a:solidFill>
            </a:rPr>
            <a:t>Utilize resources to make the most informed decision.</a:t>
          </a:r>
        </a:p>
      </dsp:txBody>
      <dsp:txXfrm>
        <a:off x="5878892" y="3663502"/>
        <a:ext cx="2929930" cy="1554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FD53C-A191-48B1-B354-8FF0D043F920}">
      <dsp:nvSpPr>
        <dsp:cNvPr id="0" name=""/>
        <dsp:cNvSpPr/>
      </dsp:nvSpPr>
      <dsp:spPr>
        <a:xfrm>
          <a:off x="0" y="0"/>
          <a:ext cx="11214406" cy="286602"/>
        </a:xfrm>
        <a:prstGeom prst="homePlate">
          <a:avLst/>
        </a:prstGeom>
        <a:solidFill>
          <a:srgbClr val="002060"/>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b="1" kern="1200" spc="300" dirty="0">
              <a:solidFill>
                <a:srgbClr val="FFFFFF"/>
              </a:solidFill>
              <a:latin typeface="Arial"/>
              <a:ea typeface="+mn-ea"/>
              <a:cs typeface="+mn-cs"/>
            </a:rPr>
            <a:t>PROJECT TIMELINE</a:t>
          </a:r>
        </a:p>
      </dsp:txBody>
      <dsp:txXfrm>
        <a:off x="0" y="0"/>
        <a:ext cx="11142756" cy="28660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2BBF0A-55C9-4DA3-8796-D0CB4C8D5D24}" type="datetimeFigureOut">
              <a:rPr lang="en-US" smtClean="0"/>
              <a:t>6/18/2018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F1C7E1-B345-4CB3-813D-8174EB77A2FD}" type="slidenum">
              <a:rPr lang="en-US" smtClean="0"/>
              <a:t>‹#›</a:t>
            </a:fld>
            <a:endParaRPr lang="en-US"/>
          </a:p>
        </p:txBody>
      </p:sp>
    </p:spTree>
    <p:extLst>
      <p:ext uri="{BB962C8B-B14F-4D97-AF65-F5344CB8AC3E}">
        <p14:creationId xmlns:p14="http://schemas.microsoft.com/office/powerpoint/2010/main" val="3796898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D106FD-42CF-474B-BA72-B4A3BC6B180D}" type="datetimeFigureOut">
              <a:rPr lang="en-US" smtClean="0"/>
              <a:t>6/18/2018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180E41-9E8B-4BC0-8AAF-55BCFF7AEB72}" type="slidenum">
              <a:rPr lang="en-US" smtClean="0"/>
              <a:t>‹#›</a:t>
            </a:fld>
            <a:endParaRPr lang="en-US"/>
          </a:p>
        </p:txBody>
      </p:sp>
    </p:spTree>
    <p:extLst>
      <p:ext uri="{BB962C8B-B14F-4D97-AF65-F5344CB8AC3E}">
        <p14:creationId xmlns:p14="http://schemas.microsoft.com/office/powerpoint/2010/main" val="154227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UCAP was launched in 2017 in order to support better career progression, to better define nonacademic job titles, and to support better compensation practices with those used outside the University while keeping the UA competitive relative to peer institutions and other organizations.</a:t>
            </a:r>
          </a:p>
          <a:p>
            <a:endParaRPr lang="en-US" dirty="0" smtClean="0"/>
          </a:p>
          <a:p>
            <a:r>
              <a:rPr lang="en-US" dirty="0" smtClean="0"/>
              <a:t>If you have not yet had an opportunity to attend one of our town halls, I would like to invite you to visit the project website at ucap.Arizona.edu to learn more about the project, including a recording of previous town halls, an overview of our project governance, frequently asked questions and a glossary of frequently used terminology.  </a:t>
            </a:r>
            <a:br>
              <a:rPr lang="en-US" dirty="0" smtClean="0"/>
            </a:br>
            <a:endParaRPr lang="en-US" dirty="0"/>
          </a:p>
        </p:txBody>
      </p:sp>
      <p:sp>
        <p:nvSpPr>
          <p:cNvPr id="4" name="Slide Number Placeholder 3"/>
          <p:cNvSpPr>
            <a:spLocks noGrp="1"/>
          </p:cNvSpPr>
          <p:nvPr>
            <p:ph type="sldNum" sz="quarter" idx="10"/>
          </p:nvPr>
        </p:nvSpPr>
        <p:spPr/>
        <p:txBody>
          <a:bodyPr/>
          <a:lstStyle/>
          <a:p>
            <a:fld id="{7B180E41-9E8B-4BC0-8AAF-55BCFF7AEB72}" type="slidenum">
              <a:rPr lang="en-US" smtClean="0"/>
              <a:t>1</a:t>
            </a:fld>
            <a:endParaRPr lang="en-US"/>
          </a:p>
        </p:txBody>
      </p:sp>
    </p:spTree>
    <p:extLst>
      <p:ext uri="{BB962C8B-B14F-4D97-AF65-F5344CB8AC3E}">
        <p14:creationId xmlns:p14="http://schemas.microsoft.com/office/powerpoint/2010/main" val="1061746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week, communication will be going out to all employees regarding the roll out of the architecture and upcoming position mapping phase. </a:t>
            </a:r>
            <a:endParaRPr lang="en-US" dirty="0" smtClean="0"/>
          </a:p>
          <a:p>
            <a:endParaRPr lang="en-US" dirty="0" smtClean="0"/>
          </a:p>
          <a:p>
            <a:r>
              <a:rPr lang="en-US" dirty="0" smtClean="0"/>
              <a:t>As </a:t>
            </a:r>
            <a:r>
              <a:rPr lang="en-US" dirty="0"/>
              <a:t>we start the mapping phase, </a:t>
            </a:r>
            <a:r>
              <a:rPr lang="en-US" dirty="0" smtClean="0"/>
              <a:t>we are providing a variety of resources to </a:t>
            </a:r>
            <a:r>
              <a:rPr lang="en-US" dirty="0"/>
              <a:t>help facilitate this process. </a:t>
            </a:r>
            <a:r>
              <a:rPr lang="en-US" dirty="0" smtClean="0"/>
              <a:t>These resources can be utilized </a:t>
            </a:r>
            <a:r>
              <a:rPr lang="en-US" dirty="0"/>
              <a:t>to help make the most informed decisions </a:t>
            </a:r>
            <a:r>
              <a:rPr lang="en-US" dirty="0" smtClean="0"/>
              <a:t>when mapping </a:t>
            </a:r>
            <a:r>
              <a:rPr lang="en-US" dirty="0"/>
              <a:t>positions to jobs within the architecture. </a:t>
            </a:r>
            <a:r>
              <a:rPr lang="en-US" baseline="0" dirty="0"/>
              <a:t> </a:t>
            </a:r>
            <a:r>
              <a:rPr lang="en-US" dirty="0" smtClean="0"/>
              <a:t>Before </a:t>
            </a:r>
            <a:r>
              <a:rPr lang="en-US" dirty="0"/>
              <a:t>mapping takes place, it is highly encouraged to review and have an understanding of the job function and families, career stream definitions and the purpose of the work dimensions.  </a:t>
            </a:r>
          </a:p>
          <a:p>
            <a:endParaRPr lang="en-US" b="1" dirty="0" smtClean="0"/>
          </a:p>
          <a:p>
            <a:r>
              <a:rPr lang="en-US" dirty="0" smtClean="0"/>
              <a:t>The mapping process</a:t>
            </a:r>
            <a:r>
              <a:rPr lang="en-US" baseline="0" dirty="0" smtClean="0"/>
              <a:t> creates an</a:t>
            </a:r>
            <a:r>
              <a:rPr lang="en-US" dirty="0" smtClean="0"/>
              <a:t> opportunity for</a:t>
            </a:r>
            <a:r>
              <a:rPr lang="en-US" baseline="0" dirty="0" smtClean="0"/>
              <a:t> employees and supervisors </a:t>
            </a:r>
            <a:r>
              <a:rPr lang="en-US" dirty="0" smtClean="0"/>
              <a:t>to </a:t>
            </a:r>
            <a:r>
              <a:rPr lang="en-US" dirty="0"/>
              <a:t>have open discussions </a:t>
            </a:r>
            <a:r>
              <a:rPr lang="en-US" dirty="0" smtClean="0"/>
              <a:t>regarding</a:t>
            </a:r>
            <a:r>
              <a:rPr lang="en-US" baseline="0" dirty="0" smtClean="0"/>
              <a:t> position responsibilities</a:t>
            </a:r>
            <a:r>
              <a:rPr lang="en-US" dirty="0" smtClean="0"/>
              <a:t>. </a:t>
            </a:r>
            <a:r>
              <a:rPr lang="en-US" dirty="0"/>
              <a:t>This would be an opportune time to calibrate and have a mutual understanding of the work and job duties the employee is </a:t>
            </a:r>
            <a:r>
              <a:rPr lang="en-US" dirty="0" smtClean="0"/>
              <a:t>performing.</a:t>
            </a:r>
            <a:r>
              <a:rPr lang="en-US" baseline="0" dirty="0" smtClean="0"/>
              <a:t> </a:t>
            </a:r>
            <a:r>
              <a:rPr lang="en-US" dirty="0" smtClean="0"/>
              <a:t>If </a:t>
            </a:r>
            <a:r>
              <a:rPr lang="en-US" dirty="0"/>
              <a:t>an existing position description is available, this can be used to help facilitate the discussion. If an existing position description is unavailable, a new one can be created using the new position </a:t>
            </a:r>
            <a:r>
              <a:rPr lang="en-US" dirty="0" smtClean="0"/>
              <a:t>description web </a:t>
            </a:r>
            <a:r>
              <a:rPr lang="en-US" dirty="0"/>
              <a:t>form.</a:t>
            </a:r>
          </a:p>
          <a:p>
            <a:endParaRPr lang="en-US" dirty="0" smtClean="0"/>
          </a:p>
          <a:p>
            <a:r>
              <a:rPr lang="en-US" dirty="0" smtClean="0"/>
              <a:t>The </a:t>
            </a:r>
            <a:r>
              <a:rPr lang="en-US" dirty="0"/>
              <a:t>initial mapping will be done in </a:t>
            </a:r>
            <a:r>
              <a:rPr lang="en-US" dirty="0" err="1"/>
              <a:t>UAccess</a:t>
            </a:r>
            <a:r>
              <a:rPr lang="en-US" dirty="0"/>
              <a:t>. There will be specific resources available such as the “UCAP Mapping tool guide” which will walk through the steps </a:t>
            </a:r>
            <a:r>
              <a:rPr lang="en-US" dirty="0" smtClean="0"/>
              <a:t>for</a:t>
            </a:r>
            <a:r>
              <a:rPr lang="en-US" baseline="0" dirty="0" smtClean="0"/>
              <a:t> using the mapping tool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B180E41-9E8B-4BC0-8AAF-55BCFF7AEB72}" type="slidenum">
              <a:rPr lang="en-US" smtClean="0"/>
              <a:t>10</a:t>
            </a:fld>
            <a:endParaRPr lang="en-US"/>
          </a:p>
        </p:txBody>
      </p:sp>
    </p:spTree>
    <p:extLst>
      <p:ext uri="{BB962C8B-B14F-4D97-AF65-F5344CB8AC3E}">
        <p14:creationId xmlns:p14="http://schemas.microsoft.com/office/powerpoint/2010/main" val="400158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0E41-9E8B-4BC0-8AAF-55BCFF7AEB72}" type="slidenum">
              <a:rPr lang="en-US" smtClean="0"/>
              <a:t>11</a:t>
            </a:fld>
            <a:endParaRPr lang="en-US"/>
          </a:p>
        </p:txBody>
      </p:sp>
    </p:spTree>
    <p:extLst>
      <p:ext uri="{BB962C8B-B14F-4D97-AF65-F5344CB8AC3E}">
        <p14:creationId xmlns:p14="http://schemas.microsoft.com/office/powerpoint/2010/main" val="292719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0E41-9E8B-4BC0-8AAF-55BCFF7AEB72}" type="slidenum">
              <a:rPr lang="en-US" smtClean="0"/>
              <a:t>12</a:t>
            </a:fld>
            <a:endParaRPr lang="en-US"/>
          </a:p>
        </p:txBody>
      </p:sp>
    </p:spTree>
    <p:extLst>
      <p:ext uri="{BB962C8B-B14F-4D97-AF65-F5344CB8AC3E}">
        <p14:creationId xmlns:p14="http://schemas.microsoft.com/office/powerpoint/2010/main" val="409079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smtClean="0"/>
              <a:t>Moving through</a:t>
            </a:r>
            <a:r>
              <a:rPr lang="en-US" baseline="0" dirty="0" smtClean="0"/>
              <a:t> the project, the next steps will include</a:t>
            </a:r>
            <a:r>
              <a:rPr lang="en-US" dirty="0" smtClean="0"/>
              <a:t>:</a:t>
            </a:r>
          </a:p>
          <a:p>
            <a:pPr marL="291179" indent="-291179" defTabSz="931774">
              <a:buFont typeface="Arial" panose="020B0604020202020204" pitchFamily="34" charset="0"/>
              <a:buChar char="•"/>
              <a:defRPr/>
            </a:pPr>
            <a:r>
              <a:rPr lang="en-US" dirty="0" smtClean="0">
                <a:solidFill>
                  <a:srgbClr val="0C234B"/>
                </a:solidFill>
                <a:latin typeface="+mn-lt"/>
              </a:rPr>
              <a:t>Completing</a:t>
            </a:r>
            <a:r>
              <a:rPr lang="en-US" baseline="0" dirty="0" smtClean="0">
                <a:solidFill>
                  <a:srgbClr val="0C234B"/>
                </a:solidFill>
                <a:latin typeface="+mn-lt"/>
              </a:rPr>
              <a:t> t</a:t>
            </a:r>
            <a:r>
              <a:rPr lang="en-US" dirty="0" smtClean="0">
                <a:solidFill>
                  <a:srgbClr val="0C234B"/>
                </a:solidFill>
                <a:latin typeface="+mn-lt"/>
              </a:rPr>
              <a:t>he position mapping process and make any necessary revisions</a:t>
            </a:r>
            <a:r>
              <a:rPr lang="en-US" baseline="0" dirty="0" smtClean="0">
                <a:solidFill>
                  <a:srgbClr val="0C234B"/>
                </a:solidFill>
                <a:latin typeface="+mn-lt"/>
              </a:rPr>
              <a:t> to the</a:t>
            </a:r>
            <a:r>
              <a:rPr lang="en-US" dirty="0" smtClean="0">
                <a:solidFill>
                  <a:srgbClr val="0C234B"/>
                </a:solidFill>
                <a:latin typeface="+mn-lt"/>
              </a:rPr>
              <a:t> architecture.</a:t>
            </a:r>
            <a:endParaRPr lang="en-US" dirty="0">
              <a:solidFill>
                <a:srgbClr val="0C234B"/>
              </a:solidFill>
            </a:endParaRPr>
          </a:p>
          <a:p>
            <a:pPr marL="291179" indent="-291179" defTabSz="931774">
              <a:buFont typeface="Arial" panose="020B0604020202020204" pitchFamily="34" charset="0"/>
              <a:buChar char="•"/>
              <a:defRPr/>
            </a:pPr>
            <a:r>
              <a:rPr lang="en-US" dirty="0" smtClean="0">
                <a:solidFill>
                  <a:srgbClr val="0C234B"/>
                </a:solidFill>
                <a:latin typeface="+mn-lt"/>
              </a:rPr>
              <a:t>Facilitating calibration sessions to review overall position mapping and outliers </a:t>
            </a:r>
            <a:endParaRPr lang="en-US" dirty="0">
              <a:solidFill>
                <a:srgbClr val="0C234B"/>
              </a:solidFill>
            </a:endParaRPr>
          </a:p>
          <a:p>
            <a:pPr marL="291179" indent="-291179" defTabSz="931774">
              <a:buFont typeface="Arial" panose="020B0604020202020204" pitchFamily="34" charset="0"/>
              <a:buChar char="•"/>
              <a:defRPr/>
            </a:pPr>
            <a:r>
              <a:rPr lang="en-US" dirty="0">
                <a:solidFill>
                  <a:srgbClr val="0C234B"/>
                </a:solidFill>
              </a:rPr>
              <a:t>Assessment of market data and complete the design of a new pay structure</a:t>
            </a:r>
          </a:p>
          <a:p>
            <a:pPr marL="291179" indent="-291179" defTabSz="931774">
              <a:buFont typeface="Arial" panose="020B0604020202020204" pitchFamily="34" charset="0"/>
              <a:buChar char="•"/>
              <a:defRPr/>
            </a:pPr>
            <a:r>
              <a:rPr lang="en-US" dirty="0" smtClean="0">
                <a:solidFill>
                  <a:srgbClr val="0C234B"/>
                </a:solidFill>
                <a:latin typeface="+mn-lt"/>
              </a:rPr>
              <a:t>Mapping jobs</a:t>
            </a:r>
            <a:r>
              <a:rPr lang="en-US" baseline="0" dirty="0" smtClean="0">
                <a:solidFill>
                  <a:srgbClr val="0C234B"/>
                </a:solidFill>
                <a:latin typeface="+mn-lt"/>
              </a:rPr>
              <a:t> from the architecture</a:t>
            </a:r>
            <a:r>
              <a:rPr lang="en-US" dirty="0" smtClean="0">
                <a:solidFill>
                  <a:srgbClr val="0C234B"/>
                </a:solidFill>
                <a:latin typeface="+mn-lt"/>
              </a:rPr>
              <a:t> to the new pay structure</a:t>
            </a:r>
          </a:p>
          <a:p>
            <a:pPr marL="291179" indent="-291179" defTabSz="931774">
              <a:buFont typeface="Arial" panose="020B0604020202020204" pitchFamily="34" charset="0"/>
              <a:buChar char="•"/>
              <a:defRPr/>
            </a:pPr>
            <a:r>
              <a:rPr lang="en-US" dirty="0">
                <a:solidFill>
                  <a:srgbClr val="0C234B"/>
                </a:solidFill>
              </a:rPr>
              <a:t>Evaluating the financial impact of the proposed pay structure and conducting a pay equity analysis and</a:t>
            </a:r>
          </a:p>
          <a:p>
            <a:pPr marL="291179" indent="-291179" defTabSz="931774">
              <a:buFont typeface="Arial" panose="020B0604020202020204" pitchFamily="34" charset="0"/>
              <a:buChar char="•"/>
              <a:defRPr/>
            </a:pPr>
            <a:r>
              <a:rPr lang="en-US" baseline="0" dirty="0" smtClean="0">
                <a:solidFill>
                  <a:srgbClr val="0C234B"/>
                </a:solidFill>
                <a:latin typeface="+mn-lt"/>
              </a:rPr>
              <a:t>Notifying employees of their mapping results and corresponding pay structure assignment. </a:t>
            </a:r>
            <a:endParaRPr lang="en-US" dirty="0">
              <a:solidFill>
                <a:srgbClr val="0C234B"/>
              </a:solidFill>
            </a:endParaRPr>
          </a:p>
          <a:p>
            <a:endParaRPr lang="en-US" dirty="0"/>
          </a:p>
        </p:txBody>
      </p:sp>
      <p:sp>
        <p:nvSpPr>
          <p:cNvPr id="4" name="Slide Number Placeholder 3"/>
          <p:cNvSpPr>
            <a:spLocks noGrp="1"/>
          </p:cNvSpPr>
          <p:nvPr>
            <p:ph type="sldNum" sz="quarter" idx="10"/>
          </p:nvPr>
        </p:nvSpPr>
        <p:spPr/>
        <p:txBody>
          <a:bodyPr/>
          <a:lstStyle/>
          <a:p>
            <a:pPr defTabSz="949478">
              <a:defRPr/>
            </a:pPr>
            <a:fld id="{7B180E41-9E8B-4BC0-8AAF-55BCFF7AEB72}" type="slidenum">
              <a:rPr lang="en-US">
                <a:solidFill>
                  <a:prstClr val="black"/>
                </a:solidFill>
                <a:latin typeface="Calibri" panose="020F0502020204030204"/>
              </a:rPr>
              <a:pPr defTabSz="949478">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20907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0E41-9E8B-4BC0-8AAF-55BCFF7AEB72}" type="slidenum">
              <a:rPr lang="en-US" smtClean="0"/>
              <a:t>14</a:t>
            </a:fld>
            <a:endParaRPr lang="en-US"/>
          </a:p>
        </p:txBody>
      </p:sp>
    </p:spTree>
    <p:extLst>
      <p:ext uri="{BB962C8B-B14F-4D97-AF65-F5344CB8AC3E}">
        <p14:creationId xmlns:p14="http://schemas.microsoft.com/office/powerpoint/2010/main" val="2048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currently have the appropriate level of market information to allow the University as a whole to financially model or plan for compensation analysis on an annual basis.  Through the project, we will gather the needed information, which will allow for a more transparent dialogue for both employees and managers regarding compensation, career conversations and career progression opportunities. </a:t>
            </a:r>
          </a:p>
          <a:p>
            <a:endParaRPr lang="en-US" dirty="0" smtClean="0"/>
          </a:p>
          <a:p>
            <a:r>
              <a:rPr lang="en-US" dirty="0" smtClean="0"/>
              <a:t>Having a shared language, will allow us to operate as one university with regards to a career framework, compensation guidelines and pay ranges, and to identify comparable work at comparable levels, regardless of existing job title. </a:t>
            </a:r>
          </a:p>
          <a:p>
            <a:endParaRPr lang="en-US" dirty="0" smtClean="0"/>
          </a:p>
          <a:p>
            <a:r>
              <a:rPr lang="en-US" dirty="0" smtClean="0"/>
              <a:t>And career possibilities will be better identified throughout the framework for the vast array of professions we have at the University. </a:t>
            </a:r>
          </a:p>
          <a:p>
            <a:endParaRPr lang="en-US" dirty="0"/>
          </a:p>
        </p:txBody>
      </p:sp>
      <p:sp>
        <p:nvSpPr>
          <p:cNvPr id="4" name="Slide Number Placeholder 3"/>
          <p:cNvSpPr>
            <a:spLocks noGrp="1"/>
          </p:cNvSpPr>
          <p:nvPr>
            <p:ph type="sldNum" sz="quarter" idx="10"/>
          </p:nvPr>
        </p:nvSpPr>
        <p:spPr/>
        <p:txBody>
          <a:bodyPr/>
          <a:lstStyle/>
          <a:p>
            <a:fld id="{7B180E41-9E8B-4BC0-8AAF-55BCFF7AEB72}" type="slidenum">
              <a:rPr lang="en-US" smtClean="0"/>
              <a:t>2</a:t>
            </a:fld>
            <a:endParaRPr lang="en-US"/>
          </a:p>
        </p:txBody>
      </p:sp>
    </p:spTree>
    <p:extLst>
      <p:ext uri="{BB962C8B-B14F-4D97-AF65-F5344CB8AC3E}">
        <p14:creationId xmlns:p14="http://schemas.microsoft.com/office/powerpoint/2010/main" val="395660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evolve our current categories of appointed professionals and classified staff into a new model of job functions and families. The function and family concept has been considered a best practice for quite a long time in the external market. Many higher education institutions and our peer universities have moved to this model over the past ten years.  </a:t>
            </a:r>
          </a:p>
          <a:p>
            <a:endParaRPr lang="en-US" dirty="0" smtClean="0"/>
          </a:p>
          <a:p>
            <a:r>
              <a:rPr lang="en-US" dirty="0" smtClean="0"/>
              <a:t>This model allows us to ensure that our framework is market referenced and maintainable over time. </a:t>
            </a:r>
          </a:p>
          <a:p>
            <a:endParaRPr lang="en-US" dirty="0" smtClean="0"/>
          </a:p>
          <a:p>
            <a:r>
              <a:rPr lang="en-US" dirty="0" smtClean="0"/>
              <a:t>The population of employees that are in scope for UCAP, include our appointed professionals and classified staff who are </a:t>
            </a:r>
            <a:r>
              <a:rPr lang="en-US" dirty="0" err="1" smtClean="0"/>
              <a:t>nonfaculty</a:t>
            </a:r>
            <a:r>
              <a:rPr lang="en-US" dirty="0" smtClean="0"/>
              <a:t>, non graduate assistants, non post docs, non student employees, and non continuing status as it relates to their conditions of employment. Approximately 11,000 employees are in scope,</a:t>
            </a:r>
            <a:r>
              <a:rPr lang="en-US" baseline="0" dirty="0" smtClean="0"/>
              <a:t> with 6800 being classified staff.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B180E41-9E8B-4BC0-8AAF-55BCFF7AEB72}" type="slidenum">
              <a:rPr lang="en-US" smtClean="0"/>
              <a:t>3</a:t>
            </a:fld>
            <a:endParaRPr lang="en-US"/>
          </a:p>
        </p:txBody>
      </p:sp>
    </p:spTree>
    <p:extLst>
      <p:ext uri="{BB962C8B-B14F-4D97-AF65-F5344CB8AC3E}">
        <p14:creationId xmlns:p14="http://schemas.microsoft.com/office/powerpoint/2010/main" val="190351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a:t>
            </a:r>
            <a:r>
              <a:rPr lang="en-US" baseline="0" dirty="0" smtClean="0"/>
              <a:t> – Discuss:</a:t>
            </a:r>
          </a:p>
          <a:p>
            <a:pPr marL="174708" indent="-174708">
              <a:buFont typeface="Arial" panose="020B0604020202020204" pitchFamily="34" charset="0"/>
              <a:buChar char="•"/>
            </a:pPr>
            <a:r>
              <a:rPr lang="en-US" baseline="0" dirty="0" smtClean="0"/>
              <a:t>Overall # in scope</a:t>
            </a:r>
          </a:p>
          <a:p>
            <a:pPr marL="174708" indent="-174708">
              <a:buFont typeface="Arial" panose="020B0604020202020204" pitchFamily="34" charset="0"/>
              <a:buChar char="•"/>
            </a:pPr>
            <a:r>
              <a:rPr lang="en-US" baseline="0" dirty="0" smtClean="0"/>
              <a:t>Unique titles in scope and single incumbent titles (and define what is meant by that)</a:t>
            </a:r>
          </a:p>
          <a:p>
            <a:pPr marL="174708" indent="-174708">
              <a:buFont typeface="Arial" panose="020B0604020202020204" pitchFamily="34" charset="0"/>
              <a:buChar char="•"/>
            </a:pPr>
            <a:r>
              <a:rPr lang="en-US" baseline="0" dirty="0" smtClean="0"/>
              <a:t>How we got to this state </a:t>
            </a:r>
          </a:p>
          <a:p>
            <a:pPr marL="174708" indent="-174708">
              <a:buFont typeface="Arial" panose="020B0604020202020204" pitchFamily="34" charset="0"/>
              <a:buChar char="•"/>
            </a:pPr>
            <a:r>
              <a:rPr lang="en-US" baseline="0" dirty="0" smtClean="0"/>
              <a:t>How many unique jobs we might expect given the market and comparable organizations (land grant, research one, w/ colleges of medicine)</a:t>
            </a:r>
          </a:p>
          <a:p>
            <a:pPr marL="174708" indent="-174708">
              <a:buFont typeface="Arial" panose="020B0604020202020204" pitchFamily="34" charset="0"/>
              <a:buChar char="•"/>
            </a:pPr>
            <a:r>
              <a:rPr lang="en-US" baseline="0" dirty="0" smtClean="0"/>
              <a:t>We will still have working titles that allow for specificity of the unique position, but the work will be logically organized and consistently mapped to functions, families and levels across the organization. </a:t>
            </a:r>
          </a:p>
          <a:p>
            <a:endParaRPr lang="en-US" baseline="0" dirty="0" smtClean="0"/>
          </a:p>
        </p:txBody>
      </p:sp>
      <p:sp>
        <p:nvSpPr>
          <p:cNvPr id="4" name="Slide Number Placeholder 3"/>
          <p:cNvSpPr>
            <a:spLocks noGrp="1"/>
          </p:cNvSpPr>
          <p:nvPr>
            <p:ph type="sldNum" sz="quarter" idx="10"/>
          </p:nvPr>
        </p:nvSpPr>
        <p:spPr/>
        <p:txBody>
          <a:bodyPr/>
          <a:lstStyle/>
          <a:p>
            <a:fld id="{7B180E41-9E8B-4BC0-8AAF-55BCFF7AEB72}" type="slidenum">
              <a:rPr lang="en-US" smtClean="0"/>
              <a:t>4</a:t>
            </a:fld>
            <a:endParaRPr lang="en-US"/>
          </a:p>
        </p:txBody>
      </p:sp>
    </p:spTree>
    <p:extLst>
      <p:ext uri="{BB962C8B-B14F-4D97-AF65-F5344CB8AC3E}">
        <p14:creationId xmlns:p14="http://schemas.microsoft.com/office/powerpoint/2010/main" val="50974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0E41-9E8B-4BC0-8AAF-55BCFF7AEB72}" type="slidenum">
              <a:rPr lang="en-US" smtClean="0"/>
              <a:t>5</a:t>
            </a:fld>
            <a:endParaRPr lang="en-US"/>
          </a:p>
        </p:txBody>
      </p:sp>
    </p:spTree>
    <p:extLst>
      <p:ext uri="{BB962C8B-B14F-4D97-AF65-F5344CB8AC3E}">
        <p14:creationId xmlns:p14="http://schemas.microsoft.com/office/powerpoint/2010/main" val="409784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59709"/>
            <a:ext cx="5732949" cy="3721466"/>
          </a:xfrm>
        </p:spPr>
        <p:txBody>
          <a:bodyPr/>
          <a:lstStyle/>
          <a:p>
            <a:r>
              <a:rPr lang="en-US" dirty="0" smtClean="0"/>
              <a:t>The </a:t>
            </a:r>
            <a:r>
              <a:rPr lang="en-US" dirty="0"/>
              <a:t>Career Framework includes functions, families, career streams, and career levels</a:t>
            </a:r>
            <a:r>
              <a:rPr lang="en-US" dirty="0" smtClean="0"/>
              <a:t>. This combination makes up an individual’s job at</a:t>
            </a:r>
            <a:r>
              <a:rPr lang="en-US" baseline="0" dirty="0" smtClean="0"/>
              <a:t> the University. </a:t>
            </a:r>
            <a:endParaRPr lang="en-US" dirty="0"/>
          </a:p>
          <a:p>
            <a:r>
              <a:rPr lang="en-US" dirty="0"/>
              <a:t>A sample of some of our job functions are </a:t>
            </a:r>
            <a:r>
              <a:rPr lang="en-US" dirty="0" smtClean="0"/>
              <a:t>illustrated</a:t>
            </a:r>
            <a:r>
              <a:rPr lang="en-US" baseline="0" dirty="0" smtClean="0"/>
              <a:t> on the slide</a:t>
            </a:r>
            <a:r>
              <a:rPr lang="en-US" dirty="0" smtClean="0"/>
              <a:t>. </a:t>
            </a:r>
            <a:r>
              <a:rPr lang="en-US" dirty="0"/>
              <a:t>Functions consist of broad groupings of jobs that can be logically grouped together based on having similar characteristics and prerequisite skills.  Functions often include jobs that exist across multiple departments</a:t>
            </a:r>
          </a:p>
          <a:p>
            <a:endParaRPr lang="en-US" dirty="0"/>
          </a:p>
          <a:p>
            <a:r>
              <a:rPr lang="en-US" dirty="0"/>
              <a:t>Let’s walk through an example to see how the entire framework works: </a:t>
            </a:r>
          </a:p>
          <a:p>
            <a:r>
              <a:rPr lang="en-US" dirty="0"/>
              <a:t>We have an employee Ann who is </a:t>
            </a:r>
            <a:r>
              <a:rPr lang="en-US" dirty="0" smtClean="0"/>
              <a:t>a Senior </a:t>
            </a:r>
            <a:r>
              <a:rPr lang="en-US" dirty="0"/>
              <a:t>Manager, Marketing Special Events.  This </a:t>
            </a:r>
            <a:r>
              <a:rPr lang="en-US" dirty="0" smtClean="0"/>
              <a:t>job</a:t>
            </a:r>
            <a:r>
              <a:rPr lang="en-US" baseline="0" dirty="0" smtClean="0"/>
              <a:t> </a:t>
            </a:r>
            <a:r>
              <a:rPr lang="en-US" dirty="0" smtClean="0"/>
              <a:t>will </a:t>
            </a:r>
            <a:r>
              <a:rPr lang="en-US" dirty="0"/>
              <a:t>fall in the Communication Job Function and the Marketing job family where the job will be grouped with other jobs focused on Marketing.  </a:t>
            </a:r>
          </a:p>
          <a:p>
            <a:endParaRPr lang="en-US" dirty="0"/>
          </a:p>
          <a:p>
            <a:r>
              <a:rPr lang="en-US" dirty="0"/>
              <a:t>This job will be further grouped with jobs in the same career stream. Ann’s job will be grouped with other Managers who perform similar work.  Lastly Ann’s job will be placed into a level based on the work performed in the job.  You can visit the UCAP website for a </a:t>
            </a:r>
            <a:r>
              <a:rPr lang="en-US" baseline="0" dirty="0"/>
              <a:t>glossary of terms</a:t>
            </a:r>
            <a:endParaRPr lang="en-US" dirty="0"/>
          </a:p>
          <a:p>
            <a:endParaRPr lang="en-US" dirty="0"/>
          </a:p>
        </p:txBody>
      </p:sp>
      <p:sp>
        <p:nvSpPr>
          <p:cNvPr id="4" name="Slide Number Placeholder 3"/>
          <p:cNvSpPr>
            <a:spLocks noGrp="1"/>
          </p:cNvSpPr>
          <p:nvPr>
            <p:ph type="sldNum" sz="quarter" idx="10"/>
          </p:nvPr>
        </p:nvSpPr>
        <p:spPr/>
        <p:txBody>
          <a:bodyPr/>
          <a:lstStyle/>
          <a:p>
            <a:fld id="{7B180E41-9E8B-4BC0-8AAF-55BCFF7AEB72}" type="slidenum">
              <a:rPr lang="en-US" smtClean="0"/>
              <a:t>6</a:t>
            </a:fld>
            <a:endParaRPr lang="en-US"/>
          </a:p>
        </p:txBody>
      </p:sp>
    </p:spTree>
    <p:extLst>
      <p:ext uri="{BB962C8B-B14F-4D97-AF65-F5344CB8AC3E}">
        <p14:creationId xmlns:p14="http://schemas.microsoft.com/office/powerpoint/2010/main" val="368752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 Streams allow employees to navigate career advancement opportunities more effectively by grouping jobs together that have the same focus.</a:t>
            </a:r>
          </a:p>
          <a:p>
            <a:endParaRPr lang="en-US" dirty="0"/>
          </a:p>
          <a:p>
            <a:r>
              <a:rPr lang="en-US" dirty="0"/>
              <a:t>Manager and Leader positions  contribute to the University by managing or overseeing people or major UA functions. Employees that pursue careers in this area enjoy directing, mentoring, and planning</a:t>
            </a:r>
            <a:r>
              <a:rPr lang="en-US" dirty="0" smtClean="0"/>
              <a:t>.  Typically, positions in this stream supervise a team of 3 or more employees. </a:t>
            </a:r>
            <a:endParaRPr lang="en-US" dirty="0"/>
          </a:p>
          <a:p>
            <a:endParaRPr lang="en-US" dirty="0"/>
          </a:p>
          <a:p>
            <a:r>
              <a:rPr lang="en-US" dirty="0"/>
              <a:t>Professional Contributors  contribute by designing and implementing programs utilizing specialized knowledge typically obtained through advance education. Employees that pursue careers in this area enjoy developing, advising, educating.</a:t>
            </a:r>
          </a:p>
          <a:p>
            <a:endParaRPr lang="en-US" dirty="0"/>
          </a:p>
          <a:p>
            <a:r>
              <a:rPr lang="en-US" dirty="0"/>
              <a:t>Organizational Contributors contribute by directly providing services and  “hands-on” operations.  Employees in these jobs like to provide direct service, work with their hands, or deliver the day-to-day work that makes our University operational. </a:t>
            </a:r>
          </a:p>
        </p:txBody>
      </p:sp>
      <p:sp>
        <p:nvSpPr>
          <p:cNvPr id="4" name="Slide Number Placeholder 3"/>
          <p:cNvSpPr>
            <a:spLocks noGrp="1"/>
          </p:cNvSpPr>
          <p:nvPr>
            <p:ph type="sldNum" sz="quarter" idx="10"/>
          </p:nvPr>
        </p:nvSpPr>
        <p:spPr/>
        <p:txBody>
          <a:bodyPr/>
          <a:lstStyle/>
          <a:p>
            <a:fld id="{7B180E41-9E8B-4BC0-8AAF-55BCFF7AEB72}" type="slidenum">
              <a:rPr lang="en-US" smtClean="0"/>
              <a:t>7</a:t>
            </a:fld>
            <a:endParaRPr lang="en-US"/>
          </a:p>
        </p:txBody>
      </p:sp>
    </p:spTree>
    <p:extLst>
      <p:ext uri="{BB962C8B-B14F-4D97-AF65-F5344CB8AC3E}">
        <p14:creationId xmlns:p14="http://schemas.microsoft.com/office/powerpoint/2010/main" val="327847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Work dimensions allow us to level jobs internally and externally.  Work dimensions have been in use in the compensation and titling profession for many years.  Most organizations (whether private or public) use some version of work dimensions to level jobs.  Work dimensions are also incorporated into market data.</a:t>
            </a:r>
          </a:p>
          <a:p>
            <a:endParaRPr lang="en-US" sz="900" dirty="0" smtClean="0"/>
          </a:p>
          <a:p>
            <a:r>
              <a:rPr lang="en-US" sz="900" dirty="0" smtClean="0"/>
              <a:t>The work dimensions that will be considered in leveling our jobs are:</a:t>
            </a:r>
          </a:p>
          <a:p>
            <a:r>
              <a:rPr lang="en-US" sz="900" dirty="0" smtClean="0"/>
              <a:t>Complexity of Work, Communication, Operational Latitude &amp; Impact, and Knowledge, Education and experience. </a:t>
            </a:r>
          </a:p>
          <a:p>
            <a:endParaRPr lang="en-US" sz="900" b="1" dirty="0" smtClean="0"/>
          </a:p>
          <a:p>
            <a:r>
              <a:rPr lang="en-US" sz="900" b="1" dirty="0" smtClean="0"/>
              <a:t>Complexity of Work </a:t>
            </a:r>
            <a:r>
              <a:rPr lang="en-US" sz="900" dirty="0" smtClean="0"/>
              <a:t>is the</a:t>
            </a:r>
            <a:r>
              <a:rPr lang="en-US" sz="900" b="1" dirty="0" smtClean="0"/>
              <a:t> </a:t>
            </a:r>
            <a:r>
              <a:rPr lang="en-US" sz="900" dirty="0" smtClean="0"/>
              <a:t>degree and difficulty of problem solving. Some considerations include: -- How many different concepts must be considered when making a decision.  How difficult are concepts to understand.  Does the job require the development of novel approaches to address those issues.</a:t>
            </a:r>
          </a:p>
          <a:p>
            <a:r>
              <a:rPr lang="en-US" sz="900" b="1" dirty="0" smtClean="0"/>
              <a:t>Communication involves the </a:t>
            </a:r>
            <a:r>
              <a:rPr lang="en-US" sz="900" dirty="0" smtClean="0"/>
              <a:t>Scope and nature of interpersonal contacts.  Some considerations are: --Does the job require ability to influence and persuade.  Does the job require the ability to communicate with all levels? </a:t>
            </a:r>
          </a:p>
          <a:p>
            <a:r>
              <a:rPr lang="en-US" sz="900" b="1" dirty="0" smtClean="0"/>
              <a:t>Operational Latitude &amp; Impact includes the </a:t>
            </a:r>
            <a:r>
              <a:rPr lang="en-US" sz="900" dirty="0" smtClean="0"/>
              <a:t>Scope of the job and latitude of decision making.  Some considerations are: How the decisions made in the job impact the unit, department, school, college or the University as a whole.   Are there standard guidelines to guide the work?  Does the position require the ability to determine what needs to be done and how to complete it.  </a:t>
            </a:r>
          </a:p>
          <a:p>
            <a:r>
              <a:rPr lang="en-US" sz="900" b="1" dirty="0" smtClean="0"/>
              <a:t>Knowledge, Education &amp; Experience covers t</a:t>
            </a:r>
            <a:r>
              <a:rPr lang="en-US" sz="900" dirty="0" smtClean="0"/>
              <a:t>he typical knowledge, education and experience needed to perform the work. It is important to note that this is different than the knowledge, education, and experience of an employee.  For example an employee may have a PhD and 20 years of experience but might choose to work in a position that doesn’t require that level of experience or education.</a:t>
            </a:r>
          </a:p>
          <a:p>
            <a:r>
              <a:rPr lang="en-US" sz="900" b="1" dirty="0" smtClean="0"/>
              <a:t>Leadership and Influence is specific to jobs on the managerial path.  </a:t>
            </a:r>
            <a:r>
              <a:rPr lang="en-US" sz="900" dirty="0" smtClean="0"/>
              <a:t>This dimension levels management jobs by the scope of the management responsibilities and the level of strategy and planning involved.  Considerations include:  How many different groups of employees report to this position? Does the position manage other managers? Does the position have full authority for all aspects of managing the workforce, including organizational strategy and design.</a:t>
            </a:r>
          </a:p>
          <a:p>
            <a:r>
              <a:rPr lang="en-US" sz="900" dirty="0" smtClean="0"/>
              <a:t>Our career architecture describes these work dimensions for each of the levels and will be a great guide for managers and employees as they work on the mapping of positions.</a:t>
            </a:r>
          </a:p>
          <a:p>
            <a:endParaRPr lang="en-US" sz="900" dirty="0" smtClean="0"/>
          </a:p>
          <a:p>
            <a:endParaRPr lang="en-US" sz="900" dirty="0"/>
          </a:p>
          <a:p>
            <a:endParaRPr lang="en-US" sz="900" b="1" dirty="0"/>
          </a:p>
          <a:p>
            <a:endParaRPr lang="en-US" dirty="0"/>
          </a:p>
        </p:txBody>
      </p:sp>
      <p:sp>
        <p:nvSpPr>
          <p:cNvPr id="4" name="Slide Number Placeholder 3"/>
          <p:cNvSpPr>
            <a:spLocks noGrp="1"/>
          </p:cNvSpPr>
          <p:nvPr>
            <p:ph type="sldNum" sz="quarter" idx="10"/>
          </p:nvPr>
        </p:nvSpPr>
        <p:spPr/>
        <p:txBody>
          <a:bodyPr/>
          <a:lstStyle/>
          <a:p>
            <a:fld id="{7B180E41-9E8B-4BC0-8AAF-55BCFF7AEB72}" type="slidenum">
              <a:rPr lang="en-US" smtClean="0"/>
              <a:t>8</a:t>
            </a:fld>
            <a:endParaRPr lang="en-US"/>
          </a:p>
        </p:txBody>
      </p:sp>
    </p:spTree>
    <p:extLst>
      <p:ext uri="{BB962C8B-B14F-4D97-AF65-F5344CB8AC3E}">
        <p14:creationId xmlns:p14="http://schemas.microsoft.com/office/powerpoint/2010/main" val="48793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few months, the project team has been partnering with Mercer, our external consultant, and university subject matter experts to organize and develop a working draft of the career architecture. </a:t>
            </a:r>
          </a:p>
          <a:p>
            <a:endParaRPr lang="en-US" dirty="0" smtClean="0"/>
          </a:p>
          <a:p>
            <a:r>
              <a:rPr lang="en-US" dirty="0" smtClean="0"/>
              <a:t>An initial draft of functions and families was created through the project’s shared governance groups, and has been revised and vetted to identify 26 job functions and 146 job families.  A working draft of the architecture has been published on the project website. </a:t>
            </a:r>
          </a:p>
          <a:p>
            <a:endParaRPr lang="en-US" dirty="0" smtClean="0"/>
          </a:p>
          <a:p>
            <a:r>
              <a:rPr lang="en-US" dirty="0" smtClean="0"/>
              <a:t>We have engaged </a:t>
            </a:r>
            <a:r>
              <a:rPr lang="en-US" i="1" dirty="0" smtClean="0"/>
              <a:t>more than 300 </a:t>
            </a:r>
            <a:r>
              <a:rPr lang="en-US" dirty="0" smtClean="0"/>
              <a:t>subject matter experts in working sessions to review the drafts and edit content and terminology in advance of broadly sharing the architecture for University input. Through the feedback loop process, we have incorporated feedback, while validating that changes are aligned from an external market perspective.</a:t>
            </a:r>
          </a:p>
          <a:p>
            <a:endParaRPr lang="en-US" dirty="0" smtClean="0"/>
          </a:p>
          <a:p>
            <a:r>
              <a:rPr lang="en-US" dirty="0" smtClean="0"/>
              <a:t>We expect</a:t>
            </a:r>
            <a:r>
              <a:rPr lang="en-US" baseline="0" dirty="0" smtClean="0"/>
              <a:t> the architecture to continue to evolve through the position mapping phase</a:t>
            </a:r>
            <a:r>
              <a:rPr lang="en-US" dirty="0" smtClean="0"/>
              <a:t> as we receive additional feedback and identify positions that are not able to be mapped. </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1774">
              <a:defRPr/>
            </a:pPr>
            <a:fld id="{7B180E41-9E8B-4BC0-8AAF-55BCFF7AEB72}"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51403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F24A13-9B0C-419F-A04A-B189955CC76D}"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25E5C-8862-4688-BC84-4E6B3CD190A7}" type="slidenum">
              <a:rPr lang="en-US" smtClean="0"/>
              <a:pPr/>
              <a:t>‹#›</a:t>
            </a:fld>
            <a:endParaRPr lang="en-US"/>
          </a:p>
        </p:txBody>
      </p:sp>
    </p:spTree>
    <p:extLst>
      <p:ext uri="{BB962C8B-B14F-4D97-AF65-F5344CB8AC3E}">
        <p14:creationId xmlns:p14="http://schemas.microsoft.com/office/powerpoint/2010/main" val="176991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24A13-9B0C-419F-A04A-B189955CC76D}"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25E5C-8862-4688-BC84-4E6B3CD190A7}" type="slidenum">
              <a:rPr lang="en-US" smtClean="0"/>
              <a:pPr/>
              <a:t>‹#›</a:t>
            </a:fld>
            <a:endParaRPr lang="en-US"/>
          </a:p>
        </p:txBody>
      </p:sp>
    </p:spTree>
    <p:extLst>
      <p:ext uri="{BB962C8B-B14F-4D97-AF65-F5344CB8AC3E}">
        <p14:creationId xmlns:p14="http://schemas.microsoft.com/office/powerpoint/2010/main" val="111779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24A13-9B0C-419F-A04A-B189955CC76D}"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25E5C-8862-4688-BC84-4E6B3CD190A7}" type="slidenum">
              <a:rPr lang="en-US" smtClean="0"/>
              <a:pPr/>
              <a:t>‹#›</a:t>
            </a:fld>
            <a:endParaRPr lang="en-US"/>
          </a:p>
        </p:txBody>
      </p:sp>
    </p:spTree>
    <p:extLst>
      <p:ext uri="{BB962C8B-B14F-4D97-AF65-F5344CB8AC3E}">
        <p14:creationId xmlns:p14="http://schemas.microsoft.com/office/powerpoint/2010/main" val="76659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24A13-9B0C-419F-A04A-B189955CC76D}"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25E5C-8862-4688-BC84-4E6B3CD190A7}" type="slidenum">
              <a:rPr lang="en-US" smtClean="0"/>
              <a:pPr/>
              <a:t>‹#›</a:t>
            </a:fld>
            <a:endParaRPr lang="en-US"/>
          </a:p>
        </p:txBody>
      </p:sp>
    </p:spTree>
    <p:extLst>
      <p:ext uri="{BB962C8B-B14F-4D97-AF65-F5344CB8AC3E}">
        <p14:creationId xmlns:p14="http://schemas.microsoft.com/office/powerpoint/2010/main" val="411654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24A13-9B0C-419F-A04A-B189955CC76D}"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25E5C-8862-4688-BC84-4E6B3CD190A7}" type="slidenum">
              <a:rPr lang="en-US" smtClean="0"/>
              <a:pPr/>
              <a:t>‹#›</a:t>
            </a:fld>
            <a:endParaRPr lang="en-US"/>
          </a:p>
        </p:txBody>
      </p:sp>
    </p:spTree>
    <p:extLst>
      <p:ext uri="{BB962C8B-B14F-4D97-AF65-F5344CB8AC3E}">
        <p14:creationId xmlns:p14="http://schemas.microsoft.com/office/powerpoint/2010/main" val="86922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F24A13-9B0C-419F-A04A-B189955CC76D}" type="datetimeFigureOut">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25E5C-8862-4688-BC84-4E6B3CD190A7}" type="slidenum">
              <a:rPr lang="en-US" smtClean="0"/>
              <a:pPr/>
              <a:t>‹#›</a:t>
            </a:fld>
            <a:endParaRPr lang="en-US"/>
          </a:p>
        </p:txBody>
      </p:sp>
    </p:spTree>
    <p:extLst>
      <p:ext uri="{BB962C8B-B14F-4D97-AF65-F5344CB8AC3E}">
        <p14:creationId xmlns:p14="http://schemas.microsoft.com/office/powerpoint/2010/main" val="146841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F24A13-9B0C-419F-A04A-B189955CC76D}" type="datetimeFigureOut">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25E5C-8862-4688-BC84-4E6B3CD190A7}" type="slidenum">
              <a:rPr lang="en-US" smtClean="0"/>
              <a:pPr/>
              <a:t>‹#›</a:t>
            </a:fld>
            <a:endParaRPr lang="en-US"/>
          </a:p>
        </p:txBody>
      </p:sp>
    </p:spTree>
    <p:extLst>
      <p:ext uri="{BB962C8B-B14F-4D97-AF65-F5344CB8AC3E}">
        <p14:creationId xmlns:p14="http://schemas.microsoft.com/office/powerpoint/2010/main" val="350349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F24A13-9B0C-419F-A04A-B189955CC76D}" type="datetimeFigureOut">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25E5C-8862-4688-BC84-4E6B3CD190A7}" type="slidenum">
              <a:rPr lang="en-US" smtClean="0"/>
              <a:pPr/>
              <a:t>‹#›</a:t>
            </a:fld>
            <a:endParaRPr lang="en-US"/>
          </a:p>
        </p:txBody>
      </p:sp>
    </p:spTree>
    <p:extLst>
      <p:ext uri="{BB962C8B-B14F-4D97-AF65-F5344CB8AC3E}">
        <p14:creationId xmlns:p14="http://schemas.microsoft.com/office/powerpoint/2010/main" val="326538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24A13-9B0C-419F-A04A-B189955CC76D}" type="datetimeFigureOut">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25E5C-8862-4688-BC84-4E6B3CD190A7}" type="slidenum">
              <a:rPr lang="en-US" smtClean="0"/>
              <a:pPr/>
              <a:t>‹#›</a:t>
            </a:fld>
            <a:endParaRPr lang="en-US"/>
          </a:p>
        </p:txBody>
      </p:sp>
    </p:spTree>
    <p:extLst>
      <p:ext uri="{BB962C8B-B14F-4D97-AF65-F5344CB8AC3E}">
        <p14:creationId xmlns:p14="http://schemas.microsoft.com/office/powerpoint/2010/main" val="339809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24A13-9B0C-419F-A04A-B189955CC76D}" type="datetimeFigureOut">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25E5C-8862-4688-BC84-4E6B3CD190A7}" type="slidenum">
              <a:rPr lang="en-US" smtClean="0"/>
              <a:pPr/>
              <a:t>‹#›</a:t>
            </a:fld>
            <a:endParaRPr lang="en-US"/>
          </a:p>
        </p:txBody>
      </p:sp>
    </p:spTree>
    <p:extLst>
      <p:ext uri="{BB962C8B-B14F-4D97-AF65-F5344CB8AC3E}">
        <p14:creationId xmlns:p14="http://schemas.microsoft.com/office/powerpoint/2010/main" val="374883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24A13-9B0C-419F-A04A-B189955CC76D}" type="datetimeFigureOut">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25E5C-8862-4688-BC84-4E6B3CD190A7}" type="slidenum">
              <a:rPr lang="en-US" smtClean="0"/>
              <a:pPr/>
              <a:t>‹#›</a:t>
            </a:fld>
            <a:endParaRPr lang="en-US"/>
          </a:p>
        </p:txBody>
      </p:sp>
    </p:spTree>
    <p:extLst>
      <p:ext uri="{BB962C8B-B14F-4D97-AF65-F5344CB8AC3E}">
        <p14:creationId xmlns:p14="http://schemas.microsoft.com/office/powerpoint/2010/main" val="284759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24A13-9B0C-419F-A04A-B189955CC76D}" type="datetimeFigureOut">
              <a:rPr lang="en-US" smtClean="0"/>
              <a:pPr/>
              <a:t>6/18/2018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5E5C-8862-4688-BC84-4E6B3CD190A7}" type="slidenum">
              <a:rPr lang="en-US" smtClean="0"/>
              <a:pPr/>
              <a:t>‹#›</a:t>
            </a:fld>
            <a:endParaRPr lang="en-US"/>
          </a:p>
        </p:txBody>
      </p:sp>
    </p:spTree>
    <p:extLst>
      <p:ext uri="{BB962C8B-B14F-4D97-AF65-F5344CB8AC3E}">
        <p14:creationId xmlns:p14="http://schemas.microsoft.com/office/powerpoint/2010/main" val="234997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848"/>
        </a:solidFill>
        <a:effectLst/>
      </p:bgPr>
    </p:bg>
    <p:spTree>
      <p:nvGrpSpPr>
        <p:cNvPr id="1" name=""/>
        <p:cNvGrpSpPr/>
        <p:nvPr/>
      </p:nvGrpSpPr>
      <p:grpSpPr>
        <a:xfrm>
          <a:off x="0" y="0"/>
          <a:ext cx="0" cy="0"/>
          <a:chOff x="0" y="0"/>
          <a:chExt cx="0" cy="0"/>
        </a:xfrm>
      </p:grpSpPr>
      <p:sp>
        <p:nvSpPr>
          <p:cNvPr id="8" name="Right Triangle 7"/>
          <p:cNvSpPr/>
          <p:nvPr/>
        </p:nvSpPr>
        <p:spPr>
          <a:xfrm>
            <a:off x="-2659155" y="-3363841"/>
            <a:ext cx="10472644" cy="10472644"/>
          </a:xfrm>
          <a:prstGeom prst="rtTriangle">
            <a:avLst/>
          </a:prstGeom>
          <a:solidFill>
            <a:srgbClr val="076873">
              <a:alpha val="5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 y="313166"/>
            <a:ext cx="5065852" cy="1200561"/>
          </a:xfrm>
          <a:prstGeom prst="rect">
            <a:avLst/>
          </a:prstGeom>
        </p:spPr>
      </p:pic>
      <p:pic>
        <p:nvPicPr>
          <p:cNvPr id="6" name="Picture 5" descr="UCAP GRAPHIC REVERSE_large.png"/>
          <p:cNvPicPr>
            <a:picLocks noChangeAspect="1"/>
          </p:cNvPicPr>
          <p:nvPr/>
        </p:nvPicPr>
        <p:blipFill>
          <a:blip r:embed="rId4"/>
          <a:stretch>
            <a:fillRect/>
          </a:stretch>
        </p:blipFill>
        <p:spPr>
          <a:xfrm>
            <a:off x="2337350" y="2596617"/>
            <a:ext cx="9220022" cy="2975643"/>
          </a:xfrm>
          <a:prstGeom prst="rect">
            <a:avLst/>
          </a:prstGeom>
        </p:spPr>
      </p:pic>
    </p:spTree>
    <p:extLst>
      <p:ext uri="{BB962C8B-B14F-4D97-AF65-F5344CB8AC3E}">
        <p14:creationId xmlns:p14="http://schemas.microsoft.com/office/powerpoint/2010/main" val="3200687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129419" y="161764"/>
            <a:ext cx="712054" cy="276999"/>
          </a:xfrm>
          <a:prstGeom prst="rect">
            <a:avLst/>
          </a:prstGeom>
          <a:noFill/>
        </p:spPr>
        <p:txBody>
          <a:bodyPr wrap="none" rtlCol="0">
            <a:spAutoFit/>
          </a:bodyPr>
          <a:lstStyle/>
          <a:p>
            <a:r>
              <a:rPr lang="en-US" sz="1200" dirty="0">
                <a:solidFill>
                  <a:schemeClr val="bg1"/>
                </a:solidFill>
                <a:latin typeface="Helvetica"/>
                <a:cs typeface="Helvetica"/>
              </a:rPr>
              <a:t>Agenda</a:t>
            </a:r>
          </a:p>
        </p:txBody>
      </p:sp>
      <p:sp>
        <p:nvSpPr>
          <p:cNvPr id="12" name="TextBox 11"/>
          <p:cNvSpPr txBox="1"/>
          <p:nvPr/>
        </p:nvSpPr>
        <p:spPr>
          <a:xfrm>
            <a:off x="7871751" y="54042"/>
            <a:ext cx="1172116" cy="461665"/>
          </a:xfrm>
          <a:prstGeom prst="rect">
            <a:avLst/>
          </a:prstGeom>
          <a:noFill/>
        </p:spPr>
        <p:txBody>
          <a:bodyPr wrap="none" rtlCol="0">
            <a:spAutoFit/>
          </a:bodyPr>
          <a:lstStyle/>
          <a:p>
            <a:pPr algn="ctr"/>
            <a:r>
              <a:rPr lang="en-US" sz="1200" dirty="0">
                <a:solidFill>
                  <a:schemeClr val="bg1"/>
                </a:solidFill>
                <a:latin typeface="Helvetica"/>
                <a:cs typeface="Helvetica"/>
              </a:rPr>
              <a:t>Compensation</a:t>
            </a:r>
          </a:p>
          <a:p>
            <a:pPr algn="ctr"/>
            <a:r>
              <a:rPr lang="en-US" sz="1200" dirty="0">
                <a:solidFill>
                  <a:schemeClr val="bg1"/>
                </a:solidFill>
                <a:latin typeface="Helvetica"/>
                <a:cs typeface="Helvetica"/>
              </a:rPr>
              <a:t>Philosophy</a:t>
            </a:r>
          </a:p>
        </p:txBody>
      </p:sp>
      <p:sp>
        <p:nvSpPr>
          <p:cNvPr id="14" name="TextBox 13"/>
          <p:cNvSpPr txBox="1"/>
          <p:nvPr/>
        </p:nvSpPr>
        <p:spPr>
          <a:xfrm>
            <a:off x="9051736" y="54042"/>
            <a:ext cx="772968" cy="461665"/>
          </a:xfrm>
          <a:prstGeom prst="rect">
            <a:avLst/>
          </a:prstGeom>
          <a:noFill/>
        </p:spPr>
        <p:txBody>
          <a:bodyPr wrap="none" rtlCol="0">
            <a:spAutoFit/>
          </a:bodyPr>
          <a:lstStyle/>
          <a:p>
            <a:pPr algn="ctr"/>
            <a:r>
              <a:rPr lang="en-US" sz="1200" dirty="0">
                <a:solidFill>
                  <a:schemeClr val="bg1"/>
                </a:solidFill>
                <a:latin typeface="Helvetica"/>
                <a:cs typeface="Helvetica"/>
              </a:rPr>
              <a:t>Job </a:t>
            </a:r>
          </a:p>
          <a:p>
            <a:pPr algn="ctr"/>
            <a:r>
              <a:rPr lang="en-US" sz="1200" dirty="0">
                <a:solidFill>
                  <a:schemeClr val="bg1"/>
                </a:solidFill>
                <a:latin typeface="Helvetica"/>
                <a:cs typeface="Helvetica"/>
              </a:rPr>
              <a:t>Function</a:t>
            </a:r>
          </a:p>
        </p:txBody>
      </p:sp>
      <p:sp>
        <p:nvSpPr>
          <p:cNvPr id="28" name="Title 1"/>
          <p:cNvSpPr txBox="1">
            <a:spLocks/>
          </p:cNvSpPr>
          <p:nvPr/>
        </p:nvSpPr>
        <p:spPr>
          <a:xfrm>
            <a:off x="615537" y="104503"/>
            <a:ext cx="9349345" cy="7023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srgbClr val="0C234B"/>
                </a:solidFill>
                <a:latin typeface="Times"/>
                <a:ea typeface="+mj-ea"/>
                <a:cs typeface="Times"/>
              </a:rPr>
              <a:t>MAPPING PROCESS AND TIMELINE</a:t>
            </a:r>
            <a:endParaRPr kumimoji="0" lang="en-US" sz="4000" b="0" i="0" u="none" strike="noStrike" kern="1200" cap="none" spc="0" normalizeH="0" baseline="0" noProof="0" dirty="0">
              <a:ln>
                <a:noFill/>
              </a:ln>
              <a:solidFill>
                <a:srgbClr val="0C234B"/>
              </a:solidFill>
              <a:effectLst/>
              <a:uLnTx/>
              <a:uFillTx/>
              <a:latin typeface="Times"/>
              <a:ea typeface="+mj-ea"/>
              <a:cs typeface="Times"/>
            </a:endParaRPr>
          </a:p>
        </p:txBody>
      </p:sp>
      <p:sp>
        <p:nvSpPr>
          <p:cNvPr id="29" name="Rectangle 28"/>
          <p:cNvSpPr/>
          <p:nvPr/>
        </p:nvSpPr>
        <p:spPr>
          <a:xfrm>
            <a:off x="-1" y="1"/>
            <a:ext cx="2743200" cy="228600"/>
          </a:xfrm>
          <a:prstGeom prst="rect">
            <a:avLst/>
          </a:prstGeom>
          <a:solidFill>
            <a:srgbClr val="AB0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0170033" y="228601"/>
            <a:ext cx="550151" cy="276999"/>
          </a:xfrm>
          <a:prstGeom prst="rect">
            <a:avLst/>
          </a:prstGeom>
          <a:noFill/>
        </p:spPr>
        <p:txBody>
          <a:bodyPr wrap="none" rtlCol="0">
            <a:spAutoFit/>
          </a:bodyPr>
          <a:lstStyle/>
          <a:p>
            <a:r>
              <a:rPr lang="en-US" sz="1200" dirty="0">
                <a:solidFill>
                  <a:schemeClr val="bg1"/>
                </a:solidFill>
                <a:latin typeface="Helvetica"/>
                <a:cs typeface="Helvetica"/>
              </a:rPr>
              <a:t>Head</a:t>
            </a:r>
          </a:p>
        </p:txBody>
      </p:sp>
      <p:sp>
        <p:nvSpPr>
          <p:cNvPr id="41" name="TextBox 40"/>
          <p:cNvSpPr txBox="1"/>
          <p:nvPr/>
        </p:nvSpPr>
        <p:spPr>
          <a:xfrm>
            <a:off x="11159639" y="228601"/>
            <a:ext cx="550151" cy="276999"/>
          </a:xfrm>
          <a:prstGeom prst="rect">
            <a:avLst/>
          </a:prstGeom>
          <a:noFill/>
        </p:spPr>
        <p:txBody>
          <a:bodyPr wrap="none" rtlCol="0">
            <a:spAutoFit/>
          </a:bodyPr>
          <a:lstStyle/>
          <a:p>
            <a:r>
              <a:rPr lang="en-US" sz="1200" dirty="0">
                <a:solidFill>
                  <a:schemeClr val="bg1"/>
                </a:solidFill>
                <a:latin typeface="Helvetica"/>
                <a:cs typeface="Helvetica"/>
              </a:rPr>
              <a:t>Head</a:t>
            </a:r>
          </a:p>
        </p:txBody>
      </p:sp>
      <p:pic>
        <p:nvPicPr>
          <p:cNvPr id="30" name="Picture 29" descr="UCAP GRAPHIC_small.png"/>
          <p:cNvPicPr>
            <a:picLocks noChangeAspect="1"/>
          </p:cNvPicPr>
          <p:nvPr/>
        </p:nvPicPr>
        <p:blipFill>
          <a:blip r:embed="rId3"/>
          <a:stretch>
            <a:fillRect/>
          </a:stretch>
        </p:blipFill>
        <p:spPr>
          <a:xfrm>
            <a:off x="9544582" y="5895191"/>
            <a:ext cx="2305479" cy="751671"/>
          </a:xfrm>
          <a:prstGeom prst="rect">
            <a:avLst/>
          </a:prstGeom>
        </p:spPr>
      </p:pic>
      <p:sp>
        <p:nvSpPr>
          <p:cNvPr id="15" name="Content Placeholder 2"/>
          <p:cNvSpPr>
            <a:spLocks noGrp="1"/>
          </p:cNvSpPr>
          <p:nvPr>
            <p:ph idx="1"/>
          </p:nvPr>
        </p:nvSpPr>
        <p:spPr>
          <a:xfrm>
            <a:off x="857251" y="929828"/>
            <a:ext cx="11334749" cy="5268975"/>
          </a:xfrm>
        </p:spPr>
        <p:txBody>
          <a:bodyPr>
            <a:normAutofit/>
          </a:bodyPr>
          <a:lstStyle/>
          <a:p>
            <a:pPr marL="0" lvl="0" indent="0" algn="ctr" fontAlgn="base">
              <a:lnSpc>
                <a:spcPct val="100000"/>
              </a:lnSpc>
              <a:spcBef>
                <a:spcPct val="0"/>
              </a:spcBef>
              <a:spcAft>
                <a:spcPct val="0"/>
              </a:spcAft>
              <a:buNone/>
            </a:pPr>
            <a:endParaRPr lang="en-US" sz="3200" dirty="0">
              <a:sym typeface="Gill Sans" charset="0"/>
            </a:endParaRPr>
          </a:p>
          <a:p>
            <a:pPr marL="0" lvl="0" indent="0" algn="ctr" fontAlgn="base">
              <a:lnSpc>
                <a:spcPct val="100000"/>
              </a:lnSpc>
              <a:spcBef>
                <a:spcPct val="0"/>
              </a:spcBef>
              <a:spcAft>
                <a:spcPct val="0"/>
              </a:spcAft>
              <a:buNone/>
            </a:pPr>
            <a:endParaRPr lang="en-US" sz="3200" dirty="0">
              <a:sym typeface="Gill Sans" charset="0"/>
            </a:endParaRPr>
          </a:p>
        </p:txBody>
      </p:sp>
      <p:sp>
        <p:nvSpPr>
          <p:cNvPr id="13" name="TextBox 12"/>
          <p:cNvSpPr txBox="1"/>
          <p:nvPr/>
        </p:nvSpPr>
        <p:spPr>
          <a:xfrm>
            <a:off x="883722" y="1079870"/>
            <a:ext cx="10966339" cy="523220"/>
          </a:xfrm>
          <a:prstGeom prst="rect">
            <a:avLst/>
          </a:prstGeom>
          <a:noFill/>
        </p:spPr>
        <p:txBody>
          <a:bodyPr wrap="square" rtlCol="0">
            <a:spAutoFit/>
          </a:bodyPr>
          <a:lstStyle/>
          <a:p>
            <a:endParaRPr lang="en-US" sz="2800" b="1" dirty="0">
              <a:solidFill>
                <a:srgbClr val="076873"/>
              </a:solidFill>
            </a:endParaRPr>
          </a:p>
        </p:txBody>
      </p:sp>
      <p:graphicFrame>
        <p:nvGraphicFramePr>
          <p:cNvPr id="2" name="Diagram 1"/>
          <p:cNvGraphicFramePr/>
          <p:nvPr>
            <p:extLst/>
          </p:nvPr>
        </p:nvGraphicFramePr>
        <p:xfrm>
          <a:off x="883722" y="806901"/>
          <a:ext cx="9276278" cy="5331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872672" y="838875"/>
            <a:ext cx="1569855" cy="646331"/>
          </a:xfrm>
          <a:prstGeom prst="rect">
            <a:avLst/>
          </a:prstGeom>
          <a:noFill/>
        </p:spPr>
        <p:txBody>
          <a:bodyPr wrap="square" rtlCol="0">
            <a:spAutoFit/>
          </a:bodyPr>
          <a:lstStyle/>
          <a:p>
            <a:r>
              <a:rPr lang="en-US" b="1" dirty="0">
                <a:solidFill>
                  <a:srgbClr val="001848"/>
                </a:solidFill>
              </a:rPr>
              <a:t>REVIEW</a:t>
            </a:r>
          </a:p>
          <a:p>
            <a:endParaRPr lang="en-US" dirty="0"/>
          </a:p>
        </p:txBody>
      </p:sp>
      <p:sp>
        <p:nvSpPr>
          <p:cNvPr id="4" name="TextBox 3"/>
          <p:cNvSpPr txBox="1"/>
          <p:nvPr/>
        </p:nvSpPr>
        <p:spPr>
          <a:xfrm>
            <a:off x="4936141" y="2347080"/>
            <a:ext cx="1877352" cy="646331"/>
          </a:xfrm>
          <a:prstGeom prst="rect">
            <a:avLst/>
          </a:prstGeom>
          <a:noFill/>
        </p:spPr>
        <p:txBody>
          <a:bodyPr wrap="square" rtlCol="0">
            <a:spAutoFit/>
          </a:bodyPr>
          <a:lstStyle/>
          <a:p>
            <a:r>
              <a:rPr lang="en-US" b="1" dirty="0" smtClean="0">
                <a:solidFill>
                  <a:srgbClr val="001848"/>
                </a:solidFill>
              </a:rPr>
              <a:t>COLLABORATE</a:t>
            </a:r>
          </a:p>
          <a:p>
            <a:endParaRPr lang="en-US" dirty="0"/>
          </a:p>
        </p:txBody>
      </p:sp>
      <p:sp>
        <p:nvSpPr>
          <p:cNvPr id="16" name="TextBox 15"/>
          <p:cNvSpPr txBox="1"/>
          <p:nvPr/>
        </p:nvSpPr>
        <p:spPr>
          <a:xfrm>
            <a:off x="6833136" y="4417292"/>
            <a:ext cx="1877352" cy="646331"/>
          </a:xfrm>
          <a:prstGeom prst="rect">
            <a:avLst/>
          </a:prstGeom>
          <a:noFill/>
        </p:spPr>
        <p:txBody>
          <a:bodyPr wrap="square" rtlCol="0">
            <a:spAutoFit/>
          </a:bodyPr>
          <a:lstStyle/>
          <a:p>
            <a:r>
              <a:rPr lang="en-US" b="1" dirty="0" smtClean="0">
                <a:solidFill>
                  <a:srgbClr val="001848"/>
                </a:solidFill>
              </a:rPr>
              <a:t>MAP</a:t>
            </a:r>
          </a:p>
          <a:p>
            <a:endParaRPr lang="en-US" dirty="0"/>
          </a:p>
        </p:txBody>
      </p:sp>
      <p:cxnSp>
        <p:nvCxnSpPr>
          <p:cNvPr id="8" name="Straight Arrow Connector 7"/>
          <p:cNvCxnSpPr/>
          <p:nvPr/>
        </p:nvCxnSpPr>
        <p:spPr>
          <a:xfrm flipH="1">
            <a:off x="8403218" y="3122585"/>
            <a:ext cx="1469064" cy="6463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46668" y="2305488"/>
            <a:ext cx="1923970" cy="1754326"/>
          </a:xfrm>
          <a:prstGeom prst="rect">
            <a:avLst/>
          </a:prstGeom>
          <a:noFill/>
        </p:spPr>
        <p:txBody>
          <a:bodyPr wrap="square" rtlCol="0">
            <a:spAutoFit/>
          </a:bodyPr>
          <a:lstStyle/>
          <a:p>
            <a:pPr algn="ctr"/>
            <a:r>
              <a:rPr lang="en-US" sz="3600" dirty="0" smtClean="0">
                <a:solidFill>
                  <a:srgbClr val="C00000"/>
                </a:solidFill>
              </a:rPr>
              <a:t>We need your support!</a:t>
            </a:r>
          </a:p>
        </p:txBody>
      </p:sp>
    </p:spTree>
    <p:extLst>
      <p:ext uri="{BB962C8B-B14F-4D97-AF65-F5344CB8AC3E}">
        <p14:creationId xmlns:p14="http://schemas.microsoft.com/office/powerpoint/2010/main" val="3638043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129419" y="161764"/>
            <a:ext cx="712054" cy="276999"/>
          </a:xfrm>
          <a:prstGeom prst="rect">
            <a:avLst/>
          </a:prstGeom>
          <a:noFill/>
        </p:spPr>
        <p:txBody>
          <a:bodyPr wrap="none" rtlCol="0">
            <a:spAutoFit/>
          </a:bodyPr>
          <a:lstStyle/>
          <a:p>
            <a:r>
              <a:rPr lang="en-US" sz="1200" dirty="0">
                <a:solidFill>
                  <a:schemeClr val="bg1"/>
                </a:solidFill>
                <a:latin typeface="Helvetica"/>
                <a:cs typeface="Helvetica"/>
              </a:rPr>
              <a:t>Agenda</a:t>
            </a:r>
          </a:p>
        </p:txBody>
      </p:sp>
      <p:sp>
        <p:nvSpPr>
          <p:cNvPr id="12" name="TextBox 11"/>
          <p:cNvSpPr txBox="1"/>
          <p:nvPr/>
        </p:nvSpPr>
        <p:spPr>
          <a:xfrm>
            <a:off x="7871751" y="54042"/>
            <a:ext cx="1172116" cy="461665"/>
          </a:xfrm>
          <a:prstGeom prst="rect">
            <a:avLst/>
          </a:prstGeom>
          <a:noFill/>
        </p:spPr>
        <p:txBody>
          <a:bodyPr wrap="none" rtlCol="0">
            <a:spAutoFit/>
          </a:bodyPr>
          <a:lstStyle/>
          <a:p>
            <a:pPr algn="ctr"/>
            <a:r>
              <a:rPr lang="en-US" sz="1200" dirty="0">
                <a:solidFill>
                  <a:schemeClr val="bg1"/>
                </a:solidFill>
                <a:latin typeface="Helvetica"/>
                <a:cs typeface="Helvetica"/>
              </a:rPr>
              <a:t>Compensation</a:t>
            </a:r>
          </a:p>
          <a:p>
            <a:pPr algn="ctr"/>
            <a:r>
              <a:rPr lang="en-US" sz="1200" dirty="0">
                <a:solidFill>
                  <a:schemeClr val="bg1"/>
                </a:solidFill>
                <a:latin typeface="Helvetica"/>
                <a:cs typeface="Helvetica"/>
              </a:rPr>
              <a:t>Philosophy</a:t>
            </a:r>
          </a:p>
        </p:txBody>
      </p:sp>
      <p:sp>
        <p:nvSpPr>
          <p:cNvPr id="14" name="TextBox 13"/>
          <p:cNvSpPr txBox="1"/>
          <p:nvPr/>
        </p:nvSpPr>
        <p:spPr>
          <a:xfrm>
            <a:off x="9051736" y="54042"/>
            <a:ext cx="772968" cy="461665"/>
          </a:xfrm>
          <a:prstGeom prst="rect">
            <a:avLst/>
          </a:prstGeom>
          <a:noFill/>
        </p:spPr>
        <p:txBody>
          <a:bodyPr wrap="none" rtlCol="0">
            <a:spAutoFit/>
          </a:bodyPr>
          <a:lstStyle/>
          <a:p>
            <a:pPr algn="ctr"/>
            <a:r>
              <a:rPr lang="en-US" sz="1200" dirty="0">
                <a:solidFill>
                  <a:schemeClr val="bg1"/>
                </a:solidFill>
                <a:latin typeface="Helvetica"/>
                <a:cs typeface="Helvetica"/>
              </a:rPr>
              <a:t>Job </a:t>
            </a:r>
          </a:p>
          <a:p>
            <a:pPr algn="ctr"/>
            <a:r>
              <a:rPr lang="en-US" sz="1200" dirty="0">
                <a:solidFill>
                  <a:schemeClr val="bg1"/>
                </a:solidFill>
                <a:latin typeface="Helvetica"/>
                <a:cs typeface="Helvetica"/>
              </a:rPr>
              <a:t>Function</a:t>
            </a:r>
          </a:p>
        </p:txBody>
      </p:sp>
      <p:sp>
        <p:nvSpPr>
          <p:cNvPr id="29" name="Rectangle 28"/>
          <p:cNvSpPr/>
          <p:nvPr/>
        </p:nvSpPr>
        <p:spPr>
          <a:xfrm>
            <a:off x="-1" y="1"/>
            <a:ext cx="2743200" cy="228600"/>
          </a:xfrm>
          <a:prstGeom prst="rect">
            <a:avLst/>
          </a:prstGeom>
          <a:solidFill>
            <a:srgbClr val="AB0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0170033" y="228601"/>
            <a:ext cx="550151" cy="276999"/>
          </a:xfrm>
          <a:prstGeom prst="rect">
            <a:avLst/>
          </a:prstGeom>
          <a:noFill/>
        </p:spPr>
        <p:txBody>
          <a:bodyPr wrap="none" rtlCol="0">
            <a:spAutoFit/>
          </a:bodyPr>
          <a:lstStyle/>
          <a:p>
            <a:r>
              <a:rPr lang="en-US" sz="1200" dirty="0">
                <a:solidFill>
                  <a:schemeClr val="bg1"/>
                </a:solidFill>
                <a:latin typeface="Helvetica"/>
                <a:cs typeface="Helvetica"/>
              </a:rPr>
              <a:t>Head</a:t>
            </a:r>
          </a:p>
        </p:txBody>
      </p:sp>
      <p:sp>
        <p:nvSpPr>
          <p:cNvPr id="41" name="TextBox 40"/>
          <p:cNvSpPr txBox="1"/>
          <p:nvPr/>
        </p:nvSpPr>
        <p:spPr>
          <a:xfrm>
            <a:off x="11159639" y="228601"/>
            <a:ext cx="550151" cy="276999"/>
          </a:xfrm>
          <a:prstGeom prst="rect">
            <a:avLst/>
          </a:prstGeom>
          <a:noFill/>
        </p:spPr>
        <p:txBody>
          <a:bodyPr wrap="none" rtlCol="0">
            <a:spAutoFit/>
          </a:bodyPr>
          <a:lstStyle/>
          <a:p>
            <a:r>
              <a:rPr lang="en-US" sz="1200" dirty="0">
                <a:solidFill>
                  <a:schemeClr val="bg1"/>
                </a:solidFill>
                <a:latin typeface="Helvetica"/>
                <a:cs typeface="Helvetica"/>
              </a:rPr>
              <a:t>Head</a:t>
            </a:r>
          </a:p>
        </p:txBody>
      </p:sp>
      <p:pic>
        <p:nvPicPr>
          <p:cNvPr id="30" name="Picture 29" descr="UCAP GRAPHIC_small.png"/>
          <p:cNvPicPr>
            <a:picLocks noChangeAspect="1"/>
          </p:cNvPicPr>
          <p:nvPr/>
        </p:nvPicPr>
        <p:blipFill>
          <a:blip r:embed="rId3"/>
          <a:stretch>
            <a:fillRect/>
          </a:stretch>
        </p:blipFill>
        <p:spPr>
          <a:xfrm>
            <a:off x="9544582" y="5895191"/>
            <a:ext cx="2305479" cy="751671"/>
          </a:xfrm>
          <a:prstGeom prst="rect">
            <a:avLst/>
          </a:prstGeom>
        </p:spPr>
      </p:pic>
      <p:sp>
        <p:nvSpPr>
          <p:cNvPr id="10" name="Title 1"/>
          <p:cNvSpPr txBox="1">
            <a:spLocks/>
          </p:cNvSpPr>
          <p:nvPr/>
        </p:nvSpPr>
        <p:spPr>
          <a:xfrm>
            <a:off x="475266" y="228601"/>
            <a:ext cx="11234524" cy="7023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C234B"/>
                </a:solidFill>
                <a:effectLst/>
                <a:uLnTx/>
                <a:uFillTx/>
                <a:latin typeface="Times"/>
                <a:ea typeface="+mn-ea"/>
                <a:cs typeface="Times"/>
              </a:rPr>
              <a:t>COMMUNICATIO</a:t>
            </a:r>
            <a:r>
              <a:rPr lang="en-US" sz="4000" dirty="0" smtClean="0">
                <a:solidFill>
                  <a:srgbClr val="0C234B"/>
                </a:solidFill>
                <a:latin typeface="Times"/>
                <a:cs typeface="Times"/>
              </a:rPr>
              <a:t>N PLAN &amp; TIMELINE</a:t>
            </a:r>
            <a:endParaRPr kumimoji="0" lang="en-US" sz="4000" b="0" i="0" u="none" strike="noStrike" kern="1200" cap="none" spc="0" normalizeH="0" baseline="0" noProof="0" dirty="0">
              <a:ln>
                <a:noFill/>
              </a:ln>
              <a:solidFill>
                <a:srgbClr val="0C234B"/>
              </a:solidFill>
              <a:effectLst/>
              <a:uLnTx/>
              <a:uFillTx/>
              <a:latin typeface="Times"/>
              <a:ea typeface="+mn-ea"/>
              <a:cs typeface="Times"/>
            </a:endParaRPr>
          </a:p>
        </p:txBody>
      </p:sp>
      <p:pic>
        <p:nvPicPr>
          <p:cNvPr id="2" name="Picture 1"/>
          <p:cNvPicPr>
            <a:picLocks noChangeAspect="1"/>
          </p:cNvPicPr>
          <p:nvPr/>
        </p:nvPicPr>
        <p:blipFill>
          <a:blip r:embed="rId4"/>
          <a:stretch>
            <a:fillRect/>
          </a:stretch>
        </p:blipFill>
        <p:spPr>
          <a:xfrm>
            <a:off x="1051928" y="930999"/>
            <a:ext cx="9668256" cy="4824057"/>
          </a:xfrm>
          <a:prstGeom prst="rect">
            <a:avLst/>
          </a:prstGeom>
        </p:spPr>
      </p:pic>
    </p:spTree>
    <p:extLst>
      <p:ext uri="{BB962C8B-B14F-4D97-AF65-F5344CB8AC3E}">
        <p14:creationId xmlns:p14="http://schemas.microsoft.com/office/powerpoint/2010/main" val="451485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129419" y="161764"/>
            <a:ext cx="712054" cy="276999"/>
          </a:xfrm>
          <a:prstGeom prst="rect">
            <a:avLst/>
          </a:prstGeom>
          <a:noFill/>
        </p:spPr>
        <p:txBody>
          <a:bodyPr wrap="none" rtlCol="0">
            <a:spAutoFit/>
          </a:bodyPr>
          <a:lstStyle/>
          <a:p>
            <a:r>
              <a:rPr lang="en-US" sz="1200" dirty="0" smtClean="0">
                <a:solidFill>
                  <a:schemeClr val="bg1"/>
                </a:solidFill>
                <a:latin typeface="Helvetica"/>
                <a:cs typeface="Helvetica"/>
              </a:rPr>
              <a:t>Agenda</a:t>
            </a:r>
            <a:endParaRPr lang="en-US" sz="1200" dirty="0">
              <a:solidFill>
                <a:schemeClr val="bg1"/>
              </a:solidFill>
              <a:latin typeface="Helvetica"/>
              <a:cs typeface="Helvetica"/>
            </a:endParaRPr>
          </a:p>
        </p:txBody>
      </p:sp>
      <p:sp>
        <p:nvSpPr>
          <p:cNvPr id="14" name="TextBox 13"/>
          <p:cNvSpPr txBox="1"/>
          <p:nvPr/>
        </p:nvSpPr>
        <p:spPr>
          <a:xfrm>
            <a:off x="9051736" y="54042"/>
            <a:ext cx="772968" cy="461665"/>
          </a:xfrm>
          <a:prstGeom prst="rect">
            <a:avLst/>
          </a:prstGeom>
          <a:noFill/>
        </p:spPr>
        <p:txBody>
          <a:bodyPr wrap="none" rtlCol="0">
            <a:spAutoFit/>
          </a:bodyPr>
          <a:lstStyle/>
          <a:p>
            <a:pPr algn="ctr"/>
            <a:r>
              <a:rPr lang="en-US" sz="1200" dirty="0" smtClean="0">
                <a:solidFill>
                  <a:schemeClr val="bg1"/>
                </a:solidFill>
                <a:latin typeface="Helvetica"/>
                <a:cs typeface="Helvetica"/>
              </a:rPr>
              <a:t>Job </a:t>
            </a:r>
          </a:p>
          <a:p>
            <a:pPr algn="ctr"/>
            <a:r>
              <a:rPr lang="en-US" sz="1200" dirty="0" smtClean="0">
                <a:solidFill>
                  <a:schemeClr val="bg1"/>
                </a:solidFill>
                <a:latin typeface="Helvetica"/>
                <a:cs typeface="Helvetica"/>
              </a:rPr>
              <a:t>Function</a:t>
            </a:r>
            <a:endParaRPr lang="en-US" sz="1200" dirty="0">
              <a:solidFill>
                <a:schemeClr val="bg1"/>
              </a:solidFill>
              <a:latin typeface="Helvetica"/>
              <a:cs typeface="Helvetica"/>
            </a:endParaRPr>
          </a:p>
        </p:txBody>
      </p:sp>
      <p:sp>
        <p:nvSpPr>
          <p:cNvPr id="28" name="Title 1"/>
          <p:cNvSpPr txBox="1">
            <a:spLocks/>
          </p:cNvSpPr>
          <p:nvPr/>
        </p:nvSpPr>
        <p:spPr>
          <a:xfrm>
            <a:off x="674680" y="417547"/>
            <a:ext cx="10760034" cy="7023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smtClean="0">
                <a:solidFill>
                  <a:srgbClr val="0C234B"/>
                </a:solidFill>
                <a:latin typeface="Times"/>
                <a:ea typeface="+mj-ea"/>
                <a:cs typeface="Times"/>
              </a:rPr>
              <a:t>SOME  THINGS WON’T CHANGE FOR CURRENT EMPLOYEES</a:t>
            </a:r>
            <a:endParaRPr kumimoji="0" lang="en-US" sz="4000" b="0" i="0" u="none" strike="noStrike" kern="1200" cap="none" spc="0" normalizeH="0" baseline="0" noProof="0" dirty="0">
              <a:ln>
                <a:noFill/>
              </a:ln>
              <a:solidFill>
                <a:srgbClr val="0C234B"/>
              </a:solidFill>
              <a:effectLst/>
              <a:uLnTx/>
              <a:uFillTx/>
              <a:latin typeface="Times"/>
              <a:ea typeface="+mj-ea"/>
              <a:cs typeface="Times"/>
            </a:endParaRPr>
          </a:p>
        </p:txBody>
      </p:sp>
      <p:sp>
        <p:nvSpPr>
          <p:cNvPr id="29" name="Rectangle 28"/>
          <p:cNvSpPr/>
          <p:nvPr/>
        </p:nvSpPr>
        <p:spPr>
          <a:xfrm>
            <a:off x="-1" y="1"/>
            <a:ext cx="2743200" cy="228600"/>
          </a:xfrm>
          <a:prstGeom prst="rect">
            <a:avLst/>
          </a:prstGeom>
          <a:solidFill>
            <a:srgbClr val="AB0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0170033" y="228601"/>
            <a:ext cx="550151" cy="276999"/>
          </a:xfrm>
          <a:prstGeom prst="rect">
            <a:avLst/>
          </a:prstGeom>
          <a:noFill/>
        </p:spPr>
        <p:txBody>
          <a:bodyPr wrap="none" rtlCol="0">
            <a:spAutoFit/>
          </a:bodyPr>
          <a:lstStyle/>
          <a:p>
            <a:r>
              <a:rPr lang="en-US" sz="1200" dirty="0" smtClean="0">
                <a:solidFill>
                  <a:schemeClr val="bg1"/>
                </a:solidFill>
                <a:latin typeface="Helvetica"/>
                <a:cs typeface="Helvetica"/>
              </a:rPr>
              <a:t>Head</a:t>
            </a:r>
            <a:endParaRPr lang="en-US" sz="1200" dirty="0">
              <a:solidFill>
                <a:schemeClr val="bg1"/>
              </a:solidFill>
              <a:latin typeface="Helvetica"/>
              <a:cs typeface="Helvetica"/>
            </a:endParaRPr>
          </a:p>
        </p:txBody>
      </p:sp>
      <p:sp>
        <p:nvSpPr>
          <p:cNvPr id="41" name="TextBox 40"/>
          <p:cNvSpPr txBox="1"/>
          <p:nvPr/>
        </p:nvSpPr>
        <p:spPr>
          <a:xfrm>
            <a:off x="11159639" y="228601"/>
            <a:ext cx="550151" cy="276999"/>
          </a:xfrm>
          <a:prstGeom prst="rect">
            <a:avLst/>
          </a:prstGeom>
          <a:noFill/>
        </p:spPr>
        <p:txBody>
          <a:bodyPr wrap="none" rtlCol="0">
            <a:spAutoFit/>
          </a:bodyPr>
          <a:lstStyle/>
          <a:p>
            <a:r>
              <a:rPr lang="en-US" sz="1200" dirty="0" smtClean="0">
                <a:solidFill>
                  <a:schemeClr val="bg1"/>
                </a:solidFill>
                <a:latin typeface="Helvetica"/>
                <a:cs typeface="Helvetica"/>
              </a:rPr>
              <a:t>Head</a:t>
            </a:r>
            <a:endParaRPr lang="en-US" sz="1200" dirty="0">
              <a:solidFill>
                <a:schemeClr val="bg1"/>
              </a:solidFill>
              <a:latin typeface="Helvetica"/>
              <a:cs typeface="Helvetica"/>
            </a:endParaRPr>
          </a:p>
        </p:txBody>
      </p:sp>
      <p:pic>
        <p:nvPicPr>
          <p:cNvPr id="30" name="Picture 29" descr="UCAP GRAPHIC_small.png"/>
          <p:cNvPicPr>
            <a:picLocks noChangeAspect="1"/>
          </p:cNvPicPr>
          <p:nvPr/>
        </p:nvPicPr>
        <p:blipFill>
          <a:blip r:embed="rId3"/>
          <a:stretch>
            <a:fillRect/>
          </a:stretch>
        </p:blipFill>
        <p:spPr>
          <a:xfrm>
            <a:off x="9544582" y="5895191"/>
            <a:ext cx="2305479" cy="751671"/>
          </a:xfrm>
          <a:prstGeom prst="rect">
            <a:avLst/>
          </a:prstGeom>
        </p:spPr>
      </p:pic>
      <p:sp>
        <p:nvSpPr>
          <p:cNvPr id="2" name="Right Triangle 1"/>
          <p:cNvSpPr/>
          <p:nvPr/>
        </p:nvSpPr>
        <p:spPr>
          <a:xfrm rot="13242821">
            <a:off x="605287" y="1784663"/>
            <a:ext cx="321949" cy="349513"/>
          </a:xfrm>
          <a:prstGeom prst="rtTriangle">
            <a:avLst/>
          </a:prstGeom>
          <a:solidFill>
            <a:srgbClr val="076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73"/>
              </a:solidFill>
            </a:endParaRPr>
          </a:p>
        </p:txBody>
      </p:sp>
      <p:sp>
        <p:nvSpPr>
          <p:cNvPr id="4" name="TextBox 3"/>
          <p:cNvSpPr txBox="1"/>
          <p:nvPr/>
        </p:nvSpPr>
        <p:spPr>
          <a:xfrm>
            <a:off x="1002267" y="1681765"/>
            <a:ext cx="10845632" cy="954107"/>
          </a:xfrm>
          <a:prstGeom prst="rect">
            <a:avLst/>
          </a:prstGeom>
          <a:noFill/>
        </p:spPr>
        <p:txBody>
          <a:bodyPr wrap="square" rtlCol="0">
            <a:spAutoFit/>
          </a:bodyPr>
          <a:lstStyle/>
          <a:p>
            <a:r>
              <a:rPr lang="en-US" sz="2800" b="1" dirty="0" smtClean="0">
                <a:solidFill>
                  <a:srgbClr val="AB0520"/>
                </a:solidFill>
              </a:rPr>
              <a:t>RETIREMENT PLAN ELECTIONS:</a:t>
            </a:r>
            <a:r>
              <a:rPr lang="en-US" sz="2800" b="1" dirty="0" smtClean="0">
                <a:solidFill>
                  <a:srgbClr val="076873"/>
                </a:solidFill>
              </a:rPr>
              <a:t> </a:t>
            </a:r>
            <a:r>
              <a:rPr lang="en-US" sz="2800" dirty="0">
                <a:solidFill>
                  <a:srgbClr val="001848"/>
                </a:solidFill>
              </a:rPr>
              <a:t>R</a:t>
            </a:r>
            <a:r>
              <a:rPr lang="en-US" sz="2800" dirty="0" smtClean="0">
                <a:solidFill>
                  <a:srgbClr val="001848"/>
                </a:solidFill>
              </a:rPr>
              <a:t>etirement plan elections can remain the same</a:t>
            </a:r>
            <a:endParaRPr lang="en-US" sz="2800" b="1" dirty="0">
              <a:solidFill>
                <a:srgbClr val="001848"/>
              </a:solidFill>
            </a:endParaRPr>
          </a:p>
        </p:txBody>
      </p:sp>
      <p:sp>
        <p:nvSpPr>
          <p:cNvPr id="15" name="Right Triangle 14"/>
          <p:cNvSpPr/>
          <p:nvPr/>
        </p:nvSpPr>
        <p:spPr>
          <a:xfrm rot="13242821">
            <a:off x="605287" y="2943408"/>
            <a:ext cx="321949" cy="349513"/>
          </a:xfrm>
          <a:prstGeom prst="rtTriangle">
            <a:avLst/>
          </a:prstGeom>
          <a:solidFill>
            <a:srgbClr val="076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73"/>
              </a:solidFill>
            </a:endParaRPr>
          </a:p>
        </p:txBody>
      </p:sp>
      <p:sp>
        <p:nvSpPr>
          <p:cNvPr id="16" name="TextBox 15"/>
          <p:cNvSpPr txBox="1"/>
          <p:nvPr/>
        </p:nvSpPr>
        <p:spPr>
          <a:xfrm>
            <a:off x="1002267" y="2830673"/>
            <a:ext cx="10845632" cy="954107"/>
          </a:xfrm>
          <a:prstGeom prst="rect">
            <a:avLst/>
          </a:prstGeom>
          <a:noFill/>
        </p:spPr>
        <p:txBody>
          <a:bodyPr wrap="square" rtlCol="0">
            <a:spAutoFit/>
          </a:bodyPr>
          <a:lstStyle/>
          <a:p>
            <a:r>
              <a:rPr lang="en-US" sz="2800" b="1" dirty="0" smtClean="0">
                <a:solidFill>
                  <a:srgbClr val="AB0520"/>
                </a:solidFill>
              </a:rPr>
              <a:t>VACATION ACCRUAL RATES: </a:t>
            </a:r>
            <a:r>
              <a:rPr lang="en-US" sz="2800" dirty="0" smtClean="0">
                <a:solidFill>
                  <a:srgbClr val="002060"/>
                </a:solidFill>
              </a:rPr>
              <a:t>Vacation accrual rates and balances will not be reduced</a:t>
            </a:r>
            <a:endParaRPr lang="en-US" sz="2800" b="1" dirty="0">
              <a:solidFill>
                <a:srgbClr val="076873"/>
              </a:solidFill>
            </a:endParaRPr>
          </a:p>
        </p:txBody>
      </p:sp>
      <p:sp>
        <p:nvSpPr>
          <p:cNvPr id="17" name="Right Triangle 16"/>
          <p:cNvSpPr/>
          <p:nvPr/>
        </p:nvSpPr>
        <p:spPr>
          <a:xfrm rot="13242821">
            <a:off x="605287" y="4069493"/>
            <a:ext cx="321949" cy="349513"/>
          </a:xfrm>
          <a:prstGeom prst="rtTriangle">
            <a:avLst/>
          </a:prstGeom>
          <a:solidFill>
            <a:srgbClr val="076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73"/>
              </a:solidFill>
            </a:endParaRPr>
          </a:p>
        </p:txBody>
      </p:sp>
      <p:sp>
        <p:nvSpPr>
          <p:cNvPr id="18" name="TextBox 17"/>
          <p:cNvSpPr txBox="1"/>
          <p:nvPr/>
        </p:nvSpPr>
        <p:spPr>
          <a:xfrm>
            <a:off x="1002267" y="3946931"/>
            <a:ext cx="10845632" cy="523220"/>
          </a:xfrm>
          <a:prstGeom prst="rect">
            <a:avLst/>
          </a:prstGeom>
          <a:noFill/>
        </p:spPr>
        <p:txBody>
          <a:bodyPr wrap="square" rtlCol="0">
            <a:spAutoFit/>
          </a:bodyPr>
          <a:lstStyle/>
          <a:p>
            <a:r>
              <a:rPr lang="en-US" sz="2800" b="1" dirty="0" smtClean="0">
                <a:solidFill>
                  <a:srgbClr val="AB0520"/>
                </a:solidFill>
              </a:rPr>
              <a:t>EXISTING TITLES: </a:t>
            </a:r>
            <a:r>
              <a:rPr lang="en-US" sz="2800" dirty="0" smtClean="0">
                <a:solidFill>
                  <a:srgbClr val="002060"/>
                </a:solidFill>
              </a:rPr>
              <a:t>Individuals may retain current titles as working titles</a:t>
            </a:r>
            <a:endParaRPr lang="en-US" sz="2800" b="1" dirty="0">
              <a:solidFill>
                <a:srgbClr val="076873"/>
              </a:solidFill>
            </a:endParaRPr>
          </a:p>
        </p:txBody>
      </p:sp>
      <p:sp>
        <p:nvSpPr>
          <p:cNvPr id="19" name="Right Triangle 18"/>
          <p:cNvSpPr/>
          <p:nvPr/>
        </p:nvSpPr>
        <p:spPr>
          <a:xfrm rot="13242821">
            <a:off x="605287" y="4973001"/>
            <a:ext cx="321949" cy="349513"/>
          </a:xfrm>
          <a:prstGeom prst="rtTriangle">
            <a:avLst/>
          </a:prstGeom>
          <a:solidFill>
            <a:srgbClr val="076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73"/>
              </a:solidFill>
            </a:endParaRPr>
          </a:p>
        </p:txBody>
      </p:sp>
      <p:sp>
        <p:nvSpPr>
          <p:cNvPr id="20" name="TextBox 19"/>
          <p:cNvSpPr txBox="1"/>
          <p:nvPr/>
        </p:nvSpPr>
        <p:spPr>
          <a:xfrm>
            <a:off x="1002267" y="4850439"/>
            <a:ext cx="10845632" cy="523220"/>
          </a:xfrm>
          <a:prstGeom prst="rect">
            <a:avLst/>
          </a:prstGeom>
          <a:noFill/>
        </p:spPr>
        <p:txBody>
          <a:bodyPr wrap="square" rtlCol="0">
            <a:spAutoFit/>
          </a:bodyPr>
          <a:lstStyle/>
          <a:p>
            <a:r>
              <a:rPr lang="en-US" sz="2800" b="1" dirty="0" smtClean="0">
                <a:solidFill>
                  <a:srgbClr val="AB0520"/>
                </a:solidFill>
              </a:rPr>
              <a:t>PAY: </a:t>
            </a:r>
            <a:r>
              <a:rPr lang="en-US" sz="2800" dirty="0" smtClean="0">
                <a:solidFill>
                  <a:srgbClr val="002060"/>
                </a:solidFill>
              </a:rPr>
              <a:t>Pay will not be reduced if above the new salary range maximum</a:t>
            </a:r>
            <a:endParaRPr lang="en-US" sz="2800" b="1" dirty="0">
              <a:solidFill>
                <a:srgbClr val="076873"/>
              </a:solidFill>
            </a:endParaRPr>
          </a:p>
        </p:txBody>
      </p:sp>
    </p:spTree>
    <p:extLst>
      <p:ext uri="{BB962C8B-B14F-4D97-AF65-F5344CB8AC3E}">
        <p14:creationId xmlns:p14="http://schemas.microsoft.com/office/powerpoint/2010/main" val="578487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28155" y="427541"/>
            <a:ext cx="11463252" cy="7023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C234B"/>
                </a:solidFill>
                <a:effectLst/>
                <a:uLnTx/>
                <a:uFillTx/>
                <a:latin typeface="Times"/>
                <a:ea typeface="+mn-ea"/>
                <a:cs typeface="Times"/>
              </a:rPr>
              <a:t>UCAP </a:t>
            </a:r>
            <a:r>
              <a:rPr kumimoji="0" lang="en-US" sz="4000" b="0" i="0" u="none" strike="noStrike" kern="1200" cap="none" spc="0" normalizeH="0" baseline="0" noProof="0" dirty="0">
                <a:ln>
                  <a:noFill/>
                </a:ln>
                <a:solidFill>
                  <a:srgbClr val="0C234B"/>
                </a:solidFill>
                <a:effectLst/>
                <a:uLnTx/>
                <a:uFillTx/>
                <a:latin typeface="Times"/>
                <a:ea typeface="+mn-ea"/>
                <a:cs typeface="Times"/>
              </a:rPr>
              <a:t>TIMELINE</a:t>
            </a:r>
            <a:endParaRPr kumimoji="0" lang="en-US" sz="1800" b="0" i="0" u="none" strike="noStrike" kern="1200" cap="none" spc="0" normalizeH="0" baseline="0" noProof="0" dirty="0">
              <a:ln>
                <a:noFill/>
              </a:ln>
              <a:solidFill>
                <a:srgbClr val="0C234B"/>
              </a:solidFill>
              <a:effectLst/>
              <a:uLnTx/>
              <a:uFillTx/>
              <a:latin typeface="Times"/>
              <a:ea typeface="+mn-ea"/>
              <a:cs typeface="Times"/>
            </a:endParaRPr>
          </a:p>
        </p:txBody>
      </p:sp>
      <p:sp>
        <p:nvSpPr>
          <p:cNvPr id="28" name="Rectangle 27"/>
          <p:cNvSpPr/>
          <p:nvPr/>
        </p:nvSpPr>
        <p:spPr>
          <a:xfrm>
            <a:off x="-1" y="1"/>
            <a:ext cx="2743200" cy="228600"/>
          </a:xfrm>
          <a:prstGeom prst="rect">
            <a:avLst/>
          </a:prstGeom>
          <a:solidFill>
            <a:srgbClr val="AB0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9" name="Picture 58" descr="UCAP GRAPHIC_small.png"/>
          <p:cNvPicPr>
            <a:picLocks noChangeAspect="1"/>
          </p:cNvPicPr>
          <p:nvPr/>
        </p:nvPicPr>
        <p:blipFill>
          <a:blip r:embed="rId3"/>
          <a:stretch>
            <a:fillRect/>
          </a:stretch>
        </p:blipFill>
        <p:spPr>
          <a:xfrm>
            <a:off x="9448800" y="5857176"/>
            <a:ext cx="2498724" cy="814675"/>
          </a:xfrm>
          <a:prstGeom prst="rect">
            <a:avLst/>
          </a:prstGeom>
        </p:spPr>
      </p:pic>
      <p:sp>
        <p:nvSpPr>
          <p:cNvPr id="6" name="AutoShape 184"/>
          <p:cNvSpPr>
            <a:spLocks noChangeArrowheads="1"/>
          </p:cNvSpPr>
          <p:nvPr/>
        </p:nvSpPr>
        <p:spPr bwMode="gray">
          <a:xfrm>
            <a:off x="5976256" y="2547257"/>
            <a:ext cx="1915056" cy="817622"/>
          </a:xfrm>
          <a:prstGeom prst="roundRect">
            <a:avLst>
              <a:gd name="adj" fmla="val 8683"/>
            </a:avLst>
          </a:prstGeom>
          <a:solidFill>
            <a:srgbClr val="FFFFFF"/>
          </a:solidFill>
          <a:ln w="12700" algn="ctr">
            <a:solidFill>
              <a:srgbClr val="1F497D">
                <a:lumMod val="50000"/>
                <a:lumOff val="50000"/>
              </a:srgbClr>
            </a:solidFill>
            <a:round/>
            <a:headEnd/>
            <a:tailEnd/>
          </a:ln>
          <a:effectLst>
            <a:outerShdw dist="101600" dir="7979988" sx="102000" sy="102000" algn="tr" rotWithShape="0">
              <a:srgbClr val="000000">
                <a:alpha val="9999"/>
              </a:srgbClr>
            </a:outerShdw>
          </a:effectLst>
        </p:spPr>
        <p:txBody>
          <a:bodyPr anchor="ctr"/>
          <a:lstStyle/>
          <a:p>
            <a:pPr marL="0" marR="0" lvl="0" indent="0" algn="l" defTabSz="833438"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a:ea typeface="+mn-ea"/>
                <a:cs typeface="+mn-cs"/>
              </a:rPr>
              <a:t>Step III:</a:t>
            </a:r>
            <a:r>
              <a:rPr kumimoji="0" lang="en-US" sz="1300" b="0" i="0" u="none" strike="noStrike" kern="0" cap="none" spc="0" normalizeH="0" baseline="0" noProof="0" dirty="0">
                <a:ln>
                  <a:noFill/>
                </a:ln>
                <a:solidFill>
                  <a:prstClr val="black">
                    <a:lumMod val="65000"/>
                    <a:lumOff val="35000"/>
                  </a:prstClr>
                </a:solidFill>
                <a:effectLst/>
                <a:uLnTx/>
                <a:uFillTx/>
                <a:latin typeface="Arial"/>
                <a:ea typeface="+mn-ea"/>
                <a:cs typeface="+mn-cs"/>
              </a:rPr>
              <a:t> Benchmark Jobs and Evaluate Cost</a:t>
            </a:r>
          </a:p>
        </p:txBody>
      </p:sp>
      <p:sp>
        <p:nvSpPr>
          <p:cNvPr id="7" name="AutoShape 184"/>
          <p:cNvSpPr>
            <a:spLocks noChangeArrowheads="1"/>
          </p:cNvSpPr>
          <p:nvPr/>
        </p:nvSpPr>
        <p:spPr bwMode="gray">
          <a:xfrm>
            <a:off x="4166498" y="2535968"/>
            <a:ext cx="1629644" cy="836924"/>
          </a:xfrm>
          <a:prstGeom prst="roundRect">
            <a:avLst>
              <a:gd name="adj" fmla="val 8683"/>
            </a:avLst>
          </a:prstGeom>
          <a:solidFill>
            <a:srgbClr val="FFFFFF"/>
          </a:solidFill>
          <a:ln w="12700" algn="ctr">
            <a:solidFill>
              <a:srgbClr val="1F497D">
                <a:lumMod val="50000"/>
                <a:lumOff val="50000"/>
              </a:srgbClr>
            </a:solidFill>
            <a:round/>
            <a:headEnd/>
            <a:tailEnd/>
          </a:ln>
          <a:effectLst>
            <a:outerShdw dist="101600" dir="7979988" sx="102000" sy="102000" algn="tr" rotWithShape="0">
              <a:srgbClr val="000000">
                <a:alpha val="9999"/>
              </a:srgbClr>
            </a:outerShdw>
          </a:effectLst>
        </p:spPr>
        <p:txBody>
          <a:bodyPr anchor="ctr"/>
          <a:lstStyle/>
          <a:p>
            <a:pPr marL="0" marR="0" lvl="0" indent="0" algn="l" defTabSz="833438"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a:ea typeface="+mn-ea"/>
                <a:cs typeface="+mn-cs"/>
              </a:rPr>
              <a:t>Step II:</a:t>
            </a:r>
            <a:r>
              <a:rPr kumimoji="0" lang="en-US" sz="1300" b="0" i="0" u="none" strike="noStrike" kern="0" cap="none" spc="0" normalizeH="0" baseline="0" noProof="0" dirty="0">
                <a:ln>
                  <a:noFill/>
                </a:ln>
                <a:solidFill>
                  <a:prstClr val="black">
                    <a:lumMod val="65000"/>
                    <a:lumOff val="35000"/>
                  </a:prstClr>
                </a:solidFill>
                <a:effectLst/>
                <a:uLnTx/>
                <a:uFillTx/>
                <a:latin typeface="Arial"/>
                <a:ea typeface="+mn-ea"/>
                <a:cs typeface="+mn-cs"/>
              </a:rPr>
              <a:t> Assess Market and Design Pay Structure</a:t>
            </a:r>
          </a:p>
        </p:txBody>
      </p:sp>
      <p:sp>
        <p:nvSpPr>
          <p:cNvPr id="8" name="AutoShape 184"/>
          <p:cNvSpPr>
            <a:spLocks noChangeArrowheads="1"/>
          </p:cNvSpPr>
          <p:nvPr/>
        </p:nvSpPr>
        <p:spPr bwMode="gray">
          <a:xfrm>
            <a:off x="441309" y="2536972"/>
            <a:ext cx="1181466" cy="841248"/>
          </a:xfrm>
          <a:prstGeom prst="roundRect">
            <a:avLst>
              <a:gd name="adj" fmla="val 8683"/>
            </a:avLst>
          </a:prstGeom>
          <a:solidFill>
            <a:srgbClr val="FFFFFF"/>
          </a:solidFill>
          <a:ln w="12700" algn="ctr">
            <a:solidFill>
              <a:srgbClr val="1F497D">
                <a:lumMod val="50000"/>
                <a:lumOff val="50000"/>
              </a:srgbClr>
            </a:solidFill>
            <a:round/>
            <a:headEnd/>
            <a:tailEnd/>
          </a:ln>
          <a:effectLst>
            <a:outerShdw dist="101600" dir="7979988" sx="102000" sy="102000" algn="tr" rotWithShape="0">
              <a:srgbClr val="000000">
                <a:alpha val="9999"/>
              </a:srgbClr>
            </a:outerShdw>
          </a:effectLst>
        </p:spPr>
        <p:txBody>
          <a:bodyPr anchor="ctr"/>
          <a:lstStyle/>
          <a:p>
            <a:pPr marL="0" marR="0" lvl="0" indent="0" algn="l" defTabSz="833438"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a:ea typeface="+mn-ea"/>
                <a:cs typeface="+mn-cs"/>
              </a:rPr>
              <a:t>Preliminary:</a:t>
            </a:r>
            <a:r>
              <a:rPr kumimoji="0" lang="en-US" sz="1300" b="0" i="0" u="none" strike="noStrike" kern="0" cap="none" spc="0" normalizeH="0" baseline="0" noProof="0" dirty="0">
                <a:ln>
                  <a:noFill/>
                </a:ln>
                <a:solidFill>
                  <a:prstClr val="black">
                    <a:lumMod val="65000"/>
                    <a:lumOff val="35000"/>
                  </a:prstClr>
                </a:solidFill>
                <a:effectLst/>
                <a:uLnTx/>
                <a:uFillTx/>
                <a:latin typeface="Arial"/>
                <a:ea typeface="+mn-ea"/>
                <a:cs typeface="+mn-cs"/>
              </a:rPr>
              <a:t> Design Project Strategy</a:t>
            </a:r>
          </a:p>
        </p:txBody>
      </p:sp>
      <p:sp>
        <p:nvSpPr>
          <p:cNvPr id="9" name="AutoShape 184"/>
          <p:cNvSpPr>
            <a:spLocks noChangeArrowheads="1"/>
          </p:cNvSpPr>
          <p:nvPr/>
        </p:nvSpPr>
        <p:spPr bwMode="gray">
          <a:xfrm>
            <a:off x="8037224" y="2533806"/>
            <a:ext cx="1689189" cy="841248"/>
          </a:xfrm>
          <a:prstGeom prst="roundRect">
            <a:avLst>
              <a:gd name="adj" fmla="val 8683"/>
            </a:avLst>
          </a:prstGeom>
          <a:solidFill>
            <a:srgbClr val="FFFFFF"/>
          </a:solidFill>
          <a:ln w="12700" algn="ctr">
            <a:solidFill>
              <a:srgbClr val="1F497D">
                <a:lumMod val="50000"/>
                <a:lumOff val="50000"/>
              </a:srgbClr>
            </a:solidFill>
            <a:round/>
            <a:headEnd/>
            <a:tailEnd/>
          </a:ln>
          <a:effectLst>
            <a:outerShdw dist="101600" dir="7979988" sx="102000" sy="102000" algn="tr" rotWithShape="0">
              <a:srgbClr val="000000">
                <a:alpha val="9999"/>
              </a:srgbClr>
            </a:outerShdw>
          </a:effectLst>
        </p:spPr>
        <p:txBody>
          <a:bodyPr lIns="45720" rIns="0" anchor="ctr"/>
          <a:lstStyle/>
          <a:p>
            <a:pPr marL="0" marR="0" lvl="0" indent="0" algn="l" defTabSz="833438"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a:ea typeface="+mn-ea"/>
                <a:cs typeface="+mn-cs"/>
              </a:rPr>
              <a:t>Step IV:</a:t>
            </a:r>
            <a:r>
              <a:rPr kumimoji="0" lang="en-US" sz="1300" b="0" i="0" u="none" strike="noStrike" kern="0" cap="none" spc="0" normalizeH="0" baseline="0" noProof="0" dirty="0">
                <a:ln>
                  <a:noFill/>
                </a:ln>
                <a:solidFill>
                  <a:prstClr val="black">
                    <a:lumMod val="65000"/>
                    <a:lumOff val="35000"/>
                  </a:prstClr>
                </a:solidFill>
                <a:effectLst/>
                <a:uLnTx/>
                <a:uFillTx/>
                <a:latin typeface="Arial"/>
                <a:ea typeface="+mn-ea"/>
                <a:cs typeface="+mn-cs"/>
              </a:rPr>
              <a:t> Plan for Change and Communication</a:t>
            </a:r>
          </a:p>
        </p:txBody>
      </p:sp>
      <p:graphicFrame>
        <p:nvGraphicFramePr>
          <p:cNvPr id="10" name="Diagram 9"/>
          <p:cNvGraphicFramePr/>
          <p:nvPr>
            <p:extLst/>
          </p:nvPr>
        </p:nvGraphicFramePr>
        <p:xfrm>
          <a:off x="421290" y="2201400"/>
          <a:ext cx="11225369" cy="286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AutoShape 184"/>
          <p:cNvSpPr>
            <a:spLocks noChangeArrowheads="1"/>
          </p:cNvSpPr>
          <p:nvPr/>
        </p:nvSpPr>
        <p:spPr bwMode="gray">
          <a:xfrm>
            <a:off x="1782264" y="2535881"/>
            <a:ext cx="2218321" cy="841248"/>
          </a:xfrm>
          <a:prstGeom prst="roundRect">
            <a:avLst>
              <a:gd name="adj" fmla="val 8683"/>
            </a:avLst>
          </a:prstGeom>
          <a:solidFill>
            <a:srgbClr val="FFFFFF"/>
          </a:solidFill>
          <a:ln w="12700" algn="ctr">
            <a:solidFill>
              <a:srgbClr val="1F497D">
                <a:lumMod val="50000"/>
                <a:lumOff val="50000"/>
              </a:srgbClr>
            </a:solidFill>
            <a:round/>
            <a:headEnd/>
            <a:tailEnd/>
          </a:ln>
          <a:effectLst>
            <a:outerShdw dist="101600" dir="7979988" sx="102000" sy="102000" algn="tr" rotWithShape="0">
              <a:srgbClr val="000000">
                <a:alpha val="9999"/>
              </a:srgbClr>
            </a:outerShdw>
          </a:effectLst>
        </p:spPr>
        <p:txBody>
          <a:bodyPr anchor="ctr"/>
          <a:lstStyle/>
          <a:p>
            <a:pPr marL="0" marR="0" lvl="0" indent="0" algn="l" defTabSz="833438"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a:ea typeface="+mn-ea"/>
                <a:cs typeface="+mn-cs"/>
              </a:rPr>
              <a:t>Step I:</a:t>
            </a:r>
            <a:r>
              <a:rPr kumimoji="0" lang="en-US" sz="1300" b="0" i="0" u="none" strike="noStrike" kern="0" cap="none" spc="0" normalizeH="0" baseline="0" noProof="0" dirty="0">
                <a:ln>
                  <a:noFill/>
                </a:ln>
                <a:solidFill>
                  <a:prstClr val="black">
                    <a:lumMod val="65000"/>
                    <a:lumOff val="35000"/>
                  </a:prstClr>
                </a:solidFill>
                <a:effectLst/>
                <a:uLnTx/>
                <a:uFillTx/>
                <a:latin typeface="Arial"/>
                <a:ea typeface="+mn-ea"/>
                <a:cs typeface="+mn-cs"/>
              </a:rPr>
              <a:t> Develop Career Model, Define Jobs and Map Employees</a:t>
            </a:r>
          </a:p>
        </p:txBody>
      </p:sp>
      <p:sp>
        <p:nvSpPr>
          <p:cNvPr id="12" name="AutoShape 184"/>
          <p:cNvSpPr>
            <a:spLocks noChangeArrowheads="1"/>
          </p:cNvSpPr>
          <p:nvPr/>
        </p:nvSpPr>
        <p:spPr bwMode="gray">
          <a:xfrm>
            <a:off x="9817894" y="2546867"/>
            <a:ext cx="1828766" cy="841248"/>
          </a:xfrm>
          <a:prstGeom prst="roundRect">
            <a:avLst>
              <a:gd name="adj" fmla="val 8683"/>
            </a:avLst>
          </a:prstGeom>
          <a:solidFill>
            <a:srgbClr val="FFFFFF"/>
          </a:solidFill>
          <a:ln w="12700" algn="ctr">
            <a:solidFill>
              <a:srgbClr val="1F497D">
                <a:lumMod val="50000"/>
                <a:lumOff val="50000"/>
              </a:srgbClr>
            </a:solidFill>
            <a:round/>
            <a:headEnd/>
            <a:tailEnd/>
          </a:ln>
          <a:effectLst>
            <a:outerShdw dist="101600" dir="7979988" sx="102000" sy="102000" algn="tr" rotWithShape="0">
              <a:srgbClr val="000000">
                <a:alpha val="9999"/>
              </a:srgbClr>
            </a:outerShdw>
          </a:effectLst>
        </p:spPr>
        <p:txBody>
          <a:bodyPr lIns="45720" rIns="0" anchor="ctr"/>
          <a:lstStyle/>
          <a:p>
            <a:pPr marL="0" marR="0" lvl="0" indent="0" algn="l" defTabSz="833438"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a:ea typeface="+mn-ea"/>
                <a:cs typeface="+mn-cs"/>
              </a:rPr>
              <a:t>Testing and Implementation </a:t>
            </a:r>
          </a:p>
          <a:p>
            <a:pPr marL="0" marR="0" lvl="0" indent="0" algn="l" defTabSz="833438" rtl="0" eaLnBrk="1" fontAlgn="auto" latinLnBrk="0" hangingPunct="1">
              <a:lnSpc>
                <a:spcPct val="90000"/>
              </a:lnSpc>
              <a:spcBef>
                <a:spcPts val="0"/>
              </a:spcBef>
              <a:spcAft>
                <a:spcPct val="35000"/>
              </a:spcAft>
              <a:buClrTx/>
              <a:buSzTx/>
              <a:buFontTx/>
              <a:buNone/>
              <a:tabLst/>
              <a:defRPr/>
            </a:pPr>
            <a:r>
              <a:rPr kumimoji="0" lang="en-US" sz="1000" b="0" i="0" u="none" strike="noStrike" kern="0" cap="none" spc="0" normalizeH="0" baseline="0" noProof="0" dirty="0">
                <a:ln>
                  <a:noFill/>
                </a:ln>
                <a:solidFill>
                  <a:prstClr val="black">
                    <a:lumMod val="65000"/>
                    <a:lumOff val="35000"/>
                  </a:prstClr>
                </a:solidFill>
                <a:effectLst/>
                <a:uLnTx/>
                <a:uFillTx/>
                <a:latin typeface="Arial"/>
                <a:ea typeface="+mn-ea"/>
                <a:cs typeface="+mn-cs"/>
              </a:rPr>
              <a:t>           </a:t>
            </a:r>
          </a:p>
        </p:txBody>
      </p:sp>
      <p:sp>
        <p:nvSpPr>
          <p:cNvPr id="13" name="Rectangle 12"/>
          <p:cNvSpPr/>
          <p:nvPr/>
        </p:nvSpPr>
        <p:spPr>
          <a:xfrm>
            <a:off x="421290" y="3457697"/>
            <a:ext cx="2370265" cy="357051"/>
          </a:xfrm>
          <a:prstGeom prst="rect">
            <a:avLst/>
          </a:prstGeom>
          <a:solidFill>
            <a:schemeClr val="accent1">
              <a:lumMod val="75000"/>
            </a:schemeClr>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err="1">
              <a:ln>
                <a:noFill/>
              </a:ln>
              <a:solidFill>
                <a:srgbClr val="000000"/>
              </a:solidFill>
              <a:effectLst/>
              <a:uLnTx/>
              <a:uFillTx/>
              <a:latin typeface="Arial"/>
              <a:ea typeface="+mn-ea"/>
              <a:cs typeface="+mn-cs"/>
            </a:endParaRPr>
          </a:p>
        </p:txBody>
      </p:sp>
      <p:sp>
        <p:nvSpPr>
          <p:cNvPr id="14" name="Rectangle 13"/>
          <p:cNvSpPr/>
          <p:nvPr/>
        </p:nvSpPr>
        <p:spPr>
          <a:xfrm>
            <a:off x="2883035" y="3454712"/>
            <a:ext cx="6843379" cy="357051"/>
          </a:xfrm>
          <a:prstGeom prst="rect">
            <a:avLst/>
          </a:prstGeom>
          <a:solidFill>
            <a:schemeClr val="accent1">
              <a:lumMod val="75000"/>
            </a:schemeClr>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err="1">
              <a:ln>
                <a:noFill/>
              </a:ln>
              <a:solidFill>
                <a:srgbClr val="000000"/>
              </a:solidFill>
              <a:effectLst/>
              <a:uLnTx/>
              <a:uFillTx/>
              <a:latin typeface="Arial"/>
              <a:ea typeface="+mn-ea"/>
              <a:cs typeface="+mn-cs"/>
            </a:endParaRPr>
          </a:p>
        </p:txBody>
      </p:sp>
      <p:sp>
        <p:nvSpPr>
          <p:cNvPr id="15" name="Rectangle 14"/>
          <p:cNvSpPr/>
          <p:nvPr/>
        </p:nvSpPr>
        <p:spPr>
          <a:xfrm>
            <a:off x="9844364" y="3454712"/>
            <a:ext cx="1802296" cy="357051"/>
          </a:xfrm>
          <a:prstGeom prst="rect">
            <a:avLst/>
          </a:prstGeom>
          <a:solidFill>
            <a:schemeClr val="accent1">
              <a:lumMod val="75000"/>
            </a:schemeClr>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err="1">
              <a:ln>
                <a:noFill/>
              </a:ln>
              <a:solidFill>
                <a:srgbClr val="000000"/>
              </a:solidFill>
              <a:effectLst/>
              <a:uLnTx/>
              <a:uFillTx/>
              <a:latin typeface="Arial"/>
              <a:ea typeface="+mn-ea"/>
              <a:cs typeface="+mn-cs"/>
            </a:endParaRPr>
          </a:p>
        </p:txBody>
      </p:sp>
      <p:sp>
        <p:nvSpPr>
          <p:cNvPr id="16" name="TextBox 15"/>
          <p:cNvSpPr txBox="1"/>
          <p:nvPr/>
        </p:nvSpPr>
        <p:spPr>
          <a:xfrm>
            <a:off x="671904" y="3544782"/>
            <a:ext cx="1719142" cy="182880"/>
          </a:xfrm>
          <a:prstGeom prst="rect">
            <a:avLst/>
          </a:prstGeom>
          <a:noFill/>
        </p:spPr>
        <p:txBody>
          <a:bodyPr wrap="square" lIns="72000" tIns="72000" rIns="72000" bIns="72000" rtlCol="0" anchor="ctr" anchorCtr="0">
            <a:no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2017</a:t>
            </a:r>
          </a:p>
        </p:txBody>
      </p:sp>
      <p:sp>
        <p:nvSpPr>
          <p:cNvPr id="17" name="TextBox 16"/>
          <p:cNvSpPr txBox="1"/>
          <p:nvPr/>
        </p:nvSpPr>
        <p:spPr>
          <a:xfrm>
            <a:off x="5796141" y="3544782"/>
            <a:ext cx="1719142" cy="182880"/>
          </a:xfrm>
          <a:prstGeom prst="rect">
            <a:avLst/>
          </a:prstGeom>
          <a:noFill/>
        </p:spPr>
        <p:txBody>
          <a:bodyPr wrap="square" lIns="72000" tIns="72000" rIns="72000" bIns="72000" rtlCol="0" anchor="ctr" anchorCtr="0">
            <a:no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2018</a:t>
            </a:r>
          </a:p>
        </p:txBody>
      </p:sp>
      <p:sp>
        <p:nvSpPr>
          <p:cNvPr id="18" name="TextBox 17"/>
          <p:cNvSpPr txBox="1"/>
          <p:nvPr/>
        </p:nvSpPr>
        <p:spPr>
          <a:xfrm>
            <a:off x="9817894" y="3521548"/>
            <a:ext cx="1719142" cy="182880"/>
          </a:xfrm>
          <a:prstGeom prst="rect">
            <a:avLst/>
          </a:prstGeom>
          <a:noFill/>
        </p:spPr>
        <p:txBody>
          <a:bodyPr wrap="square" lIns="72000" tIns="72000" rIns="72000" bIns="72000" rtlCol="0" anchor="ctr" anchorCtr="0">
            <a:no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2019</a:t>
            </a:r>
          </a:p>
        </p:txBody>
      </p:sp>
      <p:sp>
        <p:nvSpPr>
          <p:cNvPr id="19" name="TextBox 18"/>
          <p:cNvSpPr txBox="1"/>
          <p:nvPr/>
        </p:nvSpPr>
        <p:spPr>
          <a:xfrm>
            <a:off x="11628516" y="3612988"/>
            <a:ext cx="826711" cy="303823"/>
          </a:xfrm>
          <a:prstGeom prst="rect">
            <a:avLst/>
          </a:prstGeom>
          <a:noFill/>
        </p:spPr>
        <p:txBody>
          <a:bodyPr wrap="square" lIns="72000" tIns="72000" rIns="72000" bIns="72000" rtlCol="0" anchor="ctr" anchorCtr="0">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400" b="0" i="0" u="none" strike="noStrike" kern="1200" cap="none" spc="0" normalizeH="0" baseline="0" noProof="0" dirty="0" err="1">
              <a:ln>
                <a:noFill/>
              </a:ln>
              <a:solidFill>
                <a:srgbClr val="FFFFFF">
                  <a:lumMod val="50000"/>
                </a:srgbClr>
              </a:solidFill>
              <a:effectLst/>
              <a:uLnTx/>
              <a:uFillTx/>
              <a:latin typeface="Arial"/>
              <a:ea typeface="+mn-ea"/>
              <a:cs typeface="+mn-cs"/>
            </a:endParaRPr>
          </a:p>
        </p:txBody>
      </p:sp>
      <p:sp>
        <p:nvSpPr>
          <p:cNvPr id="20" name="TextBox 19"/>
          <p:cNvSpPr txBox="1"/>
          <p:nvPr/>
        </p:nvSpPr>
        <p:spPr>
          <a:xfrm>
            <a:off x="10839858" y="3996201"/>
            <a:ext cx="1202013" cy="690979"/>
          </a:xfrm>
          <a:prstGeom prst="rect">
            <a:avLst/>
          </a:prstGeom>
          <a:noFill/>
        </p:spPr>
        <p:txBody>
          <a:bodyPr wrap="square" lIns="72000" tIns="72000" rIns="72000" bIns="72000" rtlCol="0" anchor="ctr" anchorCtr="0">
            <a:no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0" cap="none" spc="0" normalizeH="0" baseline="0" noProof="0" dirty="0" smtClean="0">
                <a:ln>
                  <a:noFill/>
                </a:ln>
                <a:solidFill>
                  <a:srgbClr val="076873"/>
                </a:solidFill>
                <a:effectLst/>
                <a:uLnTx/>
                <a:uFillTx/>
                <a:latin typeface="Calibri"/>
                <a:ea typeface="+mn-ea"/>
                <a:cs typeface="+mn-cs"/>
              </a:rPr>
              <a:t>GO LIVE </a:t>
            </a:r>
          </a:p>
          <a:p>
            <a:pPr marL="0" marR="0" lvl="0" indent="0" algn="ctr" defTabSz="914400" rtl="0" eaLnBrk="1" fontAlgn="auto" latinLnBrk="0" hangingPunct="1">
              <a:lnSpc>
                <a:spcPct val="100000"/>
              </a:lnSpc>
              <a:buClrTx/>
              <a:buSzTx/>
              <a:buFontTx/>
              <a:buNone/>
              <a:tabLst/>
              <a:defRPr/>
            </a:pPr>
            <a:r>
              <a:rPr kumimoji="0" lang="en-US" sz="1600" b="1" i="0" u="none" strike="noStrike" kern="0" cap="none" spc="0" normalizeH="0" baseline="0" noProof="0" dirty="0" smtClean="0">
                <a:ln>
                  <a:noFill/>
                </a:ln>
                <a:solidFill>
                  <a:srgbClr val="076873"/>
                </a:solidFill>
                <a:effectLst/>
                <a:uLnTx/>
                <a:uFillTx/>
                <a:latin typeface="Calibri"/>
                <a:ea typeface="+mn-ea"/>
                <a:cs typeface="+mn-cs"/>
              </a:rPr>
              <a:t>JULY 1, 2019</a:t>
            </a: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dirty="0" err="1">
              <a:ln>
                <a:noFill/>
              </a:ln>
              <a:solidFill>
                <a:srgbClr val="076873"/>
              </a:solidFill>
              <a:effectLst/>
              <a:uLnTx/>
              <a:uFillTx/>
              <a:latin typeface="Calibri"/>
              <a:ea typeface="+mn-ea"/>
              <a:cs typeface="+mn-cs"/>
            </a:endParaRPr>
          </a:p>
        </p:txBody>
      </p:sp>
      <p:sp>
        <p:nvSpPr>
          <p:cNvPr id="5" name="Isosceles Triangle 4"/>
          <p:cNvSpPr/>
          <p:nvPr/>
        </p:nvSpPr>
        <p:spPr>
          <a:xfrm rot="10800000">
            <a:off x="3610405" y="1826918"/>
            <a:ext cx="522514" cy="293914"/>
          </a:xfrm>
          <a:prstGeom prst="triangle">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317092" y="1502512"/>
            <a:ext cx="11383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76873"/>
                </a:solidFill>
                <a:effectLst/>
                <a:uLnTx/>
                <a:uFillTx/>
                <a:latin typeface="Calibri"/>
                <a:ea typeface="+mn-ea"/>
                <a:cs typeface="+mn-cs"/>
              </a:rPr>
              <a:t>Progress</a:t>
            </a:r>
          </a:p>
        </p:txBody>
      </p:sp>
      <p:sp>
        <p:nvSpPr>
          <p:cNvPr id="37" name="TextBox 36"/>
          <p:cNvSpPr txBox="1"/>
          <p:nvPr/>
        </p:nvSpPr>
        <p:spPr>
          <a:xfrm>
            <a:off x="421290" y="4272677"/>
            <a:ext cx="1086513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AB0520"/>
                </a:solidFill>
                <a:effectLst/>
                <a:uLnTx/>
                <a:uFillTx/>
                <a:latin typeface="Calibri"/>
                <a:ea typeface="+mn-ea"/>
                <a:cs typeface="+mn-cs"/>
              </a:rPr>
              <a:t>WHAT’S NEXT?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C234B"/>
                </a:solidFill>
                <a:latin typeface="Calibri"/>
              </a:rPr>
              <a:t>Complete </a:t>
            </a:r>
            <a:r>
              <a:rPr lang="en-US" dirty="0">
                <a:solidFill>
                  <a:srgbClr val="0C234B"/>
                </a:solidFill>
                <a:latin typeface="Calibri"/>
              </a:rPr>
              <a:t>position mapping process and revise architecture, as needed</a:t>
            </a:r>
            <a:endParaRPr kumimoji="0" lang="en-US" sz="1800" b="0" i="0" u="none" strike="noStrike" kern="1200" cap="none" spc="0" normalizeH="0" baseline="0" noProof="0" dirty="0">
              <a:ln>
                <a:noFill/>
              </a:ln>
              <a:solidFill>
                <a:srgbClr val="0C234B"/>
              </a:solidFill>
              <a:effectLst/>
              <a:uLnTx/>
              <a:uFillTx/>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C234B"/>
                </a:solidFill>
                <a:latin typeface="Calibri"/>
              </a:rPr>
              <a:t>Facilitate calibration sessions to review overall position mapping and outliers </a:t>
            </a:r>
            <a:endParaRPr kumimoji="0" lang="en-US" sz="1800" b="0" i="0" u="none" strike="noStrike" kern="1200" cap="none" spc="0" normalizeH="0" baseline="0" noProof="0" dirty="0">
              <a:ln>
                <a:noFill/>
              </a:ln>
              <a:solidFill>
                <a:srgbClr val="0C234B"/>
              </a:solidFill>
              <a:effectLst/>
              <a:uLnTx/>
              <a:uFillTx/>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C234B"/>
                </a:solidFill>
                <a:effectLst/>
                <a:uLnTx/>
                <a:uFillTx/>
                <a:latin typeface="Calibri"/>
                <a:ea typeface="+mn-ea"/>
                <a:cs typeface="+mn-cs"/>
              </a:rPr>
              <a:t>Assessment of market information and the design of a new pay structure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C234B"/>
                </a:solidFill>
                <a:latin typeface="Calibri"/>
              </a:rPr>
              <a:t>Mapping jobs to the new pay structure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C234B"/>
                </a:solidFill>
                <a:effectLst/>
                <a:uLnTx/>
                <a:uFillTx/>
                <a:latin typeface="Calibri"/>
                <a:ea typeface="+mn-ea"/>
                <a:cs typeface="+mn-cs"/>
              </a:rPr>
              <a:t>Evaluate</a:t>
            </a:r>
            <a:r>
              <a:rPr kumimoji="0" lang="en-US" sz="1800" b="0" i="0" u="none" strike="noStrike" kern="1200" cap="none" spc="0" normalizeH="0" noProof="0" dirty="0">
                <a:ln>
                  <a:noFill/>
                </a:ln>
                <a:solidFill>
                  <a:srgbClr val="0C234B"/>
                </a:solidFill>
                <a:effectLst/>
                <a:uLnTx/>
                <a:uFillTx/>
                <a:latin typeface="Calibri"/>
                <a:ea typeface="+mn-ea"/>
                <a:cs typeface="+mn-cs"/>
              </a:rPr>
              <a:t> </a:t>
            </a:r>
            <a:r>
              <a:rPr kumimoji="0" lang="en-US" sz="1800" b="0" i="0" u="none" strike="noStrike" kern="1200" cap="none" spc="0" normalizeH="0" noProof="0" dirty="0" smtClean="0">
                <a:ln>
                  <a:noFill/>
                </a:ln>
                <a:solidFill>
                  <a:srgbClr val="0C234B"/>
                </a:solidFill>
                <a:effectLst/>
                <a:uLnTx/>
                <a:uFillTx/>
                <a:latin typeface="Calibri"/>
                <a:ea typeface="+mn-ea"/>
                <a:cs typeface="+mn-cs"/>
              </a:rPr>
              <a:t>impact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C234B"/>
                </a:solidFill>
                <a:latin typeface="Calibri"/>
              </a:rPr>
              <a:t>Pay Equity Analysis </a:t>
            </a:r>
            <a:endParaRPr kumimoji="0" lang="en-US" sz="1800" b="0" i="0" u="none" strike="noStrike" kern="1200" cap="none" spc="0" normalizeH="0" noProof="0" dirty="0">
              <a:ln>
                <a:noFill/>
              </a:ln>
              <a:solidFill>
                <a:srgbClr val="0C234B"/>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rgbClr val="0C234B"/>
                </a:solidFill>
                <a:latin typeface="Calibri"/>
              </a:rPr>
              <a:t>Employee</a:t>
            </a:r>
            <a:r>
              <a:rPr lang="en-US" dirty="0">
                <a:solidFill>
                  <a:srgbClr val="0C234B"/>
                </a:solidFill>
                <a:latin typeface="Calibri"/>
              </a:rPr>
              <a:t> notification process</a:t>
            </a:r>
            <a:endParaRPr kumimoji="0" lang="en-US" sz="1800" b="0" i="0" u="none" strike="noStrike" kern="1200" cap="none" spc="0" normalizeH="0" baseline="0" noProof="0" dirty="0">
              <a:ln>
                <a:noFill/>
              </a:ln>
              <a:solidFill>
                <a:srgbClr val="0C234B"/>
              </a:solidFill>
              <a:effectLst/>
              <a:uLnTx/>
              <a:uFillTx/>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AB052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Isosceles Triangle 22"/>
          <p:cNvSpPr/>
          <p:nvPr/>
        </p:nvSpPr>
        <p:spPr>
          <a:xfrm rot="10800000">
            <a:off x="11313079" y="3452933"/>
            <a:ext cx="641082" cy="360608"/>
          </a:xfrm>
          <a:prstGeom prst="triangle">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8352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37"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
        <p:cNvGrpSpPr/>
        <p:nvPr/>
      </p:nvGrpSpPr>
      <p:grpSpPr>
        <a:xfrm>
          <a:off x="0" y="0"/>
          <a:ext cx="0" cy="0"/>
          <a:chOff x="0" y="0"/>
          <a:chExt cx="0" cy="0"/>
        </a:xfrm>
      </p:grpSpPr>
      <p:sp>
        <p:nvSpPr>
          <p:cNvPr id="18" name="Text Placeholder 5"/>
          <p:cNvSpPr txBox="1">
            <a:spLocks/>
          </p:cNvSpPr>
          <p:nvPr/>
        </p:nvSpPr>
        <p:spPr>
          <a:xfrm>
            <a:off x="418914" y="534243"/>
            <a:ext cx="5022662" cy="3705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chemeClr val="bg1"/>
                </a:solidFill>
                <a:latin typeface="Arial"/>
                <a:cs typeface="Arial"/>
              </a:rPr>
              <a:t>WHAT  QUESTIONS OR  INPUT  DO  YOU  HAVE?</a:t>
            </a:r>
            <a:endParaRPr lang="en-US" sz="4000" b="1" dirty="0">
              <a:solidFill>
                <a:schemeClr val="bg1"/>
              </a:solidFill>
              <a:latin typeface="Arial"/>
              <a:cs typeface="Arial"/>
            </a:endParaRPr>
          </a:p>
        </p:txBody>
      </p:sp>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28515"/>
          <a:stretch/>
        </p:blipFill>
        <p:spPr>
          <a:xfrm>
            <a:off x="418914" y="347447"/>
            <a:ext cx="11317372" cy="4550715"/>
          </a:xfrm>
          <a:prstGeom prst="rect">
            <a:avLst/>
          </a:prstGeom>
        </p:spPr>
      </p:pic>
      <p:sp>
        <p:nvSpPr>
          <p:cNvPr id="2" name="TextBox 1"/>
          <p:cNvSpPr txBox="1"/>
          <p:nvPr/>
        </p:nvSpPr>
        <p:spPr>
          <a:xfrm>
            <a:off x="304801" y="5344884"/>
            <a:ext cx="11573000" cy="707886"/>
          </a:xfrm>
          <a:prstGeom prst="rect">
            <a:avLst/>
          </a:prstGeom>
          <a:noFill/>
        </p:spPr>
        <p:txBody>
          <a:bodyPr wrap="square" rtlCol="0">
            <a:spAutoFit/>
          </a:bodyPr>
          <a:lstStyle/>
          <a:p>
            <a:pPr algn="ctr"/>
            <a:r>
              <a:rPr lang="en-US" sz="4000" b="1" dirty="0" smtClean="0">
                <a:solidFill>
                  <a:schemeClr val="bg1"/>
                </a:solidFill>
                <a:latin typeface="Arial" panose="020B0604020202020204" pitchFamily="34" charset="0"/>
                <a:cs typeface="Arial" panose="020B0604020202020204" pitchFamily="34" charset="0"/>
              </a:rPr>
              <a:t>WHAT QUESTIONS OR INPUT DO YOU HAVE?</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150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898" y="1079870"/>
            <a:ext cx="11334749" cy="598205"/>
          </a:xfrm>
        </p:spPr>
        <p:txBody>
          <a:bodyPr>
            <a:normAutofit/>
          </a:bodyPr>
          <a:lstStyle/>
          <a:p>
            <a:pPr marL="0" lvl="0" indent="0" algn="ctr" fontAlgn="base">
              <a:lnSpc>
                <a:spcPct val="100000"/>
              </a:lnSpc>
              <a:spcBef>
                <a:spcPct val="0"/>
              </a:spcBef>
              <a:spcAft>
                <a:spcPct val="0"/>
              </a:spcAft>
              <a:buNone/>
            </a:pPr>
            <a:r>
              <a:rPr lang="en-US" sz="3200" b="1" dirty="0">
                <a:solidFill>
                  <a:srgbClr val="AB0520"/>
                </a:solidFill>
                <a:sym typeface="Gill Sans" charset="0"/>
              </a:rPr>
              <a:t>The University Career Architecture Project </a:t>
            </a:r>
            <a:r>
              <a:rPr lang="en-US" sz="3200" b="1" dirty="0" smtClean="0">
                <a:solidFill>
                  <a:srgbClr val="AB0520"/>
                </a:solidFill>
                <a:sym typeface="Gill Sans" charset="0"/>
              </a:rPr>
              <a:t>will enable:</a:t>
            </a:r>
            <a:endParaRPr lang="en-US" sz="3200" b="1" dirty="0">
              <a:solidFill>
                <a:srgbClr val="AB0520"/>
              </a:solidFill>
              <a:sym typeface="Gill Sans" charset="0"/>
            </a:endParaRPr>
          </a:p>
          <a:p>
            <a:pPr marL="0" lvl="0" indent="0" algn="ctr" fontAlgn="base">
              <a:lnSpc>
                <a:spcPct val="100000"/>
              </a:lnSpc>
              <a:spcBef>
                <a:spcPct val="0"/>
              </a:spcBef>
              <a:spcAft>
                <a:spcPct val="0"/>
              </a:spcAft>
              <a:buNone/>
            </a:pPr>
            <a:endParaRPr lang="en-US" sz="3200" dirty="0">
              <a:sym typeface="Gill Sans" charset="0"/>
            </a:endParaRPr>
          </a:p>
          <a:p>
            <a:pPr marL="0" lvl="0" indent="0" algn="ctr" fontAlgn="base">
              <a:lnSpc>
                <a:spcPct val="100000"/>
              </a:lnSpc>
              <a:spcBef>
                <a:spcPct val="0"/>
              </a:spcBef>
              <a:spcAft>
                <a:spcPct val="0"/>
              </a:spcAft>
              <a:buNone/>
            </a:pPr>
            <a:endParaRPr lang="en-US" sz="3200" dirty="0">
              <a:sym typeface="Gill Sans" charset="0"/>
            </a:endParaRPr>
          </a:p>
        </p:txBody>
      </p:sp>
      <p:sp>
        <p:nvSpPr>
          <p:cNvPr id="11" name="TextBox 10"/>
          <p:cNvSpPr txBox="1"/>
          <p:nvPr/>
        </p:nvSpPr>
        <p:spPr>
          <a:xfrm>
            <a:off x="7129419" y="161764"/>
            <a:ext cx="712054" cy="276999"/>
          </a:xfrm>
          <a:prstGeom prst="rect">
            <a:avLst/>
          </a:prstGeom>
          <a:noFill/>
        </p:spPr>
        <p:txBody>
          <a:bodyPr wrap="none" rtlCol="0">
            <a:spAutoFit/>
          </a:bodyPr>
          <a:lstStyle/>
          <a:p>
            <a:r>
              <a:rPr lang="en-US" sz="1200" dirty="0" smtClean="0">
                <a:solidFill>
                  <a:schemeClr val="bg1"/>
                </a:solidFill>
                <a:latin typeface="Helvetica"/>
                <a:cs typeface="Helvetica"/>
              </a:rPr>
              <a:t>Agenda</a:t>
            </a:r>
            <a:endParaRPr lang="en-US" sz="1200" dirty="0">
              <a:solidFill>
                <a:schemeClr val="bg1"/>
              </a:solidFill>
              <a:latin typeface="Helvetica"/>
              <a:cs typeface="Helvetica"/>
            </a:endParaRPr>
          </a:p>
        </p:txBody>
      </p:sp>
      <p:sp>
        <p:nvSpPr>
          <p:cNvPr id="12" name="TextBox 11"/>
          <p:cNvSpPr txBox="1"/>
          <p:nvPr/>
        </p:nvSpPr>
        <p:spPr>
          <a:xfrm>
            <a:off x="7871751" y="54042"/>
            <a:ext cx="1172116" cy="461665"/>
          </a:xfrm>
          <a:prstGeom prst="rect">
            <a:avLst/>
          </a:prstGeom>
          <a:noFill/>
        </p:spPr>
        <p:txBody>
          <a:bodyPr wrap="none" rtlCol="0">
            <a:spAutoFit/>
          </a:bodyPr>
          <a:lstStyle/>
          <a:p>
            <a:pPr algn="ctr"/>
            <a:r>
              <a:rPr lang="en-US" sz="1200" dirty="0" smtClean="0">
                <a:solidFill>
                  <a:schemeClr val="bg1"/>
                </a:solidFill>
                <a:latin typeface="Helvetica"/>
                <a:cs typeface="Helvetica"/>
              </a:rPr>
              <a:t>Compensation</a:t>
            </a:r>
          </a:p>
          <a:p>
            <a:pPr algn="ctr"/>
            <a:r>
              <a:rPr lang="en-US" sz="1200" dirty="0" smtClean="0">
                <a:solidFill>
                  <a:schemeClr val="bg1"/>
                </a:solidFill>
                <a:latin typeface="Helvetica"/>
                <a:cs typeface="Helvetica"/>
              </a:rPr>
              <a:t>Philosophy</a:t>
            </a:r>
            <a:endParaRPr lang="en-US" sz="1200" dirty="0">
              <a:solidFill>
                <a:schemeClr val="bg1"/>
              </a:solidFill>
              <a:latin typeface="Helvetica"/>
              <a:cs typeface="Helvetica"/>
            </a:endParaRPr>
          </a:p>
        </p:txBody>
      </p:sp>
      <p:sp>
        <p:nvSpPr>
          <p:cNvPr id="14" name="TextBox 13"/>
          <p:cNvSpPr txBox="1"/>
          <p:nvPr/>
        </p:nvSpPr>
        <p:spPr>
          <a:xfrm>
            <a:off x="9051736" y="54042"/>
            <a:ext cx="772968" cy="461665"/>
          </a:xfrm>
          <a:prstGeom prst="rect">
            <a:avLst/>
          </a:prstGeom>
          <a:noFill/>
        </p:spPr>
        <p:txBody>
          <a:bodyPr wrap="none" rtlCol="0">
            <a:spAutoFit/>
          </a:bodyPr>
          <a:lstStyle/>
          <a:p>
            <a:pPr algn="ctr"/>
            <a:r>
              <a:rPr lang="en-US" sz="1200" dirty="0" smtClean="0">
                <a:solidFill>
                  <a:schemeClr val="bg1"/>
                </a:solidFill>
                <a:latin typeface="Helvetica"/>
                <a:cs typeface="Helvetica"/>
              </a:rPr>
              <a:t>Job </a:t>
            </a:r>
          </a:p>
          <a:p>
            <a:pPr algn="ctr"/>
            <a:r>
              <a:rPr lang="en-US" sz="1200" dirty="0" smtClean="0">
                <a:solidFill>
                  <a:schemeClr val="bg1"/>
                </a:solidFill>
                <a:latin typeface="Helvetica"/>
                <a:cs typeface="Helvetica"/>
              </a:rPr>
              <a:t>Function</a:t>
            </a:r>
            <a:endParaRPr lang="en-US" sz="1200" dirty="0">
              <a:solidFill>
                <a:schemeClr val="bg1"/>
              </a:solidFill>
              <a:latin typeface="Helvetica"/>
              <a:cs typeface="Helvetica"/>
            </a:endParaRPr>
          </a:p>
        </p:txBody>
      </p:sp>
      <p:sp>
        <p:nvSpPr>
          <p:cNvPr id="28" name="Title 1"/>
          <p:cNvSpPr txBox="1">
            <a:spLocks/>
          </p:cNvSpPr>
          <p:nvPr/>
        </p:nvSpPr>
        <p:spPr>
          <a:xfrm>
            <a:off x="615537" y="104503"/>
            <a:ext cx="5483225" cy="7023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C234B"/>
                </a:solidFill>
                <a:effectLst/>
                <a:uLnTx/>
                <a:uFillTx/>
                <a:latin typeface="Times"/>
                <a:ea typeface="+mj-ea"/>
                <a:cs typeface="Times"/>
              </a:rPr>
              <a:t>PROJECT OBJECTIVES</a:t>
            </a:r>
            <a:endParaRPr kumimoji="0" lang="en-US" sz="4000" b="0" i="0" u="none" strike="noStrike" kern="1200" cap="none" spc="0" normalizeH="0" baseline="0" noProof="0" dirty="0">
              <a:ln>
                <a:noFill/>
              </a:ln>
              <a:solidFill>
                <a:srgbClr val="0C234B"/>
              </a:solidFill>
              <a:effectLst/>
              <a:uLnTx/>
              <a:uFillTx/>
              <a:latin typeface="Times"/>
              <a:ea typeface="+mj-ea"/>
              <a:cs typeface="Times"/>
            </a:endParaRPr>
          </a:p>
        </p:txBody>
      </p:sp>
      <p:sp>
        <p:nvSpPr>
          <p:cNvPr id="29" name="Rectangle 28"/>
          <p:cNvSpPr/>
          <p:nvPr/>
        </p:nvSpPr>
        <p:spPr>
          <a:xfrm>
            <a:off x="-1" y="1"/>
            <a:ext cx="2743200" cy="228600"/>
          </a:xfrm>
          <a:prstGeom prst="rect">
            <a:avLst/>
          </a:prstGeom>
          <a:solidFill>
            <a:srgbClr val="AB0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0170033" y="228601"/>
            <a:ext cx="550151" cy="276999"/>
          </a:xfrm>
          <a:prstGeom prst="rect">
            <a:avLst/>
          </a:prstGeom>
          <a:noFill/>
        </p:spPr>
        <p:txBody>
          <a:bodyPr wrap="none" rtlCol="0">
            <a:spAutoFit/>
          </a:bodyPr>
          <a:lstStyle/>
          <a:p>
            <a:r>
              <a:rPr lang="en-US" sz="1200" dirty="0" smtClean="0">
                <a:solidFill>
                  <a:schemeClr val="bg1"/>
                </a:solidFill>
                <a:latin typeface="Helvetica"/>
                <a:cs typeface="Helvetica"/>
              </a:rPr>
              <a:t>Head</a:t>
            </a:r>
            <a:endParaRPr lang="en-US" sz="1200" dirty="0">
              <a:solidFill>
                <a:schemeClr val="bg1"/>
              </a:solidFill>
              <a:latin typeface="Helvetica"/>
              <a:cs typeface="Helvetica"/>
            </a:endParaRPr>
          </a:p>
        </p:txBody>
      </p:sp>
      <p:sp>
        <p:nvSpPr>
          <p:cNvPr id="41" name="TextBox 40"/>
          <p:cNvSpPr txBox="1"/>
          <p:nvPr/>
        </p:nvSpPr>
        <p:spPr>
          <a:xfrm>
            <a:off x="11159639" y="228601"/>
            <a:ext cx="550151" cy="276999"/>
          </a:xfrm>
          <a:prstGeom prst="rect">
            <a:avLst/>
          </a:prstGeom>
          <a:noFill/>
        </p:spPr>
        <p:txBody>
          <a:bodyPr wrap="none" rtlCol="0">
            <a:spAutoFit/>
          </a:bodyPr>
          <a:lstStyle/>
          <a:p>
            <a:r>
              <a:rPr lang="en-US" sz="1200" dirty="0" smtClean="0">
                <a:solidFill>
                  <a:schemeClr val="bg1"/>
                </a:solidFill>
                <a:latin typeface="Helvetica"/>
                <a:cs typeface="Helvetica"/>
              </a:rPr>
              <a:t>Head</a:t>
            </a:r>
            <a:endParaRPr lang="en-US" sz="1200" dirty="0">
              <a:solidFill>
                <a:schemeClr val="bg1"/>
              </a:solidFill>
              <a:latin typeface="Helvetica"/>
              <a:cs typeface="Helvetica"/>
            </a:endParaRPr>
          </a:p>
        </p:txBody>
      </p:sp>
      <p:pic>
        <p:nvPicPr>
          <p:cNvPr id="30" name="Picture 29" descr="UCAP GRAPHIC_small.png"/>
          <p:cNvPicPr>
            <a:picLocks noChangeAspect="1"/>
          </p:cNvPicPr>
          <p:nvPr/>
        </p:nvPicPr>
        <p:blipFill>
          <a:blip r:embed="rId3"/>
          <a:stretch>
            <a:fillRect/>
          </a:stretch>
        </p:blipFill>
        <p:spPr>
          <a:xfrm>
            <a:off x="9544582" y="5895191"/>
            <a:ext cx="2305479" cy="751671"/>
          </a:xfrm>
          <a:prstGeom prst="rect">
            <a:avLst/>
          </a:prstGeom>
        </p:spPr>
      </p:pic>
      <p:sp>
        <p:nvSpPr>
          <p:cNvPr id="2" name="Right Triangle 1"/>
          <p:cNvSpPr/>
          <p:nvPr/>
        </p:nvSpPr>
        <p:spPr>
          <a:xfrm rot="13242821">
            <a:off x="293223" y="2240546"/>
            <a:ext cx="321949" cy="349513"/>
          </a:xfrm>
          <a:prstGeom prst="rtTriangle">
            <a:avLst/>
          </a:prstGeom>
          <a:solidFill>
            <a:srgbClr val="076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73"/>
              </a:solidFill>
            </a:endParaRPr>
          </a:p>
        </p:txBody>
      </p:sp>
      <p:sp>
        <p:nvSpPr>
          <p:cNvPr id="4" name="TextBox 3"/>
          <p:cNvSpPr txBox="1"/>
          <p:nvPr/>
        </p:nvSpPr>
        <p:spPr>
          <a:xfrm>
            <a:off x="690203" y="2137648"/>
            <a:ext cx="10845632" cy="954107"/>
          </a:xfrm>
          <a:prstGeom prst="rect">
            <a:avLst/>
          </a:prstGeom>
          <a:noFill/>
        </p:spPr>
        <p:txBody>
          <a:bodyPr wrap="square" rtlCol="0">
            <a:spAutoFit/>
          </a:bodyPr>
          <a:lstStyle/>
          <a:p>
            <a:r>
              <a:rPr lang="en-US" sz="2800" b="1" dirty="0" smtClean="0">
                <a:solidFill>
                  <a:srgbClr val="AB0520"/>
                </a:solidFill>
              </a:rPr>
              <a:t>INFORMED DECISIONS</a:t>
            </a:r>
            <a:r>
              <a:rPr lang="en-US" sz="2800" b="1" dirty="0" smtClean="0">
                <a:solidFill>
                  <a:srgbClr val="076873"/>
                </a:solidFill>
              </a:rPr>
              <a:t>: </a:t>
            </a:r>
            <a:r>
              <a:rPr lang="en-US" sz="2800" dirty="0">
                <a:solidFill>
                  <a:srgbClr val="002060"/>
                </a:solidFill>
              </a:rPr>
              <a:t>R</a:t>
            </a:r>
            <a:r>
              <a:rPr lang="en-US" sz="2800" dirty="0" smtClean="0">
                <a:solidFill>
                  <a:srgbClr val="002060"/>
                </a:solidFill>
              </a:rPr>
              <a:t>elevant market data for the University, managers and employees to make quicker and more informed decisions</a:t>
            </a:r>
            <a:endParaRPr lang="en-US" sz="2800" b="1" dirty="0">
              <a:solidFill>
                <a:srgbClr val="076873"/>
              </a:solidFill>
            </a:endParaRPr>
          </a:p>
        </p:txBody>
      </p:sp>
      <p:sp>
        <p:nvSpPr>
          <p:cNvPr id="15" name="Right Triangle 14"/>
          <p:cNvSpPr/>
          <p:nvPr/>
        </p:nvSpPr>
        <p:spPr>
          <a:xfrm rot="13242821">
            <a:off x="293223" y="3551687"/>
            <a:ext cx="321949" cy="349513"/>
          </a:xfrm>
          <a:prstGeom prst="rtTriangle">
            <a:avLst/>
          </a:prstGeom>
          <a:solidFill>
            <a:srgbClr val="076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73"/>
              </a:solidFill>
            </a:endParaRPr>
          </a:p>
        </p:txBody>
      </p:sp>
      <p:sp>
        <p:nvSpPr>
          <p:cNvPr id="16" name="TextBox 15"/>
          <p:cNvSpPr txBox="1"/>
          <p:nvPr/>
        </p:nvSpPr>
        <p:spPr>
          <a:xfrm>
            <a:off x="690203" y="3438952"/>
            <a:ext cx="10845632" cy="954107"/>
          </a:xfrm>
          <a:prstGeom prst="rect">
            <a:avLst/>
          </a:prstGeom>
          <a:noFill/>
        </p:spPr>
        <p:txBody>
          <a:bodyPr wrap="square" rtlCol="0">
            <a:spAutoFit/>
          </a:bodyPr>
          <a:lstStyle/>
          <a:p>
            <a:r>
              <a:rPr lang="en-US" sz="2800" b="1" dirty="0" smtClean="0">
                <a:solidFill>
                  <a:srgbClr val="AB0520"/>
                </a:solidFill>
              </a:rPr>
              <a:t>SHARED LANGUAGE</a:t>
            </a:r>
            <a:r>
              <a:rPr lang="en-US" sz="2800" b="1" dirty="0" smtClean="0">
                <a:solidFill>
                  <a:srgbClr val="076873"/>
                </a:solidFill>
              </a:rPr>
              <a:t>: </a:t>
            </a:r>
            <a:r>
              <a:rPr lang="en-US" sz="2800" dirty="0" smtClean="0">
                <a:solidFill>
                  <a:srgbClr val="002060"/>
                </a:solidFill>
              </a:rPr>
              <a:t>Common career models, level descriptors, title guidelines and compensation ranges to allow for transparent dialogue</a:t>
            </a:r>
            <a:endParaRPr lang="en-US" sz="2800" b="1" dirty="0">
              <a:solidFill>
                <a:srgbClr val="076873"/>
              </a:solidFill>
            </a:endParaRPr>
          </a:p>
        </p:txBody>
      </p:sp>
      <p:sp>
        <p:nvSpPr>
          <p:cNvPr id="17" name="Right Triangle 16"/>
          <p:cNvSpPr/>
          <p:nvPr/>
        </p:nvSpPr>
        <p:spPr>
          <a:xfrm rot="13242821">
            <a:off x="293223" y="4884606"/>
            <a:ext cx="321949" cy="349513"/>
          </a:xfrm>
          <a:prstGeom prst="rtTriangle">
            <a:avLst/>
          </a:prstGeom>
          <a:solidFill>
            <a:srgbClr val="076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73"/>
              </a:solidFill>
            </a:endParaRPr>
          </a:p>
        </p:txBody>
      </p:sp>
      <p:sp>
        <p:nvSpPr>
          <p:cNvPr id="18" name="TextBox 17"/>
          <p:cNvSpPr txBox="1"/>
          <p:nvPr/>
        </p:nvSpPr>
        <p:spPr>
          <a:xfrm>
            <a:off x="690203" y="4762044"/>
            <a:ext cx="10845632" cy="954107"/>
          </a:xfrm>
          <a:prstGeom prst="rect">
            <a:avLst/>
          </a:prstGeom>
          <a:noFill/>
        </p:spPr>
        <p:txBody>
          <a:bodyPr wrap="square" rtlCol="0">
            <a:spAutoFit/>
          </a:bodyPr>
          <a:lstStyle/>
          <a:p>
            <a:r>
              <a:rPr lang="en-US" sz="2800" b="1" dirty="0" smtClean="0">
                <a:solidFill>
                  <a:srgbClr val="AB0520"/>
                </a:solidFill>
              </a:rPr>
              <a:t>CAREER POSSIBILITIES</a:t>
            </a:r>
            <a:r>
              <a:rPr lang="en-US" sz="2800" b="1" dirty="0" smtClean="0">
                <a:solidFill>
                  <a:srgbClr val="076873"/>
                </a:solidFill>
              </a:rPr>
              <a:t>: </a:t>
            </a:r>
            <a:r>
              <a:rPr lang="en-US" sz="2800" dirty="0" smtClean="0">
                <a:solidFill>
                  <a:srgbClr val="002060"/>
                </a:solidFill>
              </a:rPr>
              <a:t>Career progression opportunities for the vast array of professions at the University</a:t>
            </a:r>
            <a:endParaRPr lang="en-US" sz="2800" b="1" dirty="0">
              <a:solidFill>
                <a:srgbClr val="076873"/>
              </a:solidFill>
            </a:endParaRPr>
          </a:p>
        </p:txBody>
      </p:sp>
    </p:spTree>
    <p:extLst>
      <p:ext uri="{BB962C8B-B14F-4D97-AF65-F5344CB8AC3E}">
        <p14:creationId xmlns:p14="http://schemas.microsoft.com/office/powerpoint/2010/main" val="4103359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615537" y="122433"/>
            <a:ext cx="5483225" cy="7023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C234B"/>
                </a:solidFill>
                <a:effectLst/>
                <a:uLnTx/>
                <a:uFillTx/>
                <a:latin typeface="Times"/>
                <a:ea typeface="+mj-ea"/>
                <a:cs typeface="Times"/>
              </a:rPr>
              <a:t>KEY</a:t>
            </a:r>
            <a:r>
              <a:rPr kumimoji="0" lang="en-US" sz="4000" b="0" i="0" u="none" strike="noStrike" kern="1200" cap="none" spc="0" normalizeH="0" noProof="0" dirty="0" smtClean="0">
                <a:ln>
                  <a:noFill/>
                </a:ln>
                <a:solidFill>
                  <a:srgbClr val="0C234B"/>
                </a:solidFill>
                <a:effectLst/>
                <a:uLnTx/>
                <a:uFillTx/>
                <a:latin typeface="Times"/>
                <a:ea typeface="+mj-ea"/>
                <a:cs typeface="Times"/>
              </a:rPr>
              <a:t> DELIVERABLE</a:t>
            </a:r>
            <a:endParaRPr kumimoji="0" lang="en-US" sz="4000" b="0" i="0" u="none" strike="noStrike" kern="1200" cap="none" spc="0" normalizeH="0" baseline="0" noProof="0" dirty="0">
              <a:ln>
                <a:noFill/>
              </a:ln>
              <a:solidFill>
                <a:srgbClr val="0C234B"/>
              </a:solidFill>
              <a:effectLst/>
              <a:uLnTx/>
              <a:uFillTx/>
              <a:latin typeface="Times"/>
              <a:ea typeface="+mj-ea"/>
              <a:cs typeface="Times"/>
            </a:endParaRPr>
          </a:p>
        </p:txBody>
      </p:sp>
      <p:sp>
        <p:nvSpPr>
          <p:cNvPr id="28" name="Rectangle 27"/>
          <p:cNvSpPr/>
          <p:nvPr/>
        </p:nvSpPr>
        <p:spPr>
          <a:xfrm>
            <a:off x="-1" y="1"/>
            <a:ext cx="2743200" cy="228600"/>
          </a:xfrm>
          <a:prstGeom prst="rect">
            <a:avLst/>
          </a:prstGeom>
          <a:solidFill>
            <a:srgbClr val="AB0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58" descr="UCAP GRAPHIC_small.png"/>
          <p:cNvPicPr>
            <a:picLocks noChangeAspect="1"/>
          </p:cNvPicPr>
          <p:nvPr/>
        </p:nvPicPr>
        <p:blipFill>
          <a:blip r:embed="rId3"/>
          <a:stretch>
            <a:fillRect/>
          </a:stretch>
        </p:blipFill>
        <p:spPr>
          <a:xfrm>
            <a:off x="9606579" y="5908617"/>
            <a:ext cx="2340946" cy="763234"/>
          </a:xfrm>
          <a:prstGeom prst="rect">
            <a:avLst/>
          </a:prstGeom>
        </p:spPr>
      </p:pic>
      <p:graphicFrame>
        <p:nvGraphicFramePr>
          <p:cNvPr id="60" name="Diagram 59"/>
          <p:cNvGraphicFramePr/>
          <p:nvPr>
            <p:extLst>
              <p:ext uri="{D42A27DB-BD31-4B8C-83A1-F6EECF244321}">
                <p14:modId xmlns:p14="http://schemas.microsoft.com/office/powerpoint/2010/main" val="2588465113"/>
              </p:ext>
            </p:extLst>
          </p:nvPr>
        </p:nvGraphicFramePr>
        <p:xfrm>
          <a:off x="1470965" y="1048948"/>
          <a:ext cx="9255594" cy="4527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3189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0283" t="12311" r="74605" b="6022"/>
          <a:stretch/>
        </p:blipFill>
        <p:spPr>
          <a:xfrm>
            <a:off x="1907522" y="14142"/>
            <a:ext cx="1828800" cy="6852865"/>
          </a:xfrm>
          <a:prstGeom prst="rect">
            <a:avLst/>
          </a:prstGeom>
        </p:spPr>
      </p:pic>
      <p:sp>
        <p:nvSpPr>
          <p:cNvPr id="46" name="Rectangle 45"/>
          <p:cNvSpPr/>
          <p:nvPr/>
        </p:nvSpPr>
        <p:spPr>
          <a:xfrm>
            <a:off x="1909110" y="0"/>
            <a:ext cx="1828800" cy="6858000"/>
          </a:xfrm>
          <a:prstGeom prst="rect">
            <a:avLst/>
          </a:prstGeom>
          <a:solidFill>
            <a:srgbClr val="0C234B">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preferRelativeResize="0">
            <a:picLocks/>
          </p:cNvPicPr>
          <p:nvPr/>
        </p:nvPicPr>
        <p:blipFill rotWithShape="1">
          <a:blip r:embed="rId5" cstate="print">
            <a:extLst>
              <a:ext uri="{28A0092B-C50C-407E-A947-70E740481C1C}">
                <a14:useLocalDpi xmlns:a14="http://schemas.microsoft.com/office/drawing/2010/main" val="0"/>
              </a:ext>
            </a:extLst>
          </a:blip>
          <a:srcRect l="39963" r="41753"/>
          <a:stretch/>
        </p:blipFill>
        <p:spPr>
          <a:xfrm>
            <a:off x="3815044" y="-1"/>
            <a:ext cx="1828800" cy="6867007"/>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55660" t="-1210" r="26059" b="528"/>
          <a:stretch/>
        </p:blipFill>
        <p:spPr>
          <a:xfrm>
            <a:off x="0" y="-88489"/>
            <a:ext cx="1828800" cy="6946490"/>
          </a:xfrm>
          <a:prstGeom prst="rect">
            <a:avLst/>
          </a:prstGeom>
        </p:spPr>
      </p:pic>
      <p:sp>
        <p:nvSpPr>
          <p:cNvPr id="45" name="Rectangle 44"/>
          <p:cNvSpPr/>
          <p:nvPr/>
        </p:nvSpPr>
        <p:spPr>
          <a:xfrm>
            <a:off x="3818221" y="9007"/>
            <a:ext cx="1828800" cy="6858000"/>
          </a:xfrm>
          <a:prstGeom prst="rect">
            <a:avLst/>
          </a:prstGeom>
          <a:solidFill>
            <a:srgbClr val="0C234B">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3" name="Picture 32" descr="UCAP GRAPHIC_small.png"/>
          <p:cNvPicPr>
            <a:picLocks noChangeAspect="1"/>
          </p:cNvPicPr>
          <p:nvPr/>
        </p:nvPicPr>
        <p:blipFill>
          <a:blip r:embed="rId7"/>
          <a:stretch>
            <a:fillRect/>
          </a:stretch>
        </p:blipFill>
        <p:spPr>
          <a:xfrm>
            <a:off x="9795646" y="5941559"/>
            <a:ext cx="2263293" cy="737916"/>
          </a:xfrm>
          <a:prstGeom prst="rect">
            <a:avLst/>
          </a:prstGeom>
        </p:spPr>
      </p:pic>
      <p:sp>
        <p:nvSpPr>
          <p:cNvPr id="34" name="TextBox 33"/>
          <p:cNvSpPr txBox="1"/>
          <p:nvPr/>
        </p:nvSpPr>
        <p:spPr bwMode="auto">
          <a:xfrm>
            <a:off x="5599570" y="4505832"/>
            <a:ext cx="3857111" cy="14311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uLnTx/>
              <a:uFillTx/>
              <a:sym typeface="Gill Sans"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80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sym typeface="Gill Sans" charset="0"/>
              </a:rPr>
              <a:t>2,176</a:t>
            </a:r>
          </a:p>
        </p:txBody>
      </p:sp>
      <p:sp>
        <p:nvSpPr>
          <p:cNvPr id="35" name="TextBox 34"/>
          <p:cNvSpPr txBox="1"/>
          <p:nvPr/>
        </p:nvSpPr>
        <p:spPr bwMode="auto">
          <a:xfrm>
            <a:off x="6112476" y="4236528"/>
            <a:ext cx="6124349" cy="4154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rtlCol="0"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sym typeface="Gill Sans" charset="0"/>
              </a:rPr>
              <a:t>Number of single incumbent titles</a:t>
            </a:r>
          </a:p>
        </p:txBody>
      </p:sp>
      <p:sp>
        <p:nvSpPr>
          <p:cNvPr id="36" name="TextBox 35"/>
          <p:cNvSpPr txBox="1"/>
          <p:nvPr/>
        </p:nvSpPr>
        <p:spPr bwMode="auto">
          <a:xfrm>
            <a:off x="5350864" y="2767466"/>
            <a:ext cx="4287467" cy="14311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80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sym typeface="Gill Sans" charset="0"/>
              </a:rPr>
              <a:t>2,940</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uLnTx/>
              <a:uFillTx/>
              <a:sym typeface="Gill Sans" charset="0"/>
            </a:endParaRPr>
          </a:p>
        </p:txBody>
      </p:sp>
      <p:sp>
        <p:nvSpPr>
          <p:cNvPr id="37" name="TextBox 36"/>
          <p:cNvSpPr txBox="1"/>
          <p:nvPr/>
        </p:nvSpPr>
        <p:spPr bwMode="auto">
          <a:xfrm>
            <a:off x="6095846" y="2382114"/>
            <a:ext cx="5477587" cy="4154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rtlCol="0"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sym typeface="Gill Sans" charset="0"/>
              </a:rPr>
              <a:t>Number of unique job titles</a:t>
            </a:r>
          </a:p>
        </p:txBody>
      </p:sp>
      <p:pic>
        <p:nvPicPr>
          <p:cNvPr id="38" name="Picture 37"/>
          <p:cNvPicPr>
            <a:picLocks noChangeAspect="1"/>
          </p:cNvPicPr>
          <p:nvPr/>
        </p:nvPicPr>
        <p:blipFill rotWithShape="1">
          <a:blip r:embed="rId8" cstate="print">
            <a:extLst>
              <a:ext uri="{28A0092B-C50C-407E-A947-70E740481C1C}">
                <a14:useLocalDpi xmlns:a14="http://schemas.microsoft.com/office/drawing/2010/main" val="0"/>
              </a:ext>
            </a:extLst>
          </a:blip>
          <a:srcRect l="14935" t="4056" r="21059" b="-245"/>
          <a:stretch/>
        </p:blipFill>
        <p:spPr>
          <a:xfrm>
            <a:off x="201052" y="4596103"/>
            <a:ext cx="1463040" cy="1463040"/>
          </a:xfrm>
          <a:prstGeom prst="rect">
            <a:avLst/>
          </a:prstGeom>
          <a:ln>
            <a:solidFill>
              <a:schemeClr val="bg1"/>
            </a:solidFill>
          </a:ln>
        </p:spPr>
      </p:pic>
      <p:pic>
        <p:nvPicPr>
          <p:cNvPr id="39" name="Picture 38"/>
          <p:cNvPicPr>
            <a:picLocks noChangeAspect="1"/>
          </p:cNvPicPr>
          <p:nvPr/>
        </p:nvPicPr>
        <p:blipFill rotWithShape="1">
          <a:blip r:embed="rId9" cstate="print">
            <a:extLst>
              <a:ext uri="{28A0092B-C50C-407E-A947-70E740481C1C}">
                <a14:useLocalDpi xmlns:a14="http://schemas.microsoft.com/office/drawing/2010/main" val="0"/>
              </a:ext>
            </a:extLst>
          </a:blip>
          <a:srcRect l="16726" r="16726"/>
          <a:stretch/>
        </p:blipFill>
        <p:spPr>
          <a:xfrm>
            <a:off x="2090402" y="4630487"/>
            <a:ext cx="1463040" cy="1463040"/>
          </a:xfrm>
          <a:prstGeom prst="rect">
            <a:avLst/>
          </a:prstGeom>
          <a:ln>
            <a:solidFill>
              <a:schemeClr val="bg1"/>
            </a:solidFill>
          </a:ln>
        </p:spPr>
      </p:pic>
      <p:sp>
        <p:nvSpPr>
          <p:cNvPr id="15" name="TextBox 14"/>
          <p:cNvSpPr txBox="1"/>
          <p:nvPr/>
        </p:nvSpPr>
        <p:spPr bwMode="auto">
          <a:xfrm>
            <a:off x="5493432" y="815764"/>
            <a:ext cx="4287467" cy="14311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8000" kern="0" dirty="0" smtClean="0">
                <a:solidFill>
                  <a:srgbClr val="002060"/>
                </a:solidFill>
                <a:latin typeface="Arial" panose="020B0604020202020204" pitchFamily="34" charset="0"/>
                <a:cs typeface="Arial" panose="020B0604020202020204" pitchFamily="34" charset="0"/>
                <a:sym typeface="Gill Sans" charset="0"/>
              </a:rPr>
              <a:t>10</a:t>
            </a:r>
            <a:r>
              <a:rPr kumimoji="0" lang="en-US" sz="80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sym typeface="Gill Sans" charset="0"/>
              </a:rPr>
              <a:t>,823</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uLnTx/>
              <a:uFillTx/>
              <a:sym typeface="Gill Sans" charset="0"/>
            </a:endParaRPr>
          </a:p>
        </p:txBody>
      </p:sp>
      <p:sp>
        <p:nvSpPr>
          <p:cNvPr id="16" name="TextBox 15"/>
          <p:cNvSpPr txBox="1"/>
          <p:nvPr/>
        </p:nvSpPr>
        <p:spPr bwMode="auto">
          <a:xfrm>
            <a:off x="6159758" y="261135"/>
            <a:ext cx="5899181" cy="7540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rtlCol="0"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sym typeface="Gill Sans" charset="0"/>
              </a:rPr>
              <a:t>Number of </a:t>
            </a:r>
            <a:r>
              <a:rPr lang="en-US" sz="2200" b="1" kern="0" dirty="0" smtClean="0">
                <a:solidFill>
                  <a:srgbClr val="C00000"/>
                </a:solidFill>
                <a:latin typeface="Arial" panose="020B0604020202020204" pitchFamily="34" charset="0"/>
                <a:cs typeface="Arial" panose="020B0604020202020204" pitchFamily="34" charset="0"/>
                <a:sym typeface="Gill Sans" charset="0"/>
              </a:rPr>
              <a:t>classified staff and appointed professionals in scope</a:t>
            </a:r>
            <a:endParaRPr kumimoji="0" lang="en-US" sz="22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sym typeface="Gill Sans" charset="0"/>
            </a:endParaRPr>
          </a:p>
        </p:txBody>
      </p:sp>
      <p:sp>
        <p:nvSpPr>
          <p:cNvPr id="18" name="Rectangle 17"/>
          <p:cNvSpPr/>
          <p:nvPr/>
        </p:nvSpPr>
        <p:spPr>
          <a:xfrm>
            <a:off x="3176" y="-1"/>
            <a:ext cx="1828800" cy="6858000"/>
          </a:xfrm>
          <a:prstGeom prst="rect">
            <a:avLst/>
          </a:prstGeom>
          <a:solidFill>
            <a:srgbClr val="0C234B">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 Placeholder 5"/>
          <p:cNvSpPr txBox="1">
            <a:spLocks/>
          </p:cNvSpPr>
          <p:nvPr/>
        </p:nvSpPr>
        <p:spPr>
          <a:xfrm>
            <a:off x="269876" y="261136"/>
            <a:ext cx="4282458" cy="17643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000" b="1" dirty="0" smtClean="0">
                <a:solidFill>
                  <a:schemeClr val="bg1"/>
                </a:solidFill>
                <a:latin typeface="Arial"/>
                <a:cs typeface="Arial"/>
              </a:rPr>
              <a:t>CURRENT STATE</a:t>
            </a:r>
            <a:endParaRPr kumimoji="0" lang="en-US" sz="6000" b="1" i="0" u="none" strike="noStrike" kern="1200" cap="none" spc="0" normalizeH="0" baseline="0" noProof="0" dirty="0">
              <a:ln>
                <a:noFill/>
              </a:ln>
              <a:solidFill>
                <a:schemeClr val="bg1"/>
              </a:solidFill>
              <a:effectLst/>
              <a:uLnTx/>
              <a:uFillTx/>
              <a:latin typeface="Arial"/>
              <a:cs typeface="Arial"/>
            </a:endParaRPr>
          </a:p>
        </p:txBody>
      </p:sp>
      <p:sp>
        <p:nvSpPr>
          <p:cNvPr id="19" name="Rectangle 18"/>
          <p:cNvSpPr/>
          <p:nvPr/>
        </p:nvSpPr>
        <p:spPr>
          <a:xfrm>
            <a:off x="3812352" y="9007"/>
            <a:ext cx="1828800" cy="6858000"/>
          </a:xfrm>
          <a:prstGeom prst="rect">
            <a:avLst/>
          </a:prstGeom>
          <a:solidFill>
            <a:srgbClr val="0C234B">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1863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129419" y="161764"/>
            <a:ext cx="712054" cy="276999"/>
          </a:xfrm>
          <a:prstGeom prst="rect">
            <a:avLst/>
          </a:prstGeom>
          <a:noFill/>
        </p:spPr>
        <p:txBody>
          <a:bodyPr wrap="none" rtlCol="0">
            <a:spAutoFit/>
          </a:bodyPr>
          <a:lstStyle/>
          <a:p>
            <a:r>
              <a:rPr lang="en-US" sz="1200" dirty="0">
                <a:solidFill>
                  <a:schemeClr val="bg1"/>
                </a:solidFill>
                <a:latin typeface="Helvetica"/>
                <a:cs typeface="Helvetica"/>
              </a:rPr>
              <a:t>Agenda</a:t>
            </a:r>
          </a:p>
        </p:txBody>
      </p:sp>
      <p:sp>
        <p:nvSpPr>
          <p:cNvPr id="12" name="TextBox 11"/>
          <p:cNvSpPr txBox="1"/>
          <p:nvPr/>
        </p:nvSpPr>
        <p:spPr>
          <a:xfrm>
            <a:off x="7871751" y="54042"/>
            <a:ext cx="1172116" cy="461665"/>
          </a:xfrm>
          <a:prstGeom prst="rect">
            <a:avLst/>
          </a:prstGeom>
          <a:noFill/>
        </p:spPr>
        <p:txBody>
          <a:bodyPr wrap="none" rtlCol="0">
            <a:spAutoFit/>
          </a:bodyPr>
          <a:lstStyle/>
          <a:p>
            <a:pPr algn="ctr"/>
            <a:r>
              <a:rPr lang="en-US" sz="1200" dirty="0">
                <a:solidFill>
                  <a:schemeClr val="bg1"/>
                </a:solidFill>
                <a:latin typeface="Helvetica"/>
                <a:cs typeface="Helvetica"/>
              </a:rPr>
              <a:t>Compensation</a:t>
            </a:r>
          </a:p>
          <a:p>
            <a:pPr algn="ctr"/>
            <a:r>
              <a:rPr lang="en-US" sz="1200" dirty="0">
                <a:solidFill>
                  <a:schemeClr val="bg1"/>
                </a:solidFill>
                <a:latin typeface="Helvetica"/>
                <a:cs typeface="Helvetica"/>
              </a:rPr>
              <a:t>Philosophy</a:t>
            </a:r>
          </a:p>
        </p:txBody>
      </p:sp>
      <p:sp>
        <p:nvSpPr>
          <p:cNvPr id="14" name="TextBox 13"/>
          <p:cNvSpPr txBox="1"/>
          <p:nvPr/>
        </p:nvSpPr>
        <p:spPr>
          <a:xfrm>
            <a:off x="9051736" y="54042"/>
            <a:ext cx="772968" cy="461665"/>
          </a:xfrm>
          <a:prstGeom prst="rect">
            <a:avLst/>
          </a:prstGeom>
          <a:noFill/>
        </p:spPr>
        <p:txBody>
          <a:bodyPr wrap="none" rtlCol="0">
            <a:spAutoFit/>
          </a:bodyPr>
          <a:lstStyle/>
          <a:p>
            <a:pPr algn="ctr"/>
            <a:r>
              <a:rPr lang="en-US" sz="1200" dirty="0">
                <a:solidFill>
                  <a:schemeClr val="bg1"/>
                </a:solidFill>
                <a:latin typeface="Helvetica"/>
                <a:cs typeface="Helvetica"/>
              </a:rPr>
              <a:t>Job </a:t>
            </a:r>
          </a:p>
          <a:p>
            <a:pPr algn="ctr"/>
            <a:r>
              <a:rPr lang="en-US" sz="1200" dirty="0">
                <a:solidFill>
                  <a:schemeClr val="bg1"/>
                </a:solidFill>
                <a:latin typeface="Helvetica"/>
                <a:cs typeface="Helvetica"/>
              </a:rPr>
              <a:t>Function</a:t>
            </a:r>
          </a:p>
        </p:txBody>
      </p:sp>
      <p:sp>
        <p:nvSpPr>
          <p:cNvPr id="28" name="Title 1"/>
          <p:cNvSpPr txBox="1">
            <a:spLocks/>
          </p:cNvSpPr>
          <p:nvPr/>
        </p:nvSpPr>
        <p:spPr>
          <a:xfrm>
            <a:off x="648023" y="515707"/>
            <a:ext cx="9349345" cy="7023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C234B"/>
                </a:solidFill>
                <a:effectLst/>
                <a:uLnTx/>
                <a:uFillTx/>
                <a:latin typeface="Times"/>
                <a:ea typeface="+mj-ea"/>
                <a:cs typeface="Times"/>
              </a:rPr>
              <a:t>CAREER </a:t>
            </a:r>
            <a:r>
              <a:rPr kumimoji="0" lang="en-US" sz="4000" b="0" i="0" u="none" strike="noStrike" kern="1200" cap="none" spc="0" normalizeH="0" baseline="0" noProof="0" dirty="0" smtClean="0">
                <a:ln>
                  <a:noFill/>
                </a:ln>
                <a:solidFill>
                  <a:srgbClr val="0C234B"/>
                </a:solidFill>
                <a:effectLst/>
                <a:uLnTx/>
                <a:uFillTx/>
                <a:latin typeface="Times"/>
                <a:ea typeface="+mj-ea"/>
                <a:cs typeface="Times"/>
              </a:rPr>
              <a:t>ARCHITECTURE:</a:t>
            </a:r>
            <a:r>
              <a:rPr kumimoji="0" lang="en-US" sz="4000" b="0" i="0" u="none" strike="noStrike" kern="1200" cap="none" spc="0" normalizeH="0" noProof="0" dirty="0" smtClean="0">
                <a:ln>
                  <a:noFill/>
                </a:ln>
                <a:solidFill>
                  <a:srgbClr val="0C234B"/>
                </a:solidFill>
                <a:effectLst/>
                <a:uLnTx/>
                <a:uFillTx/>
                <a:latin typeface="Times"/>
                <a:ea typeface="+mj-ea"/>
                <a:cs typeface="Times"/>
              </a:rPr>
              <a:t> </a:t>
            </a:r>
            <a:r>
              <a:rPr kumimoji="0" lang="en-US" sz="4000" b="0" i="0" u="none" strike="noStrike" kern="1200" cap="none" spc="0" normalizeH="0" noProof="0" dirty="0">
                <a:ln>
                  <a:noFill/>
                </a:ln>
                <a:solidFill>
                  <a:srgbClr val="0C234B"/>
                </a:solidFill>
                <a:effectLst/>
                <a:uLnTx/>
                <a:uFillTx/>
                <a:latin typeface="Times"/>
                <a:ea typeface="+mj-ea"/>
                <a:cs typeface="Times"/>
              </a:rPr>
              <a:t>AN </a:t>
            </a:r>
            <a:r>
              <a:rPr kumimoji="0" lang="en-US" sz="4000" b="0" i="0" u="none" strike="noStrike" kern="1200" cap="none" spc="0" normalizeH="0" noProof="0" dirty="0" smtClean="0">
                <a:ln>
                  <a:noFill/>
                </a:ln>
                <a:solidFill>
                  <a:srgbClr val="0C234B"/>
                </a:solidFill>
                <a:effectLst/>
                <a:uLnTx/>
                <a:uFillTx/>
                <a:latin typeface="Times"/>
                <a:ea typeface="+mj-ea"/>
                <a:cs typeface="Times"/>
              </a:rPr>
              <a:t>ANALOGY</a:t>
            </a:r>
            <a:endParaRPr kumimoji="0" lang="en-US" sz="4000" b="0" i="0" u="none" strike="noStrike" kern="1200" cap="none" spc="0" normalizeH="0" baseline="0" noProof="0" dirty="0">
              <a:ln>
                <a:noFill/>
              </a:ln>
              <a:solidFill>
                <a:srgbClr val="0C234B"/>
              </a:solidFill>
              <a:effectLst/>
              <a:uLnTx/>
              <a:uFillTx/>
              <a:latin typeface="Times"/>
              <a:ea typeface="+mj-ea"/>
              <a:cs typeface="Times"/>
            </a:endParaRPr>
          </a:p>
        </p:txBody>
      </p:sp>
      <p:sp>
        <p:nvSpPr>
          <p:cNvPr id="29" name="Rectangle 28"/>
          <p:cNvSpPr/>
          <p:nvPr/>
        </p:nvSpPr>
        <p:spPr>
          <a:xfrm>
            <a:off x="-1" y="1"/>
            <a:ext cx="2743200" cy="228600"/>
          </a:xfrm>
          <a:prstGeom prst="rect">
            <a:avLst/>
          </a:prstGeom>
          <a:solidFill>
            <a:srgbClr val="AB0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0170033" y="228601"/>
            <a:ext cx="550151" cy="276999"/>
          </a:xfrm>
          <a:prstGeom prst="rect">
            <a:avLst/>
          </a:prstGeom>
          <a:noFill/>
        </p:spPr>
        <p:txBody>
          <a:bodyPr wrap="none" rtlCol="0">
            <a:spAutoFit/>
          </a:bodyPr>
          <a:lstStyle/>
          <a:p>
            <a:r>
              <a:rPr lang="en-US" sz="1200" dirty="0">
                <a:solidFill>
                  <a:schemeClr val="bg1"/>
                </a:solidFill>
                <a:latin typeface="Helvetica"/>
                <a:cs typeface="Helvetica"/>
              </a:rPr>
              <a:t>Head</a:t>
            </a:r>
          </a:p>
        </p:txBody>
      </p:sp>
      <p:sp>
        <p:nvSpPr>
          <p:cNvPr id="41" name="TextBox 40"/>
          <p:cNvSpPr txBox="1"/>
          <p:nvPr/>
        </p:nvSpPr>
        <p:spPr>
          <a:xfrm>
            <a:off x="11159639" y="228601"/>
            <a:ext cx="550151" cy="276999"/>
          </a:xfrm>
          <a:prstGeom prst="rect">
            <a:avLst/>
          </a:prstGeom>
          <a:noFill/>
        </p:spPr>
        <p:txBody>
          <a:bodyPr wrap="none" rtlCol="0">
            <a:spAutoFit/>
          </a:bodyPr>
          <a:lstStyle/>
          <a:p>
            <a:r>
              <a:rPr lang="en-US" sz="1200" dirty="0">
                <a:solidFill>
                  <a:schemeClr val="bg1"/>
                </a:solidFill>
                <a:latin typeface="Helvetica"/>
                <a:cs typeface="Helvetica"/>
              </a:rPr>
              <a:t>Head</a:t>
            </a:r>
          </a:p>
        </p:txBody>
      </p:sp>
      <p:pic>
        <p:nvPicPr>
          <p:cNvPr id="30" name="Picture 29" descr="UCAP GRAPHIC_small.png"/>
          <p:cNvPicPr>
            <a:picLocks noChangeAspect="1"/>
          </p:cNvPicPr>
          <p:nvPr/>
        </p:nvPicPr>
        <p:blipFill>
          <a:blip r:embed="rId3"/>
          <a:stretch>
            <a:fillRect/>
          </a:stretch>
        </p:blipFill>
        <p:spPr>
          <a:xfrm>
            <a:off x="9544582" y="5895191"/>
            <a:ext cx="2305479" cy="751671"/>
          </a:xfrm>
          <a:prstGeom prst="rect">
            <a:avLst/>
          </a:prstGeom>
        </p:spPr>
      </p:pic>
      <p:pic>
        <p:nvPicPr>
          <p:cNvPr id="20" name="Picture 2" descr="Image result for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398" y="2133040"/>
            <a:ext cx="4481316" cy="29896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87136" y="1380403"/>
            <a:ext cx="3792682" cy="646331"/>
          </a:xfrm>
          <a:prstGeom prst="rect">
            <a:avLst/>
          </a:prstGeom>
          <a:noFill/>
        </p:spPr>
        <p:txBody>
          <a:bodyPr wrap="square" rtlCol="0">
            <a:spAutoFit/>
          </a:bodyPr>
          <a:lstStyle/>
          <a:p>
            <a:pPr algn="ctr"/>
            <a:r>
              <a:rPr lang="en-US" sz="3600" dirty="0"/>
              <a:t>BEFORE</a:t>
            </a:r>
            <a:endParaRPr lang="en-US" dirty="0"/>
          </a:p>
        </p:txBody>
      </p:sp>
      <p:sp>
        <p:nvSpPr>
          <p:cNvPr id="22" name="TextBox 21"/>
          <p:cNvSpPr txBox="1"/>
          <p:nvPr/>
        </p:nvSpPr>
        <p:spPr>
          <a:xfrm>
            <a:off x="7366957" y="1378850"/>
            <a:ext cx="3792682" cy="646331"/>
          </a:xfrm>
          <a:prstGeom prst="rect">
            <a:avLst/>
          </a:prstGeom>
          <a:noFill/>
        </p:spPr>
        <p:txBody>
          <a:bodyPr wrap="square" rtlCol="0">
            <a:spAutoFit/>
          </a:bodyPr>
          <a:lstStyle/>
          <a:p>
            <a:pPr algn="ctr"/>
            <a:r>
              <a:rPr lang="en-US" sz="3600" dirty="0"/>
              <a:t>AFTER</a:t>
            </a:r>
            <a:endParaRPr lang="en-US" dirty="0"/>
          </a:p>
        </p:txBody>
      </p:sp>
      <p:pic>
        <p:nvPicPr>
          <p:cNvPr id="1026" name="Picture 2" descr="Image result for books in disar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314" y="2196837"/>
            <a:ext cx="4509655" cy="300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89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175659" y="2197124"/>
            <a:ext cx="1351559" cy="1495053"/>
            <a:chOff x="5277771" y="2211717"/>
            <a:chExt cx="1351559" cy="1495053"/>
          </a:xfrm>
        </p:grpSpPr>
        <p:cxnSp>
          <p:nvCxnSpPr>
            <p:cNvPr id="105" name="Straight Connector 104"/>
            <p:cNvCxnSpPr/>
            <p:nvPr/>
          </p:nvCxnSpPr>
          <p:spPr>
            <a:xfrm flipH="1">
              <a:off x="5948820" y="2240745"/>
              <a:ext cx="680510" cy="6436"/>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5277771" y="3674707"/>
              <a:ext cx="680510" cy="6436"/>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933572" y="2211717"/>
              <a:ext cx="5164" cy="1495053"/>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flipH="1">
            <a:off x="2780338" y="3709584"/>
            <a:ext cx="808010" cy="2062"/>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nvSpPr>
        <p:spPr>
          <a:xfrm>
            <a:off x="615537" y="382208"/>
            <a:ext cx="9286999" cy="7023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C234B"/>
                </a:solidFill>
                <a:effectLst/>
                <a:uLnTx/>
                <a:uFillTx/>
                <a:latin typeface="Times"/>
                <a:ea typeface="+mj-ea"/>
                <a:cs typeface="Times"/>
              </a:rPr>
              <a:t>CAREER </a:t>
            </a:r>
            <a:r>
              <a:rPr lang="en-US" sz="4000" noProof="0" dirty="0" smtClean="0">
                <a:solidFill>
                  <a:srgbClr val="0C234B"/>
                </a:solidFill>
                <a:latin typeface="Times"/>
                <a:ea typeface="+mj-ea"/>
                <a:cs typeface="Times"/>
              </a:rPr>
              <a:t>ARCHITECTURE</a:t>
            </a:r>
            <a:r>
              <a:rPr kumimoji="0" lang="en-US" sz="4000" b="0" i="0" u="none" strike="noStrike" kern="1200" cap="none" spc="0" normalizeH="0" baseline="0" noProof="0" dirty="0" smtClean="0">
                <a:ln>
                  <a:noFill/>
                </a:ln>
                <a:solidFill>
                  <a:srgbClr val="0C234B"/>
                </a:solidFill>
                <a:effectLst/>
                <a:uLnTx/>
                <a:uFillTx/>
                <a:latin typeface="Times"/>
                <a:ea typeface="+mj-ea"/>
                <a:cs typeface="Times"/>
              </a:rPr>
              <a:t>:</a:t>
            </a:r>
            <a:r>
              <a:rPr kumimoji="0" lang="en-US" sz="4000" b="0" i="0" u="none" strike="noStrike" kern="1200" cap="none" spc="0" normalizeH="0" noProof="0" dirty="0" smtClean="0">
                <a:ln>
                  <a:noFill/>
                </a:ln>
                <a:solidFill>
                  <a:srgbClr val="0C234B"/>
                </a:solidFill>
                <a:effectLst/>
                <a:uLnTx/>
                <a:uFillTx/>
                <a:latin typeface="Times"/>
                <a:ea typeface="+mj-ea"/>
                <a:cs typeface="Time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noProof="0" dirty="0" smtClean="0">
                <a:ln>
                  <a:noFill/>
                </a:ln>
                <a:solidFill>
                  <a:srgbClr val="0C234B"/>
                </a:solidFill>
                <a:effectLst/>
                <a:uLnTx/>
                <a:uFillTx/>
                <a:latin typeface="Times"/>
                <a:ea typeface="+mj-ea"/>
                <a:cs typeface="Times"/>
              </a:rPr>
              <a:t>PUTTING </a:t>
            </a:r>
            <a:r>
              <a:rPr kumimoji="0" lang="en-US" sz="4000" b="0" i="0" u="none" strike="noStrike" kern="1200" cap="none" spc="0" normalizeH="0" noProof="0" dirty="0">
                <a:ln>
                  <a:noFill/>
                </a:ln>
                <a:solidFill>
                  <a:srgbClr val="0C234B"/>
                </a:solidFill>
                <a:effectLst/>
                <a:uLnTx/>
                <a:uFillTx/>
                <a:latin typeface="Times"/>
                <a:ea typeface="+mj-ea"/>
                <a:cs typeface="Times"/>
              </a:rPr>
              <a:t>IT TOGETHER</a:t>
            </a:r>
            <a:endParaRPr kumimoji="0" lang="en-US" sz="4000" b="0" i="0" u="none" strike="noStrike" kern="1200" cap="none" spc="0" normalizeH="0" baseline="0" noProof="0" dirty="0">
              <a:ln>
                <a:noFill/>
              </a:ln>
              <a:solidFill>
                <a:srgbClr val="0C234B"/>
              </a:solidFill>
              <a:effectLst/>
              <a:uLnTx/>
              <a:uFillTx/>
              <a:latin typeface="Times"/>
              <a:ea typeface="+mj-ea"/>
              <a:cs typeface="Times"/>
            </a:endParaRPr>
          </a:p>
        </p:txBody>
      </p:sp>
      <p:sp>
        <p:nvSpPr>
          <p:cNvPr id="28" name="Rectangle 27"/>
          <p:cNvSpPr/>
          <p:nvPr/>
        </p:nvSpPr>
        <p:spPr>
          <a:xfrm>
            <a:off x="-1" y="1"/>
            <a:ext cx="2743200" cy="228600"/>
          </a:xfrm>
          <a:prstGeom prst="rect">
            <a:avLst/>
          </a:prstGeom>
          <a:solidFill>
            <a:srgbClr val="AB0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4" name="Group 4"/>
          <p:cNvGrpSpPr>
            <a:grpSpLocks noChangeAspect="1"/>
          </p:cNvGrpSpPr>
          <p:nvPr/>
        </p:nvGrpSpPr>
        <p:grpSpPr bwMode="auto">
          <a:xfrm>
            <a:off x="810371" y="1305205"/>
            <a:ext cx="10138147" cy="5150010"/>
            <a:chOff x="1957" y="1613"/>
            <a:chExt cx="4384" cy="2227"/>
          </a:xfrm>
        </p:grpSpPr>
        <p:sp>
          <p:nvSpPr>
            <p:cNvPr id="75" name="AutoShape 3"/>
            <p:cNvSpPr>
              <a:spLocks noChangeAspect="1" noChangeArrowheads="1" noTextEdit="1"/>
            </p:cNvSpPr>
            <p:nvPr/>
          </p:nvSpPr>
          <p:spPr bwMode="auto">
            <a:xfrm>
              <a:off x="1958" y="1613"/>
              <a:ext cx="3975" cy="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76" name="Rectangle 15"/>
            <p:cNvSpPr>
              <a:spLocks noChangeArrowheads="1"/>
            </p:cNvSpPr>
            <p:nvPr/>
          </p:nvSpPr>
          <p:spPr bwMode="auto">
            <a:xfrm>
              <a:off x="4408" y="2331"/>
              <a:ext cx="91" cy="6"/>
            </a:xfrm>
            <a:prstGeom prst="rect">
              <a:avLst/>
            </a:prstGeom>
            <a:solidFill>
              <a:srgbClr val="7C848A"/>
            </a:solidFill>
            <a:ln w="0" cap="flat">
              <a:solidFill>
                <a:srgbClr val="7C848A"/>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77" name="Rectangle 18"/>
            <p:cNvSpPr>
              <a:spLocks noChangeArrowheads="1"/>
            </p:cNvSpPr>
            <p:nvPr/>
          </p:nvSpPr>
          <p:spPr bwMode="auto">
            <a:xfrm>
              <a:off x="2000" y="1651"/>
              <a:ext cx="81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JOB FUNCTION</a:t>
              </a:r>
            </a:p>
            <a:p>
              <a:pPr marL="0" marR="0" lvl="0" indent="0" algn="ctr" defTabSz="914400" eaLnBrk="1" fontAlgn="base" latinLnBrk="0" hangingPunct="1">
                <a:lnSpc>
                  <a:spcPct val="86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Verdana" pitchFamily="34" charset="0"/>
                </a:rPr>
                <a:t>Partial List</a:t>
              </a:r>
              <a:endParaRPr kumimoji="0" lang="en-US" sz="900" b="0" i="0" u="none" strike="noStrike" kern="0" cap="none" spc="0" normalizeH="0" baseline="0" noProof="0" dirty="0">
                <a:ln>
                  <a:noFill/>
                </a:ln>
                <a:solidFill>
                  <a:srgbClr val="000000"/>
                </a:solidFill>
                <a:effectLst/>
                <a:uLnTx/>
                <a:uFillTx/>
                <a:latin typeface="Arial" pitchFamily="34" charset="0"/>
              </a:endParaRPr>
            </a:p>
          </p:txBody>
        </p:sp>
        <p:sp>
          <p:nvSpPr>
            <p:cNvPr id="78" name="Rectangle 20"/>
            <p:cNvSpPr>
              <a:spLocks noChangeArrowheads="1"/>
            </p:cNvSpPr>
            <p:nvPr/>
          </p:nvSpPr>
          <p:spPr bwMode="auto">
            <a:xfrm>
              <a:off x="2138" y="1937"/>
              <a:ext cx="601"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Verdana" pitchFamily="34" charset="0"/>
                </a:rPr>
                <a:t>Administration</a:t>
              </a:r>
              <a:endParaRPr kumimoji="0" lang="en-US" sz="2000" b="0" i="0" u="none" strike="noStrike" kern="0" cap="none" spc="0" normalizeH="0" baseline="0" noProof="0" dirty="0">
                <a:ln>
                  <a:noFill/>
                </a:ln>
                <a:solidFill>
                  <a:srgbClr val="000000"/>
                </a:solidFill>
                <a:effectLst/>
                <a:uLnTx/>
                <a:uFillTx/>
                <a:latin typeface="Arial" pitchFamily="34" charset="0"/>
              </a:endParaRPr>
            </a:p>
          </p:txBody>
        </p:sp>
        <p:sp>
          <p:nvSpPr>
            <p:cNvPr id="79" name="Rectangle 21"/>
            <p:cNvSpPr>
              <a:spLocks noChangeArrowheads="1"/>
            </p:cNvSpPr>
            <p:nvPr/>
          </p:nvSpPr>
          <p:spPr bwMode="auto">
            <a:xfrm>
              <a:off x="1971" y="2061"/>
              <a:ext cx="893" cy="15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0" name="Rectangle 22"/>
            <p:cNvSpPr>
              <a:spLocks noChangeArrowheads="1"/>
            </p:cNvSpPr>
            <p:nvPr/>
          </p:nvSpPr>
          <p:spPr bwMode="auto">
            <a:xfrm>
              <a:off x="2006" y="2103"/>
              <a:ext cx="83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Verdana" pitchFamily="34" charset="0"/>
                </a:rPr>
                <a:t>University </a:t>
              </a:r>
              <a:r>
                <a:rPr kumimoji="0" lang="en-US" sz="1100" b="1" i="0" u="none" strike="noStrike" kern="0" cap="none" spc="0" normalizeH="0" baseline="0" noProof="0" dirty="0" smtClean="0">
                  <a:ln>
                    <a:noFill/>
                  </a:ln>
                  <a:solidFill>
                    <a:srgbClr val="FFFFFF"/>
                  </a:solidFill>
                  <a:effectLst/>
                  <a:uLnTx/>
                  <a:uFillTx/>
                  <a:latin typeface="Verdana" pitchFamily="34" charset="0"/>
                </a:rPr>
                <a:t>Advancement</a:t>
              </a:r>
              <a:endParaRPr kumimoji="0" lang="en-US" sz="1100" b="0" i="0" u="none" strike="noStrike" kern="0" cap="none" spc="0" normalizeH="0" baseline="0" noProof="0" dirty="0">
                <a:ln>
                  <a:noFill/>
                </a:ln>
                <a:solidFill>
                  <a:srgbClr val="000000"/>
                </a:solidFill>
                <a:effectLst/>
                <a:uLnTx/>
                <a:uFillTx/>
                <a:latin typeface="Arial" pitchFamily="34" charset="0"/>
              </a:endParaRPr>
            </a:p>
          </p:txBody>
        </p:sp>
        <p:sp>
          <p:nvSpPr>
            <p:cNvPr id="81" name="Rectangle 23"/>
            <p:cNvSpPr>
              <a:spLocks noChangeArrowheads="1"/>
            </p:cNvSpPr>
            <p:nvPr/>
          </p:nvSpPr>
          <p:spPr bwMode="auto">
            <a:xfrm>
              <a:off x="1971" y="2229"/>
              <a:ext cx="893" cy="15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2" name="Rectangle 24"/>
            <p:cNvSpPr>
              <a:spLocks noChangeArrowheads="1"/>
            </p:cNvSpPr>
            <p:nvPr/>
          </p:nvSpPr>
          <p:spPr bwMode="auto">
            <a:xfrm>
              <a:off x="2052" y="2279"/>
              <a:ext cx="73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Legal &amp; Compliance</a:t>
              </a:r>
            </a:p>
          </p:txBody>
        </p:sp>
        <p:sp>
          <p:nvSpPr>
            <p:cNvPr id="83" name="Rectangle 25"/>
            <p:cNvSpPr>
              <a:spLocks noChangeArrowheads="1"/>
            </p:cNvSpPr>
            <p:nvPr/>
          </p:nvSpPr>
          <p:spPr bwMode="auto">
            <a:xfrm>
              <a:off x="1961" y="1893"/>
              <a:ext cx="893" cy="14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4" name="Rectangle 26"/>
            <p:cNvSpPr>
              <a:spLocks noChangeArrowheads="1"/>
            </p:cNvSpPr>
            <p:nvPr/>
          </p:nvSpPr>
          <p:spPr bwMode="auto">
            <a:xfrm>
              <a:off x="2284" y="1940"/>
              <a:ext cx="288"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Finance</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85" name="Rectangle 27"/>
            <p:cNvSpPr>
              <a:spLocks noChangeArrowheads="1"/>
            </p:cNvSpPr>
            <p:nvPr/>
          </p:nvSpPr>
          <p:spPr bwMode="auto">
            <a:xfrm>
              <a:off x="1971" y="2580"/>
              <a:ext cx="893" cy="15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6" name="Rectangle 28"/>
            <p:cNvSpPr>
              <a:spLocks noChangeArrowheads="1"/>
            </p:cNvSpPr>
            <p:nvPr/>
          </p:nvSpPr>
          <p:spPr bwMode="auto">
            <a:xfrm>
              <a:off x="2101" y="2617"/>
              <a:ext cx="62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200" b="1" kern="0" dirty="0">
                  <a:solidFill>
                    <a:srgbClr val="FFFFFF"/>
                  </a:solidFill>
                  <a:latin typeface="Verdana" pitchFamily="34" charset="0"/>
                </a:rPr>
                <a:t>Communications</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87" name="Rectangle 29"/>
            <p:cNvSpPr>
              <a:spLocks noChangeArrowheads="1"/>
            </p:cNvSpPr>
            <p:nvPr/>
          </p:nvSpPr>
          <p:spPr bwMode="auto">
            <a:xfrm>
              <a:off x="1971" y="2403"/>
              <a:ext cx="893" cy="15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8" name="Rectangle 30"/>
            <p:cNvSpPr>
              <a:spLocks noChangeArrowheads="1"/>
            </p:cNvSpPr>
            <p:nvPr/>
          </p:nvSpPr>
          <p:spPr bwMode="auto">
            <a:xfrm>
              <a:off x="2088" y="2433"/>
              <a:ext cx="667"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Human</a:t>
              </a:r>
              <a:r>
                <a:rPr kumimoji="0" lang="en-US" sz="900" b="1" i="0" u="none" strike="noStrike" kern="0" cap="none" spc="0" normalizeH="0" baseline="0" noProof="0" dirty="0">
                  <a:ln>
                    <a:noFill/>
                  </a:ln>
                  <a:solidFill>
                    <a:srgbClr val="FFFFFF"/>
                  </a:solidFill>
                  <a:effectLst/>
                  <a:uLnTx/>
                  <a:uFillTx/>
                  <a:latin typeface="Verdana" pitchFamily="34" charset="0"/>
                </a:rPr>
                <a:t> </a:t>
              </a:r>
              <a:r>
                <a:rPr kumimoji="0" lang="en-US" sz="1200" b="1" i="0" u="none" strike="noStrike" kern="0" cap="none" spc="0" normalizeH="0" baseline="0" noProof="0" dirty="0">
                  <a:ln>
                    <a:noFill/>
                  </a:ln>
                  <a:solidFill>
                    <a:srgbClr val="FFFFFF"/>
                  </a:solidFill>
                  <a:effectLst/>
                  <a:uLnTx/>
                  <a:uFillTx/>
                  <a:latin typeface="Verdana" pitchFamily="34" charset="0"/>
                </a:rPr>
                <a:t>Resources</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89" name="Rectangle 31"/>
            <p:cNvSpPr>
              <a:spLocks noChangeArrowheads="1"/>
            </p:cNvSpPr>
            <p:nvPr/>
          </p:nvSpPr>
          <p:spPr bwMode="auto">
            <a:xfrm>
              <a:off x="1971" y="2758"/>
              <a:ext cx="893" cy="15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0" name="Rectangle 32"/>
            <p:cNvSpPr>
              <a:spLocks noChangeArrowheads="1"/>
            </p:cNvSpPr>
            <p:nvPr/>
          </p:nvSpPr>
          <p:spPr bwMode="auto">
            <a:xfrm>
              <a:off x="2255" y="2797"/>
              <a:ext cx="32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Athletics</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91" name="Rectangle 33"/>
            <p:cNvSpPr>
              <a:spLocks noChangeArrowheads="1"/>
            </p:cNvSpPr>
            <p:nvPr/>
          </p:nvSpPr>
          <p:spPr bwMode="auto">
            <a:xfrm>
              <a:off x="1966" y="2932"/>
              <a:ext cx="893" cy="15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2" name="Rectangle 34"/>
            <p:cNvSpPr>
              <a:spLocks noChangeArrowheads="1"/>
            </p:cNvSpPr>
            <p:nvPr/>
          </p:nvSpPr>
          <p:spPr bwMode="auto">
            <a:xfrm>
              <a:off x="2122" y="2970"/>
              <a:ext cx="5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Ag &amp; </a:t>
              </a:r>
              <a:r>
                <a:rPr kumimoji="0" lang="en-US" sz="1200" b="1" i="0" u="none" strike="noStrike" kern="0" cap="none" spc="0" normalizeH="0" baseline="0" noProof="0" dirty="0" smtClean="0">
                  <a:ln>
                    <a:noFill/>
                  </a:ln>
                  <a:solidFill>
                    <a:srgbClr val="FFFFFF"/>
                  </a:solidFill>
                  <a:effectLst/>
                  <a:uLnTx/>
                  <a:uFillTx/>
                  <a:latin typeface="Verdana" pitchFamily="34" charset="0"/>
                </a:rPr>
                <a:t>Extension</a:t>
              </a:r>
              <a:endParaRPr kumimoji="0" lang="en-US" sz="2000" b="0" i="0" u="none" strike="noStrike" kern="0" cap="none" spc="0" normalizeH="0" baseline="0" noProof="0" dirty="0">
                <a:ln>
                  <a:noFill/>
                </a:ln>
                <a:solidFill>
                  <a:srgbClr val="000000"/>
                </a:solidFill>
                <a:effectLst/>
                <a:uLnTx/>
                <a:uFillTx/>
                <a:latin typeface="Arial" pitchFamily="34" charset="0"/>
              </a:endParaRPr>
            </a:p>
          </p:txBody>
        </p:sp>
        <p:sp>
          <p:nvSpPr>
            <p:cNvPr id="93" name="Rectangle 35"/>
            <p:cNvSpPr>
              <a:spLocks noChangeArrowheads="1"/>
            </p:cNvSpPr>
            <p:nvPr/>
          </p:nvSpPr>
          <p:spPr bwMode="auto">
            <a:xfrm>
              <a:off x="1960" y="3110"/>
              <a:ext cx="909" cy="14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4" name="Rectangle 36"/>
            <p:cNvSpPr>
              <a:spLocks noChangeArrowheads="1"/>
            </p:cNvSpPr>
            <p:nvPr/>
          </p:nvSpPr>
          <p:spPr bwMode="auto">
            <a:xfrm>
              <a:off x="1992" y="3147"/>
              <a:ext cx="844"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Healthcare &amp; Wellness</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95" name="Rectangle 39"/>
            <p:cNvSpPr>
              <a:spLocks noChangeArrowheads="1"/>
            </p:cNvSpPr>
            <p:nvPr/>
          </p:nvSpPr>
          <p:spPr bwMode="auto">
            <a:xfrm>
              <a:off x="1957" y="3283"/>
              <a:ext cx="917" cy="14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6" name="Rectangle 40"/>
            <p:cNvSpPr>
              <a:spLocks noChangeArrowheads="1"/>
            </p:cNvSpPr>
            <p:nvPr/>
          </p:nvSpPr>
          <p:spPr bwMode="auto">
            <a:xfrm>
              <a:off x="2247" y="3325"/>
              <a:ext cx="344"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Research</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97" name="Rectangle 44"/>
            <p:cNvSpPr>
              <a:spLocks noChangeArrowheads="1"/>
            </p:cNvSpPr>
            <p:nvPr/>
          </p:nvSpPr>
          <p:spPr bwMode="auto">
            <a:xfrm>
              <a:off x="3060" y="1648"/>
              <a:ext cx="78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JOB FAMILY</a:t>
              </a:r>
            </a:p>
            <a:p>
              <a:pPr marL="0" marR="0" lvl="0" indent="0" algn="ctr" defTabSz="914400" eaLnBrk="1" fontAlgn="base" latinLnBrk="0" hangingPunct="1">
                <a:lnSpc>
                  <a:spcPct val="86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Verdana" pitchFamily="34" charset="0"/>
                </a:rPr>
                <a:t>Examples</a:t>
              </a:r>
              <a:endParaRPr kumimoji="0" lang="en-US" sz="900" b="0" i="0" u="none" strike="noStrike" kern="0" cap="none" spc="0" normalizeH="0" baseline="0" noProof="0" dirty="0">
                <a:ln>
                  <a:noFill/>
                </a:ln>
                <a:solidFill>
                  <a:srgbClr val="000000"/>
                </a:solidFill>
                <a:effectLst/>
                <a:uLnTx/>
                <a:uFillTx/>
                <a:latin typeface="Arial" pitchFamily="34" charset="0"/>
              </a:endParaRPr>
            </a:p>
          </p:txBody>
        </p:sp>
        <p:sp>
          <p:nvSpPr>
            <p:cNvPr id="98" name="Rectangle 45"/>
            <p:cNvSpPr>
              <a:spLocks noChangeArrowheads="1"/>
            </p:cNvSpPr>
            <p:nvPr/>
          </p:nvSpPr>
          <p:spPr bwMode="auto">
            <a:xfrm>
              <a:off x="3376" y="1666"/>
              <a:ext cx="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itchFamily="34" charset="0"/>
              </a:endParaRPr>
            </a:p>
          </p:txBody>
        </p:sp>
        <p:sp>
          <p:nvSpPr>
            <p:cNvPr id="99" name="Rectangle 49"/>
            <p:cNvSpPr>
              <a:spLocks noChangeArrowheads="1"/>
            </p:cNvSpPr>
            <p:nvPr/>
          </p:nvSpPr>
          <p:spPr bwMode="auto">
            <a:xfrm>
              <a:off x="3138" y="1884"/>
              <a:ext cx="886" cy="17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0" name="Rectangle 50"/>
            <p:cNvSpPr>
              <a:spLocks noChangeArrowheads="1"/>
            </p:cNvSpPr>
            <p:nvPr/>
          </p:nvSpPr>
          <p:spPr bwMode="auto">
            <a:xfrm>
              <a:off x="3264" y="1929"/>
              <a:ext cx="62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200" b="1" kern="0" dirty="0">
                  <a:solidFill>
                    <a:srgbClr val="FFFFFF"/>
                  </a:solidFill>
                  <a:latin typeface="Verdana" pitchFamily="34" charset="0"/>
                </a:rPr>
                <a:t>Communications</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01" name="Rectangle 51"/>
            <p:cNvSpPr>
              <a:spLocks noChangeArrowheads="1"/>
            </p:cNvSpPr>
            <p:nvPr/>
          </p:nvSpPr>
          <p:spPr bwMode="auto">
            <a:xfrm>
              <a:off x="3126" y="2547"/>
              <a:ext cx="903" cy="17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2" name="Rectangle 52"/>
            <p:cNvSpPr>
              <a:spLocks noChangeArrowheads="1"/>
            </p:cNvSpPr>
            <p:nvPr/>
          </p:nvSpPr>
          <p:spPr bwMode="auto">
            <a:xfrm>
              <a:off x="3170" y="2141"/>
              <a:ext cx="81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200" b="1" kern="0" dirty="0">
                  <a:solidFill>
                    <a:srgbClr val="FFFFFF"/>
                  </a:solidFill>
                  <a:latin typeface="Verdana" pitchFamily="34" charset="0"/>
                </a:rPr>
                <a:t>Content Development</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04" name="Rectangle 56"/>
            <p:cNvSpPr>
              <a:spLocks noChangeArrowheads="1"/>
            </p:cNvSpPr>
            <p:nvPr/>
          </p:nvSpPr>
          <p:spPr bwMode="auto">
            <a:xfrm>
              <a:off x="3342" y="2331"/>
              <a:ext cx="49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100" b="1" kern="0" dirty="0">
                  <a:solidFill>
                    <a:srgbClr val="FFFFFF"/>
                  </a:solidFill>
                  <a:latin typeface="Verdana" pitchFamily="34" charset="0"/>
                </a:rPr>
                <a:t>Interpretation</a:t>
              </a:r>
              <a:endParaRPr kumimoji="0" lang="en-US" sz="1100" b="0" i="0" u="none" strike="noStrike" kern="0" cap="none" spc="0" normalizeH="0" baseline="0" noProof="0" dirty="0">
                <a:ln>
                  <a:noFill/>
                </a:ln>
                <a:solidFill>
                  <a:srgbClr val="000000"/>
                </a:solidFill>
                <a:effectLst/>
                <a:uLnTx/>
                <a:uFillTx/>
                <a:latin typeface="Arial" pitchFamily="34" charset="0"/>
              </a:endParaRPr>
            </a:p>
          </p:txBody>
        </p:sp>
        <p:sp>
          <p:nvSpPr>
            <p:cNvPr id="108" name="Rectangle 64"/>
            <p:cNvSpPr>
              <a:spLocks noChangeArrowheads="1"/>
            </p:cNvSpPr>
            <p:nvPr/>
          </p:nvSpPr>
          <p:spPr bwMode="auto">
            <a:xfrm>
              <a:off x="3285" y="2893"/>
              <a:ext cx="59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200" b="1" kern="0" dirty="0">
                  <a:solidFill>
                    <a:srgbClr val="FFFFFF"/>
                  </a:solidFill>
                  <a:latin typeface="Verdana" pitchFamily="34" charset="0"/>
                </a:rPr>
                <a:t>Media Relations</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10" name="Rectangle 68"/>
            <p:cNvSpPr>
              <a:spLocks noChangeArrowheads="1"/>
            </p:cNvSpPr>
            <p:nvPr/>
          </p:nvSpPr>
          <p:spPr bwMode="auto">
            <a:xfrm>
              <a:off x="3383" y="3061"/>
              <a:ext cx="41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200" b="1" kern="0" dirty="0">
                  <a:solidFill>
                    <a:srgbClr val="FFFFFF"/>
                  </a:solidFill>
                  <a:latin typeface="Verdana" pitchFamily="34" charset="0"/>
                </a:rPr>
                <a:t>Multimedia</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15" name="Rectangle 82"/>
            <p:cNvSpPr>
              <a:spLocks noChangeArrowheads="1"/>
            </p:cNvSpPr>
            <p:nvPr/>
          </p:nvSpPr>
          <p:spPr bwMode="auto">
            <a:xfrm>
              <a:off x="4234" y="1652"/>
              <a:ext cx="46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CAREER </a:t>
              </a:r>
            </a:p>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STREAM</a:t>
              </a:r>
              <a:endParaRPr kumimoji="0" lang="en-US" sz="2000" b="0" i="0" u="none" strike="noStrike" kern="0" cap="none" spc="0" normalizeH="0" baseline="0" noProof="0" dirty="0">
                <a:ln>
                  <a:noFill/>
                </a:ln>
                <a:solidFill>
                  <a:srgbClr val="000000"/>
                </a:solidFill>
                <a:effectLst/>
                <a:uLnTx/>
                <a:uFillTx/>
                <a:latin typeface="Arial" pitchFamily="34" charset="0"/>
              </a:endParaRPr>
            </a:p>
          </p:txBody>
        </p:sp>
        <p:sp>
          <p:nvSpPr>
            <p:cNvPr id="116" name="Rectangle 85"/>
            <p:cNvSpPr>
              <a:spLocks noChangeArrowheads="1"/>
            </p:cNvSpPr>
            <p:nvPr/>
          </p:nvSpPr>
          <p:spPr bwMode="auto">
            <a:xfrm>
              <a:off x="4322" y="1883"/>
              <a:ext cx="893" cy="25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8" name="Rectangle 87"/>
            <p:cNvSpPr>
              <a:spLocks noChangeArrowheads="1"/>
            </p:cNvSpPr>
            <p:nvPr/>
          </p:nvSpPr>
          <p:spPr bwMode="auto">
            <a:xfrm>
              <a:off x="4330" y="2263"/>
              <a:ext cx="893" cy="270"/>
            </a:xfrm>
            <a:prstGeom prst="rect">
              <a:avLst/>
            </a:prstGeom>
            <a:solidFill>
              <a:srgbClr val="0768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9" name="Rectangle 88"/>
            <p:cNvSpPr>
              <a:spLocks noChangeArrowheads="1"/>
            </p:cNvSpPr>
            <p:nvPr/>
          </p:nvSpPr>
          <p:spPr bwMode="auto">
            <a:xfrm>
              <a:off x="4343" y="2324"/>
              <a:ext cx="86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Professional Contributor (PC)</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20" name="Rectangle 95"/>
            <p:cNvSpPr>
              <a:spLocks noChangeArrowheads="1"/>
            </p:cNvSpPr>
            <p:nvPr/>
          </p:nvSpPr>
          <p:spPr bwMode="auto">
            <a:xfrm>
              <a:off x="5243" y="1654"/>
              <a:ext cx="46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CAREER </a:t>
              </a:r>
            </a:p>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LEVEL</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21" name="Rectangle 96"/>
            <p:cNvSpPr>
              <a:spLocks noChangeArrowheads="1"/>
            </p:cNvSpPr>
            <p:nvPr/>
          </p:nvSpPr>
          <p:spPr bwMode="auto">
            <a:xfrm>
              <a:off x="5438" y="1885"/>
              <a:ext cx="903" cy="186"/>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2" name="Rectangle 98"/>
            <p:cNvSpPr>
              <a:spLocks noChangeArrowheads="1"/>
            </p:cNvSpPr>
            <p:nvPr/>
          </p:nvSpPr>
          <p:spPr bwMode="auto">
            <a:xfrm>
              <a:off x="5297" y="1948"/>
              <a:ext cx="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itchFamily="34" charset="0"/>
              </a:endParaRPr>
            </a:p>
          </p:txBody>
        </p:sp>
        <p:sp>
          <p:nvSpPr>
            <p:cNvPr id="123" name="Rectangle 99"/>
            <p:cNvSpPr>
              <a:spLocks noChangeArrowheads="1"/>
            </p:cNvSpPr>
            <p:nvPr/>
          </p:nvSpPr>
          <p:spPr bwMode="auto">
            <a:xfrm>
              <a:off x="5798" y="1943"/>
              <a:ext cx="18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(M7)</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24" name="Rectangle 100"/>
            <p:cNvSpPr>
              <a:spLocks noChangeArrowheads="1"/>
            </p:cNvSpPr>
            <p:nvPr/>
          </p:nvSpPr>
          <p:spPr bwMode="auto">
            <a:xfrm>
              <a:off x="5443" y="2100"/>
              <a:ext cx="895" cy="18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5" name="Rectangle 101"/>
            <p:cNvSpPr>
              <a:spLocks noChangeArrowheads="1"/>
            </p:cNvSpPr>
            <p:nvPr/>
          </p:nvSpPr>
          <p:spPr bwMode="auto">
            <a:xfrm>
              <a:off x="5755" y="2154"/>
              <a:ext cx="240"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 (M6)</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26" name="Rectangle 104"/>
            <p:cNvSpPr>
              <a:spLocks noChangeArrowheads="1"/>
            </p:cNvSpPr>
            <p:nvPr/>
          </p:nvSpPr>
          <p:spPr bwMode="auto">
            <a:xfrm>
              <a:off x="5443" y="2312"/>
              <a:ext cx="895" cy="195"/>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7" name="Rectangle 105"/>
            <p:cNvSpPr>
              <a:spLocks noChangeArrowheads="1"/>
            </p:cNvSpPr>
            <p:nvPr/>
          </p:nvSpPr>
          <p:spPr bwMode="auto">
            <a:xfrm>
              <a:off x="5755" y="2375"/>
              <a:ext cx="240"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 (M5)</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28" name="Rectangle 106"/>
            <p:cNvSpPr>
              <a:spLocks noChangeArrowheads="1"/>
            </p:cNvSpPr>
            <p:nvPr/>
          </p:nvSpPr>
          <p:spPr bwMode="auto">
            <a:xfrm>
              <a:off x="5443" y="2549"/>
              <a:ext cx="889" cy="196"/>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9" name="Rectangle 107"/>
            <p:cNvSpPr>
              <a:spLocks noChangeArrowheads="1"/>
            </p:cNvSpPr>
            <p:nvPr/>
          </p:nvSpPr>
          <p:spPr bwMode="auto">
            <a:xfrm>
              <a:off x="5783" y="2616"/>
              <a:ext cx="18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(M4)</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30" name="Rectangle 108"/>
            <p:cNvSpPr>
              <a:spLocks noChangeArrowheads="1"/>
            </p:cNvSpPr>
            <p:nvPr/>
          </p:nvSpPr>
          <p:spPr bwMode="auto">
            <a:xfrm>
              <a:off x="5443" y="2795"/>
              <a:ext cx="895" cy="17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1" name="Rectangle 109"/>
            <p:cNvSpPr>
              <a:spLocks noChangeArrowheads="1"/>
            </p:cNvSpPr>
            <p:nvPr/>
          </p:nvSpPr>
          <p:spPr bwMode="auto">
            <a:xfrm>
              <a:off x="5783" y="2851"/>
              <a:ext cx="18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(M3)</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35" name="Rectangle 114"/>
            <p:cNvSpPr>
              <a:spLocks noChangeArrowheads="1"/>
            </p:cNvSpPr>
            <p:nvPr/>
          </p:nvSpPr>
          <p:spPr bwMode="auto">
            <a:xfrm>
              <a:off x="4192" y="3742"/>
              <a:ext cx="5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itchFamily="34" charset="0"/>
                </a:rPr>
                <a:t>-</a:t>
              </a:r>
              <a:endParaRPr kumimoji="0" lang="en-US" sz="2000" b="0" i="0" u="none" strike="noStrike" kern="0" cap="none" spc="0" normalizeH="0" baseline="0" noProof="0" dirty="0">
                <a:ln>
                  <a:noFill/>
                </a:ln>
                <a:solidFill>
                  <a:srgbClr val="000000"/>
                </a:solidFill>
                <a:effectLst/>
                <a:uLnTx/>
                <a:uFillTx/>
                <a:latin typeface="Arial" pitchFamily="34" charset="0"/>
              </a:endParaRPr>
            </a:p>
          </p:txBody>
        </p:sp>
        <p:sp>
          <p:nvSpPr>
            <p:cNvPr id="136" name="Rectangle 115"/>
            <p:cNvSpPr>
              <a:spLocks noChangeArrowheads="1"/>
            </p:cNvSpPr>
            <p:nvPr/>
          </p:nvSpPr>
          <p:spPr bwMode="auto">
            <a:xfrm>
              <a:off x="4213" y="3742"/>
              <a:ext cx="124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itchFamily="34" charset="0"/>
                </a:rPr>
                <a:t>family, career stream and career level</a:t>
              </a:r>
              <a:endParaRPr kumimoji="0" lang="en-US" sz="2000" b="0" i="0" u="none" strike="noStrike" kern="0" cap="none" spc="0" normalizeH="0" baseline="0" noProof="0" dirty="0">
                <a:ln>
                  <a:noFill/>
                </a:ln>
                <a:solidFill>
                  <a:srgbClr val="000000"/>
                </a:solidFill>
                <a:effectLst/>
                <a:uLnTx/>
                <a:uFillTx/>
                <a:latin typeface="Arial" pitchFamily="34" charset="0"/>
              </a:endParaRPr>
            </a:p>
          </p:txBody>
        </p:sp>
      </p:grpSp>
      <p:sp>
        <p:nvSpPr>
          <p:cNvPr id="137" name="TextBox 136"/>
          <p:cNvSpPr txBox="1"/>
          <p:nvPr/>
        </p:nvSpPr>
        <p:spPr>
          <a:xfrm>
            <a:off x="797943" y="1294089"/>
            <a:ext cx="2032717" cy="400110"/>
          </a:xfrm>
          <a:prstGeom prst="rect">
            <a:avLst/>
          </a:prstGeom>
          <a:noFill/>
          <a:ln w="28575">
            <a:solidFill>
              <a:schemeClr val="tx1"/>
            </a:solidFill>
          </a:ln>
        </p:spPr>
        <p:txBody>
          <a:bodyPr wrap="square" rtlCol="0">
            <a:spAutoFit/>
          </a:bodyPr>
          <a:lstStyle/>
          <a:p>
            <a:pPr algn="ctr"/>
            <a:r>
              <a:rPr lang="en-US" sz="2000" b="1" dirty="0"/>
              <a:t>FUNCTION</a:t>
            </a:r>
          </a:p>
        </p:txBody>
      </p:sp>
      <p:sp>
        <p:nvSpPr>
          <p:cNvPr id="138" name="TextBox 137"/>
          <p:cNvSpPr txBox="1"/>
          <p:nvPr/>
        </p:nvSpPr>
        <p:spPr>
          <a:xfrm>
            <a:off x="3520950" y="1296326"/>
            <a:ext cx="2032717" cy="400110"/>
          </a:xfrm>
          <a:prstGeom prst="rect">
            <a:avLst/>
          </a:prstGeom>
          <a:noFill/>
          <a:ln w="28575">
            <a:solidFill>
              <a:schemeClr val="tx1"/>
            </a:solidFill>
          </a:ln>
        </p:spPr>
        <p:txBody>
          <a:bodyPr wrap="square" rtlCol="0">
            <a:spAutoFit/>
          </a:bodyPr>
          <a:lstStyle/>
          <a:p>
            <a:pPr algn="ctr"/>
            <a:r>
              <a:rPr lang="en-US" sz="2000" b="1" dirty="0"/>
              <a:t>FAMILY</a:t>
            </a:r>
          </a:p>
        </p:txBody>
      </p:sp>
      <p:sp>
        <p:nvSpPr>
          <p:cNvPr id="139" name="TextBox 138"/>
          <p:cNvSpPr txBox="1"/>
          <p:nvPr/>
        </p:nvSpPr>
        <p:spPr>
          <a:xfrm>
            <a:off x="6285301" y="1303113"/>
            <a:ext cx="2032717" cy="400110"/>
          </a:xfrm>
          <a:prstGeom prst="rect">
            <a:avLst/>
          </a:prstGeom>
          <a:noFill/>
          <a:ln w="28575">
            <a:solidFill>
              <a:schemeClr val="tx1"/>
            </a:solidFill>
          </a:ln>
        </p:spPr>
        <p:txBody>
          <a:bodyPr wrap="square" rtlCol="0">
            <a:spAutoFit/>
          </a:bodyPr>
          <a:lstStyle/>
          <a:p>
            <a:pPr algn="ctr"/>
            <a:r>
              <a:rPr lang="en-US" sz="2000" b="1" dirty="0"/>
              <a:t>CAREER STREAM</a:t>
            </a:r>
          </a:p>
        </p:txBody>
      </p:sp>
      <p:sp>
        <p:nvSpPr>
          <p:cNvPr id="140" name="TextBox 139"/>
          <p:cNvSpPr txBox="1"/>
          <p:nvPr/>
        </p:nvSpPr>
        <p:spPr>
          <a:xfrm>
            <a:off x="8871862" y="1297226"/>
            <a:ext cx="2032717" cy="400110"/>
          </a:xfrm>
          <a:prstGeom prst="rect">
            <a:avLst/>
          </a:prstGeom>
          <a:noFill/>
          <a:ln w="28575">
            <a:solidFill>
              <a:schemeClr val="tx1"/>
            </a:solidFill>
          </a:ln>
        </p:spPr>
        <p:txBody>
          <a:bodyPr wrap="square" rtlCol="0">
            <a:spAutoFit/>
          </a:bodyPr>
          <a:lstStyle/>
          <a:p>
            <a:pPr algn="ctr"/>
            <a:r>
              <a:rPr lang="en-US" sz="2000" b="1" dirty="0"/>
              <a:t>LEVEL</a:t>
            </a:r>
          </a:p>
        </p:txBody>
      </p:sp>
      <p:sp>
        <p:nvSpPr>
          <p:cNvPr id="142" name="TextBox 141"/>
          <p:cNvSpPr txBox="1"/>
          <p:nvPr/>
        </p:nvSpPr>
        <p:spPr>
          <a:xfrm>
            <a:off x="5661733" y="5250087"/>
            <a:ext cx="3153907" cy="400110"/>
          </a:xfrm>
          <a:prstGeom prst="rect">
            <a:avLst/>
          </a:prstGeom>
          <a:noFill/>
        </p:spPr>
        <p:txBody>
          <a:bodyPr wrap="square" rtlCol="0">
            <a:spAutoFit/>
          </a:bodyPr>
          <a:lstStyle/>
          <a:p>
            <a:r>
              <a:rPr lang="en-US" sz="2000" b="1" dirty="0"/>
              <a:t>Illustrative Example:</a:t>
            </a:r>
          </a:p>
        </p:txBody>
      </p:sp>
      <p:sp>
        <p:nvSpPr>
          <p:cNvPr id="143" name="Rectangle 142"/>
          <p:cNvSpPr/>
          <p:nvPr/>
        </p:nvSpPr>
        <p:spPr>
          <a:xfrm>
            <a:off x="4143001" y="5783036"/>
            <a:ext cx="6335992" cy="859761"/>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Job Family Title:</a:t>
            </a:r>
            <a:r>
              <a:rPr lang="en-US" dirty="0">
                <a:solidFill>
                  <a:schemeClr val="bg1"/>
                </a:solidFill>
              </a:rPr>
              <a:t>  Marketing Manager III</a:t>
            </a:r>
          </a:p>
          <a:p>
            <a:endParaRPr lang="en-US" sz="700" dirty="0">
              <a:solidFill>
                <a:schemeClr val="bg1"/>
              </a:solidFill>
            </a:endParaRPr>
          </a:p>
          <a:p>
            <a:r>
              <a:rPr lang="en-US" b="1" dirty="0">
                <a:solidFill>
                  <a:schemeClr val="bg1"/>
                </a:solidFill>
              </a:rPr>
              <a:t>Working Title:  </a:t>
            </a:r>
            <a:r>
              <a:rPr lang="en-US" dirty="0" smtClean="0">
                <a:solidFill>
                  <a:schemeClr val="bg1"/>
                </a:solidFill>
              </a:rPr>
              <a:t>Senior</a:t>
            </a:r>
            <a:r>
              <a:rPr lang="en-US" b="1" dirty="0" smtClean="0">
                <a:solidFill>
                  <a:schemeClr val="bg1"/>
                </a:solidFill>
              </a:rPr>
              <a:t> </a:t>
            </a:r>
            <a:r>
              <a:rPr lang="en-US" dirty="0" smtClean="0">
                <a:solidFill>
                  <a:schemeClr val="bg1"/>
                </a:solidFill>
              </a:rPr>
              <a:t>Manager</a:t>
            </a:r>
            <a:r>
              <a:rPr lang="en-US" dirty="0">
                <a:solidFill>
                  <a:schemeClr val="bg1"/>
                </a:solidFill>
              </a:rPr>
              <a:t>, Marketing Special Events</a:t>
            </a:r>
          </a:p>
        </p:txBody>
      </p:sp>
      <p:sp>
        <p:nvSpPr>
          <p:cNvPr id="146" name="Rectangle 85"/>
          <p:cNvSpPr>
            <a:spLocks noChangeArrowheads="1"/>
          </p:cNvSpPr>
          <p:nvPr/>
        </p:nvSpPr>
        <p:spPr bwMode="auto">
          <a:xfrm>
            <a:off x="6296089" y="3570004"/>
            <a:ext cx="2065092" cy="589696"/>
          </a:xfrm>
          <a:prstGeom prst="rect">
            <a:avLst/>
          </a:prstGeom>
          <a:solidFill>
            <a:srgbClr val="0768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7" name="Rectangle 88"/>
          <p:cNvSpPr>
            <a:spLocks noChangeArrowheads="1"/>
          </p:cNvSpPr>
          <p:nvPr/>
        </p:nvSpPr>
        <p:spPr bwMode="auto">
          <a:xfrm>
            <a:off x="6374528" y="3701509"/>
            <a:ext cx="2004966" cy="31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Organizational Contributor (OC)</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44" name="Rectangle 49"/>
          <p:cNvSpPr>
            <a:spLocks noChangeArrowheads="1"/>
          </p:cNvSpPr>
          <p:nvPr/>
        </p:nvSpPr>
        <p:spPr bwMode="auto">
          <a:xfrm>
            <a:off x="3520950" y="2433531"/>
            <a:ext cx="2059343" cy="38679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5" name="Rectangle 49"/>
          <p:cNvSpPr>
            <a:spLocks noChangeArrowheads="1"/>
          </p:cNvSpPr>
          <p:nvPr/>
        </p:nvSpPr>
        <p:spPr bwMode="auto">
          <a:xfrm>
            <a:off x="3520950" y="2925833"/>
            <a:ext cx="2066859" cy="41290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8" name="Rectangle 50"/>
          <p:cNvSpPr>
            <a:spLocks noChangeArrowheads="1"/>
          </p:cNvSpPr>
          <p:nvPr/>
        </p:nvSpPr>
        <p:spPr bwMode="auto">
          <a:xfrm>
            <a:off x="3663329" y="3059811"/>
            <a:ext cx="1754958" cy="1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200" b="1" kern="0" dirty="0">
                <a:solidFill>
                  <a:srgbClr val="FFFFFF"/>
                </a:solidFill>
                <a:latin typeface="Verdana" pitchFamily="34" charset="0"/>
              </a:rPr>
              <a:t>Interpretation</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49" name="Rectangle 50"/>
          <p:cNvSpPr>
            <a:spLocks noChangeArrowheads="1"/>
          </p:cNvSpPr>
          <p:nvPr/>
        </p:nvSpPr>
        <p:spPr bwMode="auto">
          <a:xfrm>
            <a:off x="4085268" y="3600001"/>
            <a:ext cx="870431" cy="1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200" b="1" kern="0" noProof="0" dirty="0">
                <a:solidFill>
                  <a:srgbClr val="FFFFFF"/>
                </a:solidFill>
                <a:latin typeface="Verdana" pitchFamily="34" charset="0"/>
              </a:rPr>
              <a:t>Marketing</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58" name="Rectangle 49"/>
          <p:cNvSpPr>
            <a:spLocks noChangeArrowheads="1"/>
          </p:cNvSpPr>
          <p:nvPr/>
        </p:nvSpPr>
        <p:spPr bwMode="auto">
          <a:xfrm>
            <a:off x="3528849" y="4523068"/>
            <a:ext cx="2051443" cy="40931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9" name="Rectangle 50"/>
          <p:cNvSpPr>
            <a:spLocks noChangeArrowheads="1"/>
          </p:cNvSpPr>
          <p:nvPr/>
        </p:nvSpPr>
        <p:spPr bwMode="auto">
          <a:xfrm>
            <a:off x="3637522" y="2528431"/>
            <a:ext cx="1875514" cy="1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200" b="1" kern="0" dirty="0">
                <a:solidFill>
                  <a:srgbClr val="FFFFFF"/>
                </a:solidFill>
                <a:latin typeface="Verdana" pitchFamily="34" charset="0"/>
              </a:rPr>
              <a:t>Content Development</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60" name="Rectangle 49"/>
          <p:cNvSpPr>
            <a:spLocks noChangeArrowheads="1"/>
          </p:cNvSpPr>
          <p:nvPr/>
        </p:nvSpPr>
        <p:spPr bwMode="auto">
          <a:xfrm>
            <a:off x="3520950" y="3969247"/>
            <a:ext cx="2066859" cy="40931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1" name="Rectangle 50"/>
          <p:cNvSpPr>
            <a:spLocks noChangeArrowheads="1"/>
          </p:cNvSpPr>
          <p:nvPr/>
        </p:nvSpPr>
        <p:spPr bwMode="auto">
          <a:xfrm>
            <a:off x="3862240" y="4073311"/>
            <a:ext cx="1372171" cy="1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200" b="1" kern="0" dirty="0">
                <a:solidFill>
                  <a:srgbClr val="FFFFFF"/>
                </a:solidFill>
                <a:latin typeface="Verdana" pitchFamily="34" charset="0"/>
              </a:rPr>
              <a:t>Media Relations</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62" name="Rectangle 49"/>
          <p:cNvSpPr>
            <a:spLocks noChangeArrowheads="1"/>
          </p:cNvSpPr>
          <p:nvPr/>
        </p:nvSpPr>
        <p:spPr bwMode="auto">
          <a:xfrm>
            <a:off x="3520950" y="5069814"/>
            <a:ext cx="2050671" cy="40931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3" name="Rectangle 50"/>
          <p:cNvSpPr>
            <a:spLocks noChangeArrowheads="1"/>
          </p:cNvSpPr>
          <p:nvPr/>
        </p:nvSpPr>
        <p:spPr bwMode="auto">
          <a:xfrm>
            <a:off x="4084831" y="4651055"/>
            <a:ext cx="960198" cy="1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200" b="1" kern="0" dirty="0">
                <a:solidFill>
                  <a:srgbClr val="FFFFFF"/>
                </a:solidFill>
                <a:latin typeface="Verdana" pitchFamily="34" charset="0"/>
              </a:rPr>
              <a:t>Multimedia</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64" name="Rectangle 50"/>
          <p:cNvSpPr>
            <a:spLocks noChangeArrowheads="1"/>
          </p:cNvSpPr>
          <p:nvPr/>
        </p:nvSpPr>
        <p:spPr bwMode="auto">
          <a:xfrm>
            <a:off x="3827263" y="5209704"/>
            <a:ext cx="1407437" cy="1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lang="en-US" sz="1200" b="1" kern="0" noProof="0" dirty="0">
                <a:solidFill>
                  <a:srgbClr val="FFFFFF"/>
                </a:solidFill>
                <a:latin typeface="Verdana" pitchFamily="34" charset="0"/>
              </a:rPr>
              <a:t>University Press</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65" name="Rectangle 108"/>
          <p:cNvSpPr>
            <a:spLocks noChangeArrowheads="1"/>
          </p:cNvSpPr>
          <p:nvPr/>
        </p:nvSpPr>
        <p:spPr bwMode="auto">
          <a:xfrm>
            <a:off x="8871861" y="4535522"/>
            <a:ext cx="2055843" cy="400068"/>
          </a:xfrm>
          <a:prstGeom prst="rect">
            <a:avLst/>
          </a:prstGeom>
          <a:solidFill>
            <a:srgbClr val="7F7F7F"/>
          </a:solidFill>
          <a:ln>
            <a:noFill/>
          </a:ln>
          <a:extLst/>
        </p:spPr>
        <p:txBody>
          <a:bodyPr vert="horz" wrap="square" lIns="91440" tIns="45720" rIns="91440" bIns="45720" numCol="1" anchor="t" anchorCtr="0" compatLnSpc="1">
            <a:prstTxWarp prst="textNoShape">
              <a:avLst/>
            </a:prstTxWarp>
          </a:bodyPr>
          <a:lstStyle/>
          <a:p>
            <a:pPr lvl="0">
              <a:defRPr/>
            </a:pPr>
            <a:r>
              <a:rPr lang="en-US" b="1" kern="0" dirty="0">
                <a:solidFill>
                  <a:srgbClr val="FFFFFF"/>
                </a:solidFill>
                <a:latin typeface="Verdana" pitchFamily="34" charset="0"/>
              </a:rPr>
              <a:t> </a:t>
            </a:r>
            <a:endParaRPr kumimoji="0" lang="en-US" sz="1800" b="0" i="0" u="none" strike="noStrike" kern="0" cap="none" spc="0" normalizeH="0" baseline="0" noProof="0" dirty="0">
              <a:ln>
                <a:noFill/>
              </a:ln>
              <a:solidFill>
                <a:srgbClr val="000000"/>
              </a:solidFill>
              <a:effectLst/>
              <a:uLnTx/>
              <a:uFillTx/>
              <a:latin typeface="Arial"/>
            </a:endParaRPr>
          </a:p>
        </p:txBody>
      </p:sp>
      <p:sp>
        <p:nvSpPr>
          <p:cNvPr id="166" name="Rectangle 109"/>
          <p:cNvSpPr>
            <a:spLocks noChangeArrowheads="1"/>
          </p:cNvSpPr>
          <p:nvPr/>
        </p:nvSpPr>
        <p:spPr bwMode="auto">
          <a:xfrm>
            <a:off x="9658124" y="4654121"/>
            <a:ext cx="421590" cy="1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(M2)</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sp>
        <p:nvSpPr>
          <p:cNvPr id="167" name="Rectangle 108"/>
          <p:cNvSpPr>
            <a:spLocks noChangeArrowheads="1"/>
          </p:cNvSpPr>
          <p:nvPr/>
        </p:nvSpPr>
        <p:spPr bwMode="auto">
          <a:xfrm>
            <a:off x="8871861" y="5067908"/>
            <a:ext cx="2055844" cy="400068"/>
          </a:xfrm>
          <a:prstGeom prst="rect">
            <a:avLst/>
          </a:prstGeom>
          <a:solidFill>
            <a:srgbClr val="7F7F7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8" name="Rectangle 109"/>
          <p:cNvSpPr>
            <a:spLocks noChangeArrowheads="1"/>
          </p:cNvSpPr>
          <p:nvPr/>
        </p:nvSpPr>
        <p:spPr bwMode="auto">
          <a:xfrm>
            <a:off x="9671602" y="5194080"/>
            <a:ext cx="421590" cy="1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(M1)</a:t>
            </a:r>
            <a:endParaRPr kumimoji="0" lang="en-US" sz="1200" b="0" i="0" u="none" strike="noStrike" kern="0" cap="none" spc="0" normalizeH="0" baseline="0" noProof="0" dirty="0">
              <a:ln>
                <a:noFill/>
              </a:ln>
              <a:solidFill>
                <a:srgbClr val="000000"/>
              </a:solidFill>
              <a:effectLst/>
              <a:uLnTx/>
              <a:uFillTx/>
              <a:latin typeface="Arial" pitchFamily="34" charset="0"/>
            </a:endParaRPr>
          </a:p>
        </p:txBody>
      </p:sp>
      <p:cxnSp>
        <p:nvCxnSpPr>
          <p:cNvPr id="109" name="Straight Connector 108"/>
          <p:cNvCxnSpPr/>
          <p:nvPr/>
        </p:nvCxnSpPr>
        <p:spPr>
          <a:xfrm>
            <a:off x="8013545" y="2193997"/>
            <a:ext cx="631937" cy="1533"/>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8609374" y="2177587"/>
            <a:ext cx="4725" cy="2155326"/>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8609374" y="4297434"/>
            <a:ext cx="827476" cy="10633"/>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sp>
        <p:nvSpPr>
          <p:cNvPr id="114" name="Rectangle 86"/>
          <p:cNvSpPr>
            <a:spLocks noChangeArrowheads="1"/>
          </p:cNvSpPr>
          <p:nvPr/>
        </p:nvSpPr>
        <p:spPr bwMode="auto">
          <a:xfrm>
            <a:off x="6582455" y="2066028"/>
            <a:ext cx="1486959" cy="31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Management and</a:t>
            </a:r>
          </a:p>
          <a:p>
            <a:pPr marL="0" marR="0" lvl="0" indent="0" algn="ctr" defTabSz="914400" eaLnBrk="1" fontAlgn="base" latinLnBrk="0" hangingPunct="1">
              <a:lnSpc>
                <a:spcPct val="86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Verdana" pitchFamily="34" charset="0"/>
              </a:rPr>
              <a:t>Leadership(M</a:t>
            </a:r>
            <a:r>
              <a:rPr kumimoji="0" lang="en-US" sz="900" b="1" i="0" u="none" strike="noStrike" kern="0" cap="none" spc="0" normalizeH="0" baseline="0" noProof="0" dirty="0">
                <a:ln>
                  <a:noFill/>
                </a:ln>
                <a:solidFill>
                  <a:srgbClr val="FFFFFF"/>
                </a:solidFill>
                <a:effectLst/>
                <a:uLnTx/>
                <a:uFillTx/>
                <a:latin typeface="Verdana" pitchFamily="34" charset="0"/>
              </a:rPr>
              <a:t>)</a:t>
            </a:r>
            <a:endParaRPr kumimoji="0" lang="en-US" sz="2000" b="0" i="0" u="none" strike="noStrike" kern="0" cap="none" spc="0" normalizeH="0" baseline="0" noProof="0" dirty="0">
              <a:ln>
                <a:noFill/>
              </a:ln>
              <a:solidFill>
                <a:srgbClr val="000000"/>
              </a:solidFill>
              <a:effectLst/>
              <a:uLnTx/>
              <a:uFillTx/>
              <a:latin typeface="Arial" pitchFamily="34" charset="0"/>
            </a:endParaRPr>
          </a:p>
        </p:txBody>
      </p:sp>
      <p:cxnSp>
        <p:nvCxnSpPr>
          <p:cNvPr id="107" name="Straight Connector 106"/>
          <p:cNvCxnSpPr/>
          <p:nvPr/>
        </p:nvCxnSpPr>
        <p:spPr>
          <a:xfrm>
            <a:off x="11311986" y="4389558"/>
            <a:ext cx="29456" cy="1952343"/>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10513966" y="4350118"/>
            <a:ext cx="827476" cy="10633"/>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10505653" y="6294055"/>
            <a:ext cx="827476" cy="10633"/>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530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615537" y="121921"/>
            <a:ext cx="11026003" cy="7023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srgbClr val="0C234B"/>
                </a:solidFill>
                <a:latin typeface="Times"/>
                <a:ea typeface="+mj-ea"/>
                <a:cs typeface="Times"/>
              </a:rPr>
              <a:t>CAREER </a:t>
            </a:r>
            <a:r>
              <a:rPr lang="en-US" sz="4000" dirty="0" smtClean="0">
                <a:solidFill>
                  <a:srgbClr val="0C234B"/>
                </a:solidFill>
                <a:latin typeface="Times"/>
                <a:ea typeface="+mj-ea"/>
                <a:cs typeface="Times"/>
              </a:rPr>
              <a:t>STREAMS </a:t>
            </a:r>
            <a:r>
              <a:rPr lang="en-US" sz="4000" dirty="0">
                <a:solidFill>
                  <a:srgbClr val="0C234B"/>
                </a:solidFill>
                <a:latin typeface="Times"/>
                <a:ea typeface="+mj-ea"/>
                <a:cs typeface="Times"/>
              </a:rPr>
              <a:t>AND </a:t>
            </a:r>
            <a:r>
              <a:rPr lang="en-US" sz="4000" dirty="0" smtClean="0">
                <a:solidFill>
                  <a:srgbClr val="0C234B"/>
                </a:solidFill>
                <a:latin typeface="Times"/>
                <a:ea typeface="+mj-ea"/>
                <a:cs typeface="Times"/>
              </a:rPr>
              <a:t>LEVELS</a:t>
            </a:r>
            <a:endParaRPr kumimoji="0" lang="en-US" sz="4000" b="0" i="0" u="none" strike="noStrike" kern="1200" cap="none" spc="0" normalizeH="0" baseline="0" noProof="0" dirty="0">
              <a:ln>
                <a:noFill/>
              </a:ln>
              <a:solidFill>
                <a:srgbClr val="0C234B"/>
              </a:solidFill>
              <a:effectLst/>
              <a:uLnTx/>
              <a:uFillTx/>
              <a:latin typeface="Times"/>
              <a:ea typeface="+mj-ea"/>
              <a:cs typeface="Times"/>
            </a:endParaRPr>
          </a:p>
        </p:txBody>
      </p:sp>
      <p:sp>
        <p:nvSpPr>
          <p:cNvPr id="28" name="Rectangle 27"/>
          <p:cNvSpPr/>
          <p:nvPr/>
        </p:nvSpPr>
        <p:spPr>
          <a:xfrm>
            <a:off x="-1" y="1"/>
            <a:ext cx="2743200" cy="228600"/>
          </a:xfrm>
          <a:prstGeom prst="rect">
            <a:avLst/>
          </a:prstGeom>
          <a:solidFill>
            <a:srgbClr val="AB0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rol 1"/>
          <p:cNvSpPr>
            <a:spLocks noChangeArrowheads="1" noChangeShapeType="1"/>
          </p:cNvSpPr>
          <p:nvPr/>
        </p:nvSpPr>
        <p:spPr bwMode="auto">
          <a:xfrm>
            <a:off x="1781472" y="9856991"/>
            <a:ext cx="3832225" cy="16732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0" name="Rectangle 39"/>
          <p:cNvSpPr/>
          <p:nvPr/>
        </p:nvSpPr>
        <p:spPr>
          <a:xfrm>
            <a:off x="311972" y="1074214"/>
            <a:ext cx="8025204" cy="5251281"/>
          </a:xfrm>
          <a:prstGeom prst="rect">
            <a:avLst/>
          </a:prstGeom>
          <a:solidFill>
            <a:srgbClr val="BFBFBF">
              <a:lumMod val="20000"/>
              <a:lumOff val="80000"/>
            </a:srgbClr>
          </a:solidFill>
          <a:ln w="127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2C77"/>
              </a:solidFill>
              <a:effectLst/>
              <a:uLnTx/>
              <a:uFillTx/>
              <a:latin typeface="Arial"/>
              <a:ea typeface="+mn-ea"/>
              <a:cs typeface="+mn-cs"/>
            </a:endParaRPr>
          </a:p>
        </p:txBody>
      </p:sp>
      <p:graphicFrame>
        <p:nvGraphicFramePr>
          <p:cNvPr id="42" name="Table 41"/>
          <p:cNvGraphicFramePr>
            <a:graphicFrameLocks noGrp="1"/>
          </p:cNvGraphicFramePr>
          <p:nvPr>
            <p:extLst/>
          </p:nvPr>
        </p:nvGraphicFramePr>
        <p:xfrm>
          <a:off x="8336363" y="1084287"/>
          <a:ext cx="3614997" cy="5196627"/>
        </p:xfrm>
        <a:graphic>
          <a:graphicData uri="http://schemas.openxmlformats.org/drawingml/2006/table">
            <a:tbl>
              <a:tblPr firstRow="1" bandRow="1"/>
              <a:tblGrid>
                <a:gridCol w="3614997">
                  <a:extLst>
                    <a:ext uri="{9D8B030D-6E8A-4147-A177-3AD203B41FA5}">
                      <a16:colId xmlns:a16="http://schemas.microsoft.com/office/drawing/2014/main" val="20000"/>
                    </a:ext>
                  </a:extLst>
                </a:gridCol>
              </a:tblGrid>
              <a:tr h="821230">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r>
                        <a:rPr lang="en-US" baseline="0" dirty="0"/>
                        <a:t>CAREER STREAM DEFINITIONS</a:t>
                      </a:r>
                      <a:endParaRPr lang="en-US" dirty="0"/>
                    </a:p>
                  </a:txBody>
                  <a:tcPr>
                    <a:lnL w="9525" cap="flat" cmpd="sng" algn="ctr">
                      <a:solidFill>
                        <a:srgbClr val="002C77">
                          <a:shade val="95000"/>
                          <a:satMod val="105000"/>
                        </a:srgbClr>
                      </a:solidFill>
                      <a:prstDash val="solid"/>
                    </a:lnL>
                    <a:lnR w="9525" cap="flat" cmpd="sng" algn="ctr">
                      <a:solidFill>
                        <a:srgbClr val="002C77">
                          <a:shade val="95000"/>
                          <a:satMod val="105000"/>
                        </a:srgbClr>
                      </a:solidFill>
                      <a:prstDash val="solid"/>
                    </a:lnR>
                    <a:lnT w="9525" cap="flat" cmpd="sng" algn="ctr">
                      <a:solidFill>
                        <a:srgbClr val="002C77">
                          <a:shade val="95000"/>
                          <a:satMod val="105000"/>
                        </a:srgbClr>
                      </a:solidFill>
                      <a:prstDash val="solid"/>
                    </a:lnT>
                    <a:lnB w="9525" cap="flat" cmpd="sng" algn="ctr">
                      <a:solidFill>
                        <a:srgbClr val="002C77">
                          <a:shade val="95000"/>
                          <a:satMod val="105000"/>
                        </a:srgbClr>
                      </a:solidFill>
                      <a:prstDash val="soli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119273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1" algn="l">
                        <a:spcBef>
                          <a:spcPts val="200"/>
                        </a:spcBef>
                        <a:spcAft>
                          <a:spcPts val="200"/>
                        </a:spcAft>
                      </a:pPr>
                      <a:r>
                        <a:rPr lang="en-US" sz="1200" b="1" dirty="0">
                          <a:solidFill>
                            <a:schemeClr val="tx1"/>
                          </a:solidFill>
                        </a:rPr>
                        <a:t>Manager &amp; Leader (M1 – M7)</a:t>
                      </a:r>
                      <a:r>
                        <a:rPr lang="en-US" sz="1200" dirty="0">
                          <a:solidFill>
                            <a:schemeClr val="tx1"/>
                          </a:solidFill>
                        </a:rPr>
                        <a:t>:</a:t>
                      </a:r>
                      <a:r>
                        <a:rPr lang="en-US" sz="1200" baseline="0" dirty="0">
                          <a:solidFill>
                            <a:schemeClr val="tx1"/>
                          </a:solidFill>
                        </a:rPr>
                        <a:t> </a:t>
                      </a:r>
                      <a:endParaRPr lang="en-US" sz="1200" baseline="0" dirty="0" smtClean="0">
                        <a:solidFill>
                          <a:schemeClr val="tx1"/>
                        </a:solidFill>
                      </a:endParaRPr>
                    </a:p>
                    <a:p>
                      <a:pPr marL="0" lvl="1" algn="l">
                        <a:spcBef>
                          <a:spcPts val="200"/>
                        </a:spcBef>
                        <a:spcAft>
                          <a:spcPts val="200"/>
                        </a:spcAft>
                      </a:pPr>
                      <a:r>
                        <a:rPr lang="en-US" sz="1200" dirty="0" smtClean="0">
                          <a:solidFill>
                            <a:schemeClr val="tx1"/>
                          </a:solidFill>
                        </a:rPr>
                        <a:t>oversee </a:t>
                      </a:r>
                      <a:r>
                        <a:rPr lang="en-US" sz="1200" dirty="0">
                          <a:solidFill>
                            <a:schemeClr val="tx1"/>
                          </a:solidFill>
                        </a:rPr>
                        <a:t>area of responsibility, plan, prioritize and/or direct responsibilities of employees and/or manages strategy and policy development for a major UA function. Typically have 3+ direct reports.</a:t>
                      </a:r>
                    </a:p>
                  </a:txBody>
                  <a:tcPr anchor="ctr">
                    <a:lnL w="9525" cap="flat" cmpd="sng" algn="ctr">
                      <a:solidFill>
                        <a:srgbClr val="002C77">
                          <a:shade val="95000"/>
                          <a:satMod val="105000"/>
                        </a:srgbClr>
                      </a:solidFill>
                      <a:prstDash val="solid"/>
                    </a:lnL>
                    <a:lnR w="9525" cap="flat" cmpd="sng" algn="ctr">
                      <a:solidFill>
                        <a:srgbClr val="002C77">
                          <a:shade val="95000"/>
                          <a:satMod val="105000"/>
                        </a:srgbClr>
                      </a:solidFill>
                      <a:prstDash val="solid"/>
                    </a:lnR>
                    <a:lnT w="9525" cap="flat" cmpd="sng" algn="ctr">
                      <a:solidFill>
                        <a:srgbClr val="002C77">
                          <a:shade val="95000"/>
                          <a:satMod val="105000"/>
                        </a:srgbClr>
                      </a:solidFill>
                      <a:prstDash val="solid"/>
                    </a:lnT>
                    <a:lnB w="9525" cap="flat" cmpd="sng" algn="ctr">
                      <a:solidFill>
                        <a:srgbClr val="002C77">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7483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Professional</a:t>
                      </a:r>
                      <a:r>
                        <a:rPr lang="en-US" sz="1200" b="1" baseline="0" dirty="0">
                          <a:solidFill>
                            <a:schemeClr val="tx1"/>
                          </a:solidFill>
                        </a:rPr>
                        <a:t> Contributor</a:t>
                      </a:r>
                      <a:r>
                        <a:rPr lang="en-US" sz="1200" b="1" dirty="0">
                          <a:solidFill>
                            <a:schemeClr val="tx1"/>
                          </a:solidFill>
                        </a:rPr>
                        <a:t> (PC1 – PC5)</a:t>
                      </a:r>
                      <a:r>
                        <a:rPr lang="en-US" sz="1200" dirty="0">
                          <a:solidFill>
                            <a:schemeClr val="tx1"/>
                          </a:solidFill>
                        </a:rPr>
                        <a:t>: </a:t>
                      </a:r>
                      <a:endParaRPr lang="en-US" sz="120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oversee </a:t>
                      </a:r>
                      <a:r>
                        <a:rPr lang="en-US" sz="1200" dirty="0">
                          <a:solidFill>
                            <a:schemeClr val="tx1"/>
                          </a:solidFill>
                        </a:rPr>
                        <a:t>the design, implementation or delivery of processes, programs and policies using specialized knowledge or skills typically acquired</a:t>
                      </a:r>
                      <a:r>
                        <a:rPr lang="en-US" sz="1200" baseline="0" dirty="0">
                          <a:solidFill>
                            <a:schemeClr val="tx1"/>
                          </a:solidFill>
                        </a:rPr>
                        <a:t> through advanced education </a:t>
                      </a:r>
                      <a:r>
                        <a:rPr lang="en-US" sz="1200" dirty="0">
                          <a:solidFill>
                            <a:schemeClr val="tx1"/>
                          </a:solidFill>
                        </a:rPr>
                        <a:t>or equivalent advanced learning attained through experience. Typically salaried positions, though entry levels may include hourly jobs.</a:t>
                      </a:r>
                    </a:p>
                  </a:txBody>
                  <a:tcPr anchor="ctr">
                    <a:lnL w="9525" cap="flat" cmpd="sng" algn="ctr">
                      <a:solidFill>
                        <a:srgbClr val="002C77">
                          <a:shade val="95000"/>
                          <a:satMod val="105000"/>
                        </a:srgbClr>
                      </a:solidFill>
                      <a:prstDash val="solid"/>
                    </a:lnL>
                    <a:lnR w="9525" cap="flat" cmpd="sng" algn="ctr">
                      <a:solidFill>
                        <a:srgbClr val="002C77">
                          <a:shade val="95000"/>
                          <a:satMod val="105000"/>
                        </a:srgbClr>
                      </a:solidFill>
                      <a:prstDash val="solid"/>
                    </a:lnR>
                    <a:lnT w="9525" cap="flat" cmpd="sng" algn="ctr">
                      <a:solidFill>
                        <a:srgbClr val="002C77">
                          <a:shade val="95000"/>
                          <a:satMod val="105000"/>
                        </a:srgbClr>
                      </a:solidFill>
                      <a:prstDash val="solid"/>
                    </a:lnT>
                    <a:lnB w="9525" cap="flat" cmpd="sng" algn="ctr">
                      <a:solidFill>
                        <a:srgbClr val="002C77">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078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Organizational Contributor (OC1</a:t>
                      </a:r>
                      <a:r>
                        <a:rPr lang="en-US" sz="1200" b="1" baseline="0" dirty="0">
                          <a:solidFill>
                            <a:schemeClr val="tx1"/>
                          </a:solidFill>
                        </a:rPr>
                        <a:t> – OC4)</a:t>
                      </a:r>
                      <a:r>
                        <a:rPr lang="en-US" sz="1200" dirty="0">
                          <a:solidFill>
                            <a:schemeClr val="tx1"/>
                          </a:solidFill>
                        </a:rPr>
                        <a:t>:</a:t>
                      </a:r>
                      <a:r>
                        <a:rPr lang="en-US" sz="1200" baseline="0" dirty="0">
                          <a:solidFill>
                            <a:schemeClr val="tx1"/>
                          </a:solidFill>
                        </a:rPr>
                        <a:t> </a:t>
                      </a:r>
                      <a:endParaRPr lang="en-US" sz="1200" baseline="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provide </a:t>
                      </a:r>
                      <a:r>
                        <a:rPr lang="en-US" sz="1200" dirty="0">
                          <a:solidFill>
                            <a:schemeClr val="tx1"/>
                          </a:solidFill>
                        </a:rPr>
                        <a:t>organizational related support or service (administrative or clerical OR operate in a “hands-on” environment in support of daily activities (e.g., technical, craft, etc.). Typically hourly positions.</a:t>
                      </a:r>
                    </a:p>
                  </a:txBody>
                  <a:tcPr anchor="ctr">
                    <a:lnL w="9525" cap="flat" cmpd="sng" algn="ctr">
                      <a:solidFill>
                        <a:srgbClr val="002C77">
                          <a:shade val="95000"/>
                          <a:satMod val="105000"/>
                        </a:srgbClr>
                      </a:solidFill>
                      <a:prstDash val="solid"/>
                    </a:lnL>
                    <a:lnR w="9525" cap="flat" cmpd="sng" algn="ctr">
                      <a:solidFill>
                        <a:srgbClr val="002C77">
                          <a:shade val="95000"/>
                          <a:satMod val="105000"/>
                        </a:srgbClr>
                      </a:solidFill>
                      <a:prstDash val="solid"/>
                    </a:lnR>
                    <a:lnT w="9525" cap="flat" cmpd="sng" algn="ctr">
                      <a:solidFill>
                        <a:srgbClr val="002C77">
                          <a:shade val="95000"/>
                          <a:satMod val="105000"/>
                        </a:srgbClr>
                      </a:solidFill>
                      <a:prstDash val="solid"/>
                    </a:lnT>
                    <a:lnB w="9525" cap="flat" cmpd="sng" algn="ctr">
                      <a:solidFill>
                        <a:srgbClr val="002C77">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43" name="Group 42"/>
          <p:cNvGrpSpPr/>
          <p:nvPr/>
        </p:nvGrpSpPr>
        <p:grpSpPr>
          <a:xfrm>
            <a:off x="564370" y="1394509"/>
            <a:ext cx="7494653" cy="4731176"/>
            <a:chOff x="371475" y="2333626"/>
            <a:chExt cx="5487185" cy="3228974"/>
          </a:xfrm>
        </p:grpSpPr>
        <p:sp>
          <p:nvSpPr>
            <p:cNvPr id="44" name="Rounded Rectangle 43"/>
            <p:cNvSpPr/>
            <p:nvPr/>
          </p:nvSpPr>
          <p:spPr>
            <a:xfrm rot="5400000">
              <a:off x="704316" y="3947480"/>
              <a:ext cx="1282279" cy="1947962"/>
            </a:xfrm>
            <a:prstGeom prst="roundRect">
              <a:avLst>
                <a:gd name="adj" fmla="val 10607"/>
              </a:avLst>
            </a:prstGeom>
            <a:solidFill>
              <a:srgbClr val="FFFFFF">
                <a:lumMod val="85000"/>
              </a:srgbClr>
            </a:solidFill>
            <a:ln w="12700" cap="flat" cmpd="sng" algn="ctr">
              <a:noFill/>
              <a:prstDash val="solid"/>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Calibri" panose="020F0502020204030204" pitchFamily="34" charset="0"/>
              </a:endParaRPr>
            </a:p>
          </p:txBody>
        </p:sp>
        <p:grpSp>
          <p:nvGrpSpPr>
            <p:cNvPr id="45" name="Group 44"/>
            <p:cNvGrpSpPr/>
            <p:nvPr/>
          </p:nvGrpSpPr>
          <p:grpSpPr>
            <a:xfrm>
              <a:off x="539166" y="5123377"/>
              <a:ext cx="1598780" cy="220841"/>
              <a:chOff x="453366" y="5504377"/>
              <a:chExt cx="1598780" cy="220841"/>
            </a:xfrm>
          </p:grpSpPr>
          <p:sp>
            <p:nvSpPr>
              <p:cNvPr id="66" name="Rounded Rectangle 65"/>
              <p:cNvSpPr/>
              <p:nvPr/>
            </p:nvSpPr>
            <p:spPr>
              <a:xfrm>
                <a:off x="453366" y="5504377"/>
                <a:ext cx="374282" cy="216984"/>
              </a:xfrm>
              <a:prstGeom prst="roundRect">
                <a:avLst>
                  <a:gd name="adj" fmla="val 9580"/>
                </a:avLst>
              </a:prstGeom>
              <a:solidFill>
                <a:srgbClr val="0070C0"/>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OC1</a:t>
                </a:r>
              </a:p>
            </p:txBody>
          </p:sp>
          <p:sp>
            <p:nvSpPr>
              <p:cNvPr id="67" name="Rounded Rectangle 66"/>
              <p:cNvSpPr/>
              <p:nvPr/>
            </p:nvSpPr>
            <p:spPr>
              <a:xfrm>
                <a:off x="861532" y="5504377"/>
                <a:ext cx="374282" cy="216984"/>
              </a:xfrm>
              <a:prstGeom prst="roundRect">
                <a:avLst>
                  <a:gd name="adj" fmla="val 9580"/>
                </a:avLst>
              </a:prstGeom>
              <a:solidFill>
                <a:srgbClr val="0070C0"/>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OC2</a:t>
                </a:r>
              </a:p>
            </p:txBody>
          </p:sp>
          <p:sp>
            <p:nvSpPr>
              <p:cNvPr id="68" name="Rounded Rectangle 67"/>
              <p:cNvSpPr/>
              <p:nvPr/>
            </p:nvSpPr>
            <p:spPr>
              <a:xfrm>
                <a:off x="1269698" y="5504377"/>
                <a:ext cx="374282" cy="216984"/>
              </a:xfrm>
              <a:prstGeom prst="roundRect">
                <a:avLst>
                  <a:gd name="adj" fmla="val 9580"/>
                </a:avLst>
              </a:prstGeom>
              <a:solidFill>
                <a:srgbClr val="0070C0"/>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OC3</a:t>
                </a:r>
              </a:p>
            </p:txBody>
          </p:sp>
          <p:sp>
            <p:nvSpPr>
              <p:cNvPr id="69" name="Rounded Rectangle 68"/>
              <p:cNvSpPr/>
              <p:nvPr/>
            </p:nvSpPr>
            <p:spPr>
              <a:xfrm>
                <a:off x="1677864" y="5508234"/>
                <a:ext cx="374282" cy="216984"/>
              </a:xfrm>
              <a:prstGeom prst="roundRect">
                <a:avLst>
                  <a:gd name="adj" fmla="val 9580"/>
                </a:avLst>
              </a:prstGeom>
              <a:solidFill>
                <a:srgbClr val="0070C0"/>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OC4</a:t>
                </a:r>
              </a:p>
            </p:txBody>
          </p:sp>
        </p:grpSp>
        <p:sp>
          <p:nvSpPr>
            <p:cNvPr id="46" name="Rounded Rectangle 45"/>
            <p:cNvSpPr/>
            <p:nvPr/>
          </p:nvSpPr>
          <p:spPr>
            <a:xfrm rot="5400000">
              <a:off x="2219635" y="2821412"/>
              <a:ext cx="1336879" cy="2351605"/>
            </a:xfrm>
            <a:prstGeom prst="roundRect">
              <a:avLst>
                <a:gd name="adj" fmla="val 10607"/>
              </a:avLst>
            </a:prstGeom>
            <a:solidFill>
              <a:srgbClr val="FFFFFF">
                <a:lumMod val="85000"/>
              </a:srgbClr>
            </a:solidFill>
            <a:ln w="12700" cap="flat" cmpd="sng" algn="ctr">
              <a:noFill/>
              <a:prstDash val="solid"/>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Calibri" panose="020F0502020204030204" pitchFamily="34" charset="0"/>
              </a:endParaRPr>
            </a:p>
          </p:txBody>
        </p:sp>
        <p:sp>
          <p:nvSpPr>
            <p:cNvPr id="47" name="Rounded Rectangle 46"/>
            <p:cNvSpPr/>
            <p:nvPr/>
          </p:nvSpPr>
          <p:spPr>
            <a:xfrm rot="5400000">
              <a:off x="3656580" y="1562568"/>
              <a:ext cx="1431021" cy="2973138"/>
            </a:xfrm>
            <a:prstGeom prst="roundRect">
              <a:avLst>
                <a:gd name="adj" fmla="val 10607"/>
              </a:avLst>
            </a:prstGeom>
            <a:solidFill>
              <a:srgbClr val="FFFFFF">
                <a:lumMod val="85000"/>
              </a:srgbClr>
            </a:solidFill>
            <a:ln w="12700" cap="flat" cmpd="sng" algn="ctr">
              <a:noFill/>
              <a:prstDash val="solid"/>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Calibri" panose="020F0502020204030204" pitchFamily="34" charset="0"/>
              </a:endParaRPr>
            </a:p>
          </p:txBody>
        </p:sp>
        <p:sp>
          <p:nvSpPr>
            <p:cNvPr id="48" name="Rounded Rectangle 47"/>
            <p:cNvSpPr/>
            <p:nvPr/>
          </p:nvSpPr>
          <p:spPr>
            <a:xfrm rot="5400000">
              <a:off x="1089402" y="3956705"/>
              <a:ext cx="498309" cy="1598779"/>
            </a:xfrm>
            <a:prstGeom prst="roundRect">
              <a:avLst>
                <a:gd name="adj" fmla="val 9580"/>
              </a:avLst>
            </a:prstGeom>
            <a:solidFill>
              <a:srgbClr val="0070C0"/>
            </a:solidFill>
            <a:ln w="12700" cap="flat" cmpd="sng" algn="ctr">
              <a:solidFill>
                <a:srgbClr val="FFFFFF"/>
              </a:solidFill>
              <a:prstDash val="solid"/>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Organizational Contributor</a:t>
              </a:r>
            </a:p>
          </p:txBody>
        </p:sp>
        <p:sp>
          <p:nvSpPr>
            <p:cNvPr id="49" name="Rounded Rectangle 48"/>
            <p:cNvSpPr/>
            <p:nvPr/>
          </p:nvSpPr>
          <p:spPr>
            <a:xfrm rot="5400000">
              <a:off x="4136135" y="1479453"/>
              <a:ext cx="498309" cy="2735199"/>
            </a:xfrm>
            <a:prstGeom prst="roundRect">
              <a:avLst>
                <a:gd name="adj" fmla="val 9974"/>
              </a:avLst>
            </a:prstGeom>
            <a:solidFill>
              <a:srgbClr val="002C77"/>
            </a:solidFill>
            <a:ln w="12700" cap="flat" cmpd="sng" algn="ctr">
              <a:solidFill>
                <a:srgbClr val="FFFFFF"/>
              </a:solidFill>
              <a:prstDash val="solid"/>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Manager &amp; Leader</a:t>
              </a:r>
            </a:p>
          </p:txBody>
        </p:sp>
        <p:grpSp>
          <p:nvGrpSpPr>
            <p:cNvPr id="50" name="Group 49"/>
            <p:cNvGrpSpPr/>
            <p:nvPr/>
          </p:nvGrpSpPr>
          <p:grpSpPr>
            <a:xfrm>
              <a:off x="2956748" y="3190554"/>
              <a:ext cx="2820485" cy="236098"/>
              <a:chOff x="2899598" y="3207284"/>
              <a:chExt cx="2820485" cy="236098"/>
            </a:xfrm>
          </p:grpSpPr>
          <p:sp>
            <p:nvSpPr>
              <p:cNvPr id="58" name="Rounded Rectangle 57"/>
              <p:cNvSpPr/>
              <p:nvPr/>
            </p:nvSpPr>
            <p:spPr>
              <a:xfrm>
                <a:off x="2899598" y="3208035"/>
                <a:ext cx="374282" cy="216984"/>
              </a:xfrm>
              <a:prstGeom prst="roundRect">
                <a:avLst>
                  <a:gd name="adj" fmla="val 9580"/>
                </a:avLst>
              </a:prstGeom>
              <a:solidFill>
                <a:srgbClr val="002C77"/>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M1</a:t>
                </a:r>
              </a:p>
            </p:txBody>
          </p:sp>
          <p:sp>
            <p:nvSpPr>
              <p:cNvPr id="60" name="Rounded Rectangle 59"/>
              <p:cNvSpPr/>
              <p:nvPr/>
            </p:nvSpPr>
            <p:spPr>
              <a:xfrm>
                <a:off x="3297579" y="3208035"/>
                <a:ext cx="374282" cy="216984"/>
              </a:xfrm>
              <a:prstGeom prst="roundRect">
                <a:avLst>
                  <a:gd name="adj" fmla="val 9580"/>
                </a:avLst>
              </a:prstGeom>
              <a:solidFill>
                <a:srgbClr val="002C77"/>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M2</a:t>
                </a:r>
              </a:p>
            </p:txBody>
          </p:sp>
          <p:sp>
            <p:nvSpPr>
              <p:cNvPr id="61" name="Rounded Rectangle 60"/>
              <p:cNvSpPr/>
              <p:nvPr/>
            </p:nvSpPr>
            <p:spPr>
              <a:xfrm>
                <a:off x="3703495" y="3207284"/>
                <a:ext cx="374282" cy="216985"/>
              </a:xfrm>
              <a:prstGeom prst="roundRect">
                <a:avLst>
                  <a:gd name="adj" fmla="val 9580"/>
                </a:avLst>
              </a:prstGeom>
              <a:solidFill>
                <a:srgbClr val="002C77"/>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M3</a:t>
                </a:r>
              </a:p>
            </p:txBody>
          </p:sp>
          <p:sp>
            <p:nvSpPr>
              <p:cNvPr id="62" name="Rounded Rectangle 61"/>
              <p:cNvSpPr/>
              <p:nvPr/>
            </p:nvSpPr>
            <p:spPr>
              <a:xfrm>
                <a:off x="4101476" y="3209088"/>
                <a:ext cx="374282" cy="216984"/>
              </a:xfrm>
              <a:prstGeom prst="roundRect">
                <a:avLst>
                  <a:gd name="adj" fmla="val 9580"/>
                </a:avLst>
              </a:prstGeom>
              <a:solidFill>
                <a:srgbClr val="002C77"/>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M4</a:t>
                </a:r>
              </a:p>
            </p:txBody>
          </p:sp>
          <p:sp>
            <p:nvSpPr>
              <p:cNvPr id="63" name="Rounded Rectangle 62"/>
              <p:cNvSpPr/>
              <p:nvPr/>
            </p:nvSpPr>
            <p:spPr>
              <a:xfrm>
                <a:off x="4507428" y="3218422"/>
                <a:ext cx="374282" cy="216984"/>
              </a:xfrm>
              <a:prstGeom prst="roundRect">
                <a:avLst>
                  <a:gd name="adj" fmla="val 9580"/>
                </a:avLst>
              </a:prstGeom>
              <a:solidFill>
                <a:srgbClr val="002C77"/>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M5</a:t>
                </a:r>
              </a:p>
            </p:txBody>
          </p:sp>
          <p:sp>
            <p:nvSpPr>
              <p:cNvPr id="64" name="Rounded Rectangle 63"/>
              <p:cNvSpPr/>
              <p:nvPr/>
            </p:nvSpPr>
            <p:spPr>
              <a:xfrm>
                <a:off x="4921389" y="3226397"/>
                <a:ext cx="374282" cy="216984"/>
              </a:xfrm>
              <a:prstGeom prst="roundRect">
                <a:avLst>
                  <a:gd name="adj" fmla="val 9580"/>
                </a:avLst>
              </a:prstGeom>
              <a:solidFill>
                <a:srgbClr val="002C77"/>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M6</a:t>
                </a:r>
              </a:p>
            </p:txBody>
          </p:sp>
          <p:sp>
            <p:nvSpPr>
              <p:cNvPr id="65" name="Rounded Rectangle 64"/>
              <p:cNvSpPr/>
              <p:nvPr/>
            </p:nvSpPr>
            <p:spPr>
              <a:xfrm>
                <a:off x="5345801" y="3226398"/>
                <a:ext cx="374282" cy="216984"/>
              </a:xfrm>
              <a:prstGeom prst="roundRect">
                <a:avLst>
                  <a:gd name="adj" fmla="val 9580"/>
                </a:avLst>
              </a:prstGeom>
              <a:solidFill>
                <a:srgbClr val="002C77"/>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M7</a:t>
                </a:r>
              </a:p>
            </p:txBody>
          </p:sp>
        </p:grpSp>
        <p:grpSp>
          <p:nvGrpSpPr>
            <p:cNvPr id="51" name="Group 50"/>
            <p:cNvGrpSpPr/>
            <p:nvPr/>
          </p:nvGrpSpPr>
          <p:grpSpPr>
            <a:xfrm>
              <a:off x="1846647" y="4179427"/>
              <a:ext cx="2044462" cy="224009"/>
              <a:chOff x="1846647" y="4214555"/>
              <a:chExt cx="2044462" cy="224009"/>
            </a:xfrm>
          </p:grpSpPr>
          <p:sp>
            <p:nvSpPr>
              <p:cNvPr id="53" name="Rounded Rectangle 52"/>
              <p:cNvSpPr/>
              <p:nvPr/>
            </p:nvSpPr>
            <p:spPr>
              <a:xfrm>
                <a:off x="2261936" y="4221580"/>
                <a:ext cx="374904" cy="216984"/>
              </a:xfrm>
              <a:prstGeom prst="roundRect">
                <a:avLst>
                  <a:gd name="adj" fmla="val 9580"/>
                </a:avLst>
              </a:prstGeom>
              <a:solidFill>
                <a:srgbClr val="C00000"/>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rgbClr val="FFFFFF"/>
                    </a:solidFill>
                    <a:latin typeface="Arial"/>
                    <a:cs typeface="Calibri" panose="020F0502020204030204" pitchFamily="34" charset="0"/>
                  </a:rPr>
                  <a:t>PC</a:t>
                </a:r>
                <a:r>
                  <a:rPr kumimoji="0" lang="en-US" sz="10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2</a:t>
                </a:r>
              </a:p>
            </p:txBody>
          </p:sp>
          <p:sp>
            <p:nvSpPr>
              <p:cNvPr id="54" name="Rounded Rectangle 53"/>
              <p:cNvSpPr/>
              <p:nvPr/>
            </p:nvSpPr>
            <p:spPr>
              <a:xfrm>
                <a:off x="2695506" y="4221580"/>
                <a:ext cx="374282" cy="216984"/>
              </a:xfrm>
              <a:prstGeom prst="roundRect">
                <a:avLst>
                  <a:gd name="adj" fmla="val 9580"/>
                </a:avLst>
              </a:prstGeom>
              <a:solidFill>
                <a:srgbClr val="C00000"/>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PC3</a:t>
                </a:r>
              </a:p>
            </p:txBody>
          </p:sp>
          <p:sp>
            <p:nvSpPr>
              <p:cNvPr id="55" name="Rounded Rectangle 54"/>
              <p:cNvSpPr/>
              <p:nvPr/>
            </p:nvSpPr>
            <p:spPr>
              <a:xfrm>
                <a:off x="3103529" y="4214555"/>
                <a:ext cx="374282" cy="216984"/>
              </a:xfrm>
              <a:prstGeom prst="roundRect">
                <a:avLst>
                  <a:gd name="adj" fmla="val 9580"/>
                </a:avLst>
              </a:prstGeom>
              <a:solidFill>
                <a:srgbClr val="C00000"/>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kern="0" dirty="0">
                    <a:solidFill>
                      <a:srgbClr val="FFFFFF"/>
                    </a:solidFill>
                    <a:latin typeface="Arial"/>
                    <a:cs typeface="Calibri" panose="020F0502020204030204" pitchFamily="34" charset="0"/>
                  </a:rPr>
                  <a:t>PC</a:t>
                </a: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4</a:t>
                </a:r>
              </a:p>
            </p:txBody>
          </p:sp>
          <p:sp>
            <p:nvSpPr>
              <p:cNvPr id="56" name="Rounded Rectangle 55"/>
              <p:cNvSpPr/>
              <p:nvPr/>
            </p:nvSpPr>
            <p:spPr>
              <a:xfrm>
                <a:off x="3516827" y="4214849"/>
                <a:ext cx="374282" cy="216984"/>
              </a:xfrm>
              <a:prstGeom prst="roundRect">
                <a:avLst>
                  <a:gd name="adj" fmla="val 9580"/>
                </a:avLst>
              </a:prstGeom>
              <a:solidFill>
                <a:srgbClr val="C00000"/>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kern="0" dirty="0">
                    <a:solidFill>
                      <a:srgbClr val="FFFFFF"/>
                    </a:solidFill>
                    <a:latin typeface="Arial"/>
                    <a:cs typeface="Calibri" panose="020F0502020204030204" pitchFamily="34" charset="0"/>
                  </a:rPr>
                  <a:t>PC</a:t>
                </a: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5</a:t>
                </a:r>
              </a:p>
            </p:txBody>
          </p:sp>
          <p:sp>
            <p:nvSpPr>
              <p:cNvPr id="57" name="Rounded Rectangle 56"/>
              <p:cNvSpPr/>
              <p:nvPr/>
            </p:nvSpPr>
            <p:spPr>
              <a:xfrm>
                <a:off x="1846647" y="4216804"/>
                <a:ext cx="374282" cy="216984"/>
              </a:xfrm>
              <a:prstGeom prst="roundRect">
                <a:avLst>
                  <a:gd name="adj" fmla="val 9580"/>
                </a:avLst>
              </a:prstGeom>
              <a:solidFill>
                <a:srgbClr val="C00000"/>
              </a:solidFill>
              <a:ln w="12700" cap="flat" cmpd="sng" algn="ctr">
                <a:solidFill>
                  <a:srgbClr val="FFFFFF"/>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kern="0" noProof="0" dirty="0">
                    <a:solidFill>
                      <a:srgbClr val="FFFFFF"/>
                    </a:solidFill>
                    <a:latin typeface="Arial"/>
                    <a:cs typeface="Calibri" panose="020F0502020204030204" pitchFamily="34" charset="0"/>
                  </a:rPr>
                  <a:t>PC</a:t>
                </a:r>
                <a:r>
                  <a:rPr kumimoji="0" lang="en-US" sz="9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1</a:t>
                </a:r>
              </a:p>
            </p:txBody>
          </p:sp>
        </p:grpSp>
        <p:sp>
          <p:nvSpPr>
            <p:cNvPr id="52" name="Rounded Rectangle 51"/>
            <p:cNvSpPr/>
            <p:nvPr/>
          </p:nvSpPr>
          <p:spPr>
            <a:xfrm rot="5400000">
              <a:off x="2633492" y="2893792"/>
              <a:ext cx="498309" cy="1958273"/>
            </a:xfrm>
            <a:prstGeom prst="roundRect">
              <a:avLst>
                <a:gd name="adj" fmla="val 9580"/>
              </a:avLst>
            </a:prstGeom>
            <a:solidFill>
              <a:srgbClr val="C00000"/>
            </a:solidFill>
            <a:ln w="12700" cap="flat" cmpd="sng" algn="ctr">
              <a:solidFill>
                <a:srgbClr val="FFFFFF"/>
              </a:solidFill>
              <a:prstDash val="solid"/>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FFFFFF"/>
                  </a:solidFill>
                  <a:latin typeface="Arial"/>
                  <a:cs typeface="Calibri" panose="020F0502020204030204" pitchFamily="34" charset="0"/>
                </a:rPr>
                <a:t>Professional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Calibri" panose="020F0502020204030204" pitchFamily="34" charset="0"/>
                </a:rPr>
                <a:t>Contributor</a:t>
              </a:r>
            </a:p>
          </p:txBody>
        </p:sp>
      </p:grpSp>
    </p:spTree>
    <p:extLst>
      <p:ext uri="{BB962C8B-B14F-4D97-AF65-F5344CB8AC3E}">
        <p14:creationId xmlns:p14="http://schemas.microsoft.com/office/powerpoint/2010/main" val="2923001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615537" y="121921"/>
            <a:ext cx="11026003" cy="7023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srgbClr val="0C234B"/>
                </a:solidFill>
                <a:latin typeface="Times"/>
                <a:ea typeface="+mj-ea"/>
                <a:cs typeface="Times"/>
              </a:rPr>
              <a:t>WORK DIMENSIONS</a:t>
            </a:r>
            <a:endParaRPr kumimoji="0" lang="en-US" sz="4000" b="0" i="0" u="none" strike="noStrike" kern="1200" cap="none" spc="0" normalizeH="0" baseline="0" noProof="0" dirty="0">
              <a:ln>
                <a:noFill/>
              </a:ln>
              <a:solidFill>
                <a:srgbClr val="0C234B"/>
              </a:solidFill>
              <a:effectLst/>
              <a:uLnTx/>
              <a:uFillTx/>
              <a:latin typeface="Times"/>
              <a:ea typeface="+mj-ea"/>
              <a:cs typeface="Times"/>
            </a:endParaRPr>
          </a:p>
        </p:txBody>
      </p:sp>
      <p:sp>
        <p:nvSpPr>
          <p:cNvPr id="28" name="Rectangle 27"/>
          <p:cNvSpPr/>
          <p:nvPr/>
        </p:nvSpPr>
        <p:spPr>
          <a:xfrm>
            <a:off x="-1" y="1"/>
            <a:ext cx="2743200" cy="228600"/>
          </a:xfrm>
          <a:prstGeom prst="rect">
            <a:avLst/>
          </a:prstGeom>
          <a:solidFill>
            <a:srgbClr val="AB0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rol 1"/>
          <p:cNvSpPr>
            <a:spLocks noChangeArrowheads="1" noChangeShapeType="1"/>
          </p:cNvSpPr>
          <p:nvPr/>
        </p:nvSpPr>
        <p:spPr bwMode="auto">
          <a:xfrm>
            <a:off x="1781472" y="9856991"/>
            <a:ext cx="3832225" cy="16732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 name="TextBox 1"/>
          <p:cNvSpPr txBox="1"/>
          <p:nvPr/>
        </p:nvSpPr>
        <p:spPr>
          <a:xfrm>
            <a:off x="4395355" y="915651"/>
            <a:ext cx="4104409" cy="523220"/>
          </a:xfrm>
          <a:prstGeom prst="rect">
            <a:avLst/>
          </a:prstGeom>
          <a:noFill/>
        </p:spPr>
        <p:txBody>
          <a:bodyPr wrap="square" rtlCol="0">
            <a:spAutoFit/>
          </a:bodyPr>
          <a:lstStyle/>
          <a:p>
            <a:r>
              <a:rPr lang="en-US" sz="2800" b="1" dirty="0">
                <a:solidFill>
                  <a:srgbClr val="0C234B"/>
                </a:solidFill>
              </a:rPr>
              <a:t>UA WORK DIMENSIONS </a:t>
            </a:r>
          </a:p>
        </p:txBody>
      </p:sp>
      <p:sp>
        <p:nvSpPr>
          <p:cNvPr id="35" name="Rectangle 64"/>
          <p:cNvSpPr/>
          <p:nvPr/>
        </p:nvSpPr>
        <p:spPr>
          <a:xfrm>
            <a:off x="1758847" y="1732322"/>
            <a:ext cx="530565" cy="594843"/>
          </a:xfrm>
          <a:prstGeom prst="roundRect">
            <a:avLst/>
          </a:prstGeom>
          <a:solidFill>
            <a:srgbClr val="00184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37" name="Rounded Rectangle 36"/>
          <p:cNvSpPr/>
          <p:nvPr/>
        </p:nvSpPr>
        <p:spPr>
          <a:xfrm>
            <a:off x="2503853" y="1705684"/>
            <a:ext cx="2172056" cy="631333"/>
          </a:xfrm>
          <a:prstGeom prst="roundRect">
            <a:avLst/>
          </a:prstGeom>
          <a:solidFill>
            <a:srgbClr val="AB052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1600" b="1" dirty="0">
                <a:solidFill>
                  <a:schemeClr val="bg1"/>
                </a:solidFill>
              </a:rPr>
              <a:t>Complexity of Work</a:t>
            </a:r>
          </a:p>
        </p:txBody>
      </p:sp>
      <p:sp>
        <p:nvSpPr>
          <p:cNvPr id="38" name="TextBox 37"/>
          <p:cNvSpPr txBox="1"/>
          <p:nvPr/>
        </p:nvSpPr>
        <p:spPr>
          <a:xfrm>
            <a:off x="4792983" y="1723875"/>
            <a:ext cx="5540793" cy="588218"/>
          </a:xfrm>
          <a:prstGeom prst="rect">
            <a:avLst/>
          </a:prstGeom>
          <a:noFill/>
        </p:spPr>
        <p:txBody>
          <a:bodyPr wrap="square" lIns="72000" tIns="72000" rIns="72000" bIns="72000" rtlCol="0" anchor="ctr" anchorCtr="0">
            <a:noAutofit/>
          </a:bodyPr>
          <a:lstStyle/>
          <a:p>
            <a:pPr>
              <a:spcBef>
                <a:spcPts val="200"/>
              </a:spcBef>
              <a:spcAft>
                <a:spcPts val="200"/>
              </a:spcAft>
            </a:pPr>
            <a:r>
              <a:rPr lang="en-US" sz="1600" b="1" dirty="0">
                <a:solidFill>
                  <a:srgbClr val="001848"/>
                </a:solidFill>
              </a:rPr>
              <a:t>Degree and difficulty level of problem solving and innovation required in the job.</a:t>
            </a:r>
          </a:p>
        </p:txBody>
      </p:sp>
      <p:sp>
        <p:nvSpPr>
          <p:cNvPr id="41" name="Rectangle 64"/>
          <p:cNvSpPr/>
          <p:nvPr/>
        </p:nvSpPr>
        <p:spPr>
          <a:xfrm>
            <a:off x="1758846" y="2477004"/>
            <a:ext cx="530565" cy="594843"/>
          </a:xfrm>
          <a:prstGeom prst="roundRect">
            <a:avLst/>
          </a:prstGeom>
          <a:solidFill>
            <a:srgbClr val="00184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59" name="Rectangle 64"/>
          <p:cNvSpPr/>
          <p:nvPr/>
        </p:nvSpPr>
        <p:spPr>
          <a:xfrm>
            <a:off x="1765821" y="3221686"/>
            <a:ext cx="530565" cy="594843"/>
          </a:xfrm>
          <a:prstGeom prst="roundRect">
            <a:avLst/>
          </a:prstGeom>
          <a:solidFill>
            <a:srgbClr val="00184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70" name="Rectangle 64"/>
          <p:cNvSpPr/>
          <p:nvPr/>
        </p:nvSpPr>
        <p:spPr>
          <a:xfrm>
            <a:off x="1765821" y="4028895"/>
            <a:ext cx="530565" cy="594843"/>
          </a:xfrm>
          <a:prstGeom prst="roundRect">
            <a:avLst/>
          </a:prstGeom>
          <a:solidFill>
            <a:srgbClr val="00184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71" name="Rectangle 64"/>
          <p:cNvSpPr/>
          <p:nvPr/>
        </p:nvSpPr>
        <p:spPr>
          <a:xfrm>
            <a:off x="1758845" y="4911614"/>
            <a:ext cx="530565" cy="594843"/>
          </a:xfrm>
          <a:prstGeom prst="roundRect">
            <a:avLst/>
          </a:prstGeom>
          <a:solidFill>
            <a:srgbClr val="07687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72" name="Rounded Rectangle 71"/>
          <p:cNvSpPr/>
          <p:nvPr/>
        </p:nvSpPr>
        <p:spPr>
          <a:xfrm>
            <a:off x="2503853" y="2479971"/>
            <a:ext cx="2172055" cy="631333"/>
          </a:xfrm>
          <a:prstGeom prst="roundRect">
            <a:avLst/>
          </a:prstGeom>
          <a:solidFill>
            <a:srgbClr val="AB052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1600" b="1" dirty="0">
                <a:solidFill>
                  <a:schemeClr val="bg1"/>
                </a:solidFill>
              </a:rPr>
              <a:t>Communication</a:t>
            </a:r>
            <a:endParaRPr lang="en-US" sz="1200" b="1" dirty="0">
              <a:solidFill>
                <a:schemeClr val="bg1"/>
              </a:solidFill>
            </a:endParaRPr>
          </a:p>
        </p:txBody>
      </p:sp>
      <p:sp>
        <p:nvSpPr>
          <p:cNvPr id="73" name="Rounded Rectangle 72"/>
          <p:cNvSpPr/>
          <p:nvPr/>
        </p:nvSpPr>
        <p:spPr>
          <a:xfrm>
            <a:off x="2503853" y="3225032"/>
            <a:ext cx="2172053" cy="631333"/>
          </a:xfrm>
          <a:prstGeom prst="roundRect">
            <a:avLst/>
          </a:prstGeom>
          <a:solidFill>
            <a:srgbClr val="AB052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1600" b="1" dirty="0">
                <a:solidFill>
                  <a:schemeClr val="bg1"/>
                </a:solidFill>
              </a:rPr>
              <a:t>Operational Latitude &amp; Impact</a:t>
            </a:r>
          </a:p>
        </p:txBody>
      </p:sp>
      <p:sp>
        <p:nvSpPr>
          <p:cNvPr id="74" name="Rounded Rectangle 73"/>
          <p:cNvSpPr/>
          <p:nvPr/>
        </p:nvSpPr>
        <p:spPr>
          <a:xfrm>
            <a:off x="2503852" y="4001718"/>
            <a:ext cx="2172053" cy="631333"/>
          </a:xfrm>
          <a:prstGeom prst="roundRect">
            <a:avLst/>
          </a:prstGeom>
          <a:solidFill>
            <a:srgbClr val="AB052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1600" b="1" dirty="0">
                <a:solidFill>
                  <a:schemeClr val="bg1"/>
                </a:solidFill>
              </a:rPr>
              <a:t>Knowledge, Education &amp; Experience</a:t>
            </a:r>
          </a:p>
        </p:txBody>
      </p:sp>
      <p:sp>
        <p:nvSpPr>
          <p:cNvPr id="75" name="Rounded Rectangle 74"/>
          <p:cNvSpPr/>
          <p:nvPr/>
        </p:nvSpPr>
        <p:spPr>
          <a:xfrm>
            <a:off x="2503853" y="4876229"/>
            <a:ext cx="2172053" cy="631333"/>
          </a:xfrm>
          <a:prstGeom prst="roundRect">
            <a:avLst/>
          </a:prstGeom>
          <a:solidFill>
            <a:srgbClr val="FF595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1600" b="1" dirty="0">
                <a:solidFill>
                  <a:schemeClr val="bg1"/>
                </a:solidFill>
              </a:rPr>
              <a:t>Leadership &amp; Influence</a:t>
            </a:r>
          </a:p>
        </p:txBody>
      </p:sp>
      <p:sp>
        <p:nvSpPr>
          <p:cNvPr id="76" name="TextBox 75"/>
          <p:cNvSpPr txBox="1"/>
          <p:nvPr/>
        </p:nvSpPr>
        <p:spPr>
          <a:xfrm>
            <a:off x="4792983" y="2501873"/>
            <a:ext cx="5514799" cy="588218"/>
          </a:xfrm>
          <a:prstGeom prst="rect">
            <a:avLst/>
          </a:prstGeom>
          <a:noFill/>
        </p:spPr>
        <p:txBody>
          <a:bodyPr wrap="square" lIns="72000" tIns="72000" rIns="72000" bIns="72000" rtlCol="0" anchor="ctr" anchorCtr="0">
            <a:noAutofit/>
          </a:bodyPr>
          <a:lstStyle/>
          <a:p>
            <a:pPr>
              <a:spcBef>
                <a:spcPts val="200"/>
              </a:spcBef>
              <a:spcAft>
                <a:spcPts val="200"/>
              </a:spcAft>
            </a:pPr>
            <a:r>
              <a:rPr lang="en-US" sz="1600" b="1" dirty="0">
                <a:solidFill>
                  <a:srgbClr val="001848"/>
                </a:solidFill>
              </a:rPr>
              <a:t>Scope and nature of internal and external interpersonal contact.</a:t>
            </a:r>
          </a:p>
        </p:txBody>
      </p:sp>
      <p:sp>
        <p:nvSpPr>
          <p:cNvPr id="77" name="TextBox 76"/>
          <p:cNvSpPr txBox="1"/>
          <p:nvPr/>
        </p:nvSpPr>
        <p:spPr>
          <a:xfrm>
            <a:off x="4792983" y="3279871"/>
            <a:ext cx="5400499" cy="588218"/>
          </a:xfrm>
          <a:prstGeom prst="rect">
            <a:avLst/>
          </a:prstGeom>
          <a:noFill/>
        </p:spPr>
        <p:txBody>
          <a:bodyPr wrap="square" lIns="72000" tIns="72000" rIns="72000" bIns="72000" rtlCol="0" anchor="ctr" anchorCtr="0">
            <a:noAutofit/>
          </a:bodyPr>
          <a:lstStyle/>
          <a:p>
            <a:pPr>
              <a:spcBef>
                <a:spcPts val="200"/>
              </a:spcBef>
              <a:spcAft>
                <a:spcPts val="200"/>
              </a:spcAft>
            </a:pPr>
            <a:r>
              <a:rPr lang="en-US" sz="1600" b="1" dirty="0">
                <a:solidFill>
                  <a:srgbClr val="001848"/>
                </a:solidFill>
              </a:rPr>
              <a:t>Extent of oversight for and implications of decision making required of the job.</a:t>
            </a:r>
          </a:p>
        </p:txBody>
      </p:sp>
      <p:sp>
        <p:nvSpPr>
          <p:cNvPr id="78" name="TextBox 77"/>
          <p:cNvSpPr txBox="1"/>
          <p:nvPr/>
        </p:nvSpPr>
        <p:spPr>
          <a:xfrm>
            <a:off x="4792983" y="4057869"/>
            <a:ext cx="5400499" cy="588218"/>
          </a:xfrm>
          <a:prstGeom prst="rect">
            <a:avLst/>
          </a:prstGeom>
          <a:noFill/>
        </p:spPr>
        <p:txBody>
          <a:bodyPr wrap="square" lIns="72000" tIns="72000" rIns="72000" bIns="72000" rtlCol="0" anchor="ctr" anchorCtr="0">
            <a:noAutofit/>
          </a:bodyPr>
          <a:lstStyle/>
          <a:p>
            <a:pPr>
              <a:spcBef>
                <a:spcPts val="200"/>
              </a:spcBef>
              <a:spcAft>
                <a:spcPts val="200"/>
              </a:spcAft>
            </a:pPr>
            <a:r>
              <a:rPr lang="en-US" sz="1600" b="1" dirty="0">
                <a:solidFill>
                  <a:srgbClr val="001848"/>
                </a:solidFill>
              </a:rPr>
              <a:t>The understanding of the job content required.</a:t>
            </a:r>
          </a:p>
        </p:txBody>
      </p:sp>
      <p:sp>
        <p:nvSpPr>
          <p:cNvPr id="79" name="TextBox 78"/>
          <p:cNvSpPr txBox="1"/>
          <p:nvPr/>
        </p:nvSpPr>
        <p:spPr>
          <a:xfrm>
            <a:off x="4792983" y="4874139"/>
            <a:ext cx="5400499" cy="588218"/>
          </a:xfrm>
          <a:prstGeom prst="rect">
            <a:avLst/>
          </a:prstGeom>
          <a:noFill/>
        </p:spPr>
        <p:txBody>
          <a:bodyPr wrap="square" lIns="72000" tIns="72000" rIns="72000" bIns="72000" rtlCol="0" anchor="ctr" anchorCtr="0">
            <a:noAutofit/>
          </a:bodyPr>
          <a:lstStyle/>
          <a:p>
            <a:pPr>
              <a:spcBef>
                <a:spcPts val="200"/>
              </a:spcBef>
              <a:spcAft>
                <a:spcPts val="200"/>
              </a:spcAft>
            </a:pPr>
            <a:r>
              <a:rPr lang="en-US" sz="1600" b="1" dirty="0">
                <a:solidFill>
                  <a:srgbClr val="076873"/>
                </a:solidFill>
              </a:rPr>
              <a:t>Scope of management responsibilities and impact with respect to strategy, operations, and people.</a:t>
            </a:r>
          </a:p>
        </p:txBody>
      </p:sp>
      <p:sp>
        <p:nvSpPr>
          <p:cNvPr id="80" name="TextBox 79"/>
          <p:cNvSpPr txBox="1"/>
          <p:nvPr/>
        </p:nvSpPr>
        <p:spPr>
          <a:xfrm>
            <a:off x="855045" y="4766209"/>
            <a:ext cx="407538" cy="910932"/>
          </a:xfrm>
          <a:prstGeom prst="rect">
            <a:avLst/>
          </a:prstGeom>
          <a:noFill/>
        </p:spPr>
        <p:txBody>
          <a:bodyPr vert="vert270" wrap="none" lIns="72000" tIns="72000" rIns="72000" bIns="72000" rtlCol="0" anchor="ctr" anchorCtr="0">
            <a:noAutofit/>
          </a:bodyPr>
          <a:lstStyle/>
          <a:p>
            <a:pPr>
              <a:spcBef>
                <a:spcPts val="200"/>
              </a:spcBef>
              <a:spcAft>
                <a:spcPts val="200"/>
              </a:spcAft>
            </a:pPr>
            <a:r>
              <a:rPr lang="en-US" sz="1400" b="1" i="0" u="none" strike="noStrike" kern="1200" dirty="0">
                <a:solidFill>
                  <a:srgbClr val="076873"/>
                </a:solidFill>
                <a:latin typeface="+mn-lt"/>
                <a:ea typeface="+mn-ea"/>
                <a:cs typeface="+mn-cs"/>
              </a:rPr>
              <a:t>Management Only</a:t>
            </a:r>
          </a:p>
        </p:txBody>
      </p:sp>
      <p:sp>
        <p:nvSpPr>
          <p:cNvPr id="81" name="Left Brace 80"/>
          <p:cNvSpPr/>
          <p:nvPr/>
        </p:nvSpPr>
        <p:spPr>
          <a:xfrm>
            <a:off x="1425711" y="4927316"/>
            <a:ext cx="210776" cy="579141"/>
          </a:xfrm>
          <a:prstGeom prst="leftBrace">
            <a:avLst>
              <a:gd name="adj1" fmla="val 50094"/>
              <a:gd name="adj2"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pic>
        <p:nvPicPr>
          <p:cNvPr id="82" name="Picture 191" descr="S:\Operations\DTP\dtp+ Resources\Icons (WIP)\EMF\Business\BUS-ONX 1.emf"/>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819640" y="1790663"/>
            <a:ext cx="408977" cy="44461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33" descr="E:\Icons\SERVER\EMF\People (Full Body)\PFB-ONX 31.emf"/>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854800" y="2629688"/>
            <a:ext cx="319389" cy="31398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92" descr="S:\Operations\DTP\dtp+ Resources\Icons (WIP)\EMF\Business\BUS-ONX 2.emf"/>
          <p:cNvPicPr>
            <a:picLocks noChangeAspect="1" noChangeArrowheads="1"/>
          </p:cNvPicPr>
          <p:nvPr/>
        </p:nvPicPr>
        <p:blipFill>
          <a:blip r:embed="rId5" cstate="print">
            <a:clrChange>
              <a:clrFrom>
                <a:srgbClr val="000000"/>
              </a:clrFrom>
              <a:clrTo>
                <a:srgbClr val="000000">
                  <a:alpha val="0"/>
                </a:srgbClr>
              </a:clrTo>
            </a:clrChange>
            <a:biLevel thresh="25000"/>
            <a:extLst>
              <a:ext uri="{28A0092B-C50C-407E-A947-70E740481C1C}">
                <a14:useLocalDpi xmlns:a14="http://schemas.microsoft.com/office/drawing/2010/main" val="0"/>
              </a:ext>
            </a:extLst>
          </a:blip>
          <a:srcRect/>
          <a:stretch>
            <a:fillRect/>
          </a:stretch>
        </p:blipFill>
        <p:spPr bwMode="auto">
          <a:xfrm flipH="1">
            <a:off x="1879616" y="4140656"/>
            <a:ext cx="330303" cy="404098"/>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267"/>
          <p:cNvGrpSpPr>
            <a:grpSpLocks noChangeAspect="1"/>
          </p:cNvGrpSpPr>
          <p:nvPr/>
        </p:nvGrpSpPr>
        <p:grpSpPr bwMode="auto">
          <a:xfrm>
            <a:off x="1820262" y="3337183"/>
            <a:ext cx="373163" cy="327447"/>
            <a:chOff x="3125" y="1730"/>
            <a:chExt cx="653" cy="573"/>
          </a:xfrm>
          <a:solidFill>
            <a:schemeClr val="bg1"/>
          </a:solidFill>
        </p:grpSpPr>
        <p:sp>
          <p:nvSpPr>
            <p:cNvPr id="86" name="Freeform 269"/>
            <p:cNvSpPr>
              <a:spLocks/>
            </p:cNvSpPr>
            <p:nvPr/>
          </p:nvSpPr>
          <p:spPr bwMode="auto">
            <a:xfrm>
              <a:off x="3176" y="1993"/>
              <a:ext cx="149" cy="310"/>
            </a:xfrm>
            <a:custGeom>
              <a:avLst/>
              <a:gdLst>
                <a:gd name="T0" fmla="*/ 642 w 895"/>
                <a:gd name="T1" fmla="*/ 0 h 1857"/>
                <a:gd name="T2" fmla="*/ 715 w 895"/>
                <a:gd name="T3" fmla="*/ 0 h 1857"/>
                <a:gd name="T4" fmla="*/ 895 w 895"/>
                <a:gd name="T5" fmla="*/ 67 h 1857"/>
                <a:gd name="T6" fmla="*/ 895 w 895"/>
                <a:gd name="T7" fmla="*/ 1799 h 1857"/>
                <a:gd name="T8" fmla="*/ 892 w 895"/>
                <a:gd name="T9" fmla="*/ 1818 h 1857"/>
                <a:gd name="T10" fmla="*/ 883 w 895"/>
                <a:gd name="T11" fmla="*/ 1833 h 1857"/>
                <a:gd name="T12" fmla="*/ 871 w 895"/>
                <a:gd name="T13" fmla="*/ 1845 h 1857"/>
                <a:gd name="T14" fmla="*/ 856 w 895"/>
                <a:gd name="T15" fmla="*/ 1854 h 1857"/>
                <a:gd name="T16" fmla="*/ 837 w 895"/>
                <a:gd name="T17" fmla="*/ 1857 h 1857"/>
                <a:gd name="T18" fmla="*/ 57 w 895"/>
                <a:gd name="T19" fmla="*/ 1857 h 1857"/>
                <a:gd name="T20" fmla="*/ 39 w 895"/>
                <a:gd name="T21" fmla="*/ 1854 h 1857"/>
                <a:gd name="T22" fmla="*/ 22 w 895"/>
                <a:gd name="T23" fmla="*/ 1845 h 1857"/>
                <a:gd name="T24" fmla="*/ 10 w 895"/>
                <a:gd name="T25" fmla="*/ 1833 h 1857"/>
                <a:gd name="T26" fmla="*/ 2 w 895"/>
                <a:gd name="T27" fmla="*/ 1818 h 1857"/>
                <a:gd name="T28" fmla="*/ 0 w 895"/>
                <a:gd name="T29" fmla="*/ 1799 h 1857"/>
                <a:gd name="T30" fmla="*/ 0 w 895"/>
                <a:gd name="T31" fmla="*/ 670 h 1857"/>
                <a:gd name="T32" fmla="*/ 642 w 895"/>
                <a:gd name="T33" fmla="*/ 0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5" h="1857">
                  <a:moveTo>
                    <a:pt x="642" y="0"/>
                  </a:moveTo>
                  <a:lnTo>
                    <a:pt x="715" y="0"/>
                  </a:lnTo>
                  <a:lnTo>
                    <a:pt x="895" y="67"/>
                  </a:lnTo>
                  <a:lnTo>
                    <a:pt x="895" y="1799"/>
                  </a:lnTo>
                  <a:lnTo>
                    <a:pt x="892" y="1818"/>
                  </a:lnTo>
                  <a:lnTo>
                    <a:pt x="883" y="1833"/>
                  </a:lnTo>
                  <a:lnTo>
                    <a:pt x="871" y="1845"/>
                  </a:lnTo>
                  <a:lnTo>
                    <a:pt x="856" y="1854"/>
                  </a:lnTo>
                  <a:lnTo>
                    <a:pt x="837" y="1857"/>
                  </a:lnTo>
                  <a:lnTo>
                    <a:pt x="57" y="1857"/>
                  </a:lnTo>
                  <a:lnTo>
                    <a:pt x="39" y="1854"/>
                  </a:lnTo>
                  <a:lnTo>
                    <a:pt x="22" y="1845"/>
                  </a:lnTo>
                  <a:lnTo>
                    <a:pt x="10" y="1833"/>
                  </a:lnTo>
                  <a:lnTo>
                    <a:pt x="2" y="1818"/>
                  </a:lnTo>
                  <a:lnTo>
                    <a:pt x="0" y="1799"/>
                  </a:lnTo>
                  <a:lnTo>
                    <a:pt x="0" y="670"/>
                  </a:lnTo>
                  <a:lnTo>
                    <a:pt x="6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7" name="Freeform 270"/>
            <p:cNvSpPr>
              <a:spLocks/>
            </p:cNvSpPr>
            <p:nvPr/>
          </p:nvSpPr>
          <p:spPr bwMode="auto">
            <a:xfrm>
              <a:off x="3408" y="2081"/>
              <a:ext cx="150" cy="222"/>
            </a:xfrm>
            <a:custGeom>
              <a:avLst/>
              <a:gdLst>
                <a:gd name="T0" fmla="*/ 58 w 897"/>
                <a:gd name="T1" fmla="*/ 0 h 1332"/>
                <a:gd name="T2" fmla="*/ 838 w 897"/>
                <a:gd name="T3" fmla="*/ 0 h 1332"/>
                <a:gd name="T4" fmla="*/ 856 w 897"/>
                <a:gd name="T5" fmla="*/ 3 h 1332"/>
                <a:gd name="T6" fmla="*/ 873 w 897"/>
                <a:gd name="T7" fmla="*/ 12 h 1332"/>
                <a:gd name="T8" fmla="*/ 885 w 897"/>
                <a:gd name="T9" fmla="*/ 23 h 1332"/>
                <a:gd name="T10" fmla="*/ 893 w 897"/>
                <a:gd name="T11" fmla="*/ 40 h 1332"/>
                <a:gd name="T12" fmla="*/ 897 w 897"/>
                <a:gd name="T13" fmla="*/ 58 h 1332"/>
                <a:gd name="T14" fmla="*/ 897 w 897"/>
                <a:gd name="T15" fmla="*/ 1274 h 1332"/>
                <a:gd name="T16" fmla="*/ 893 w 897"/>
                <a:gd name="T17" fmla="*/ 1293 h 1332"/>
                <a:gd name="T18" fmla="*/ 885 w 897"/>
                <a:gd name="T19" fmla="*/ 1308 h 1332"/>
                <a:gd name="T20" fmla="*/ 873 w 897"/>
                <a:gd name="T21" fmla="*/ 1320 h 1332"/>
                <a:gd name="T22" fmla="*/ 856 w 897"/>
                <a:gd name="T23" fmla="*/ 1329 h 1332"/>
                <a:gd name="T24" fmla="*/ 838 w 897"/>
                <a:gd name="T25" fmla="*/ 1332 h 1332"/>
                <a:gd name="T26" fmla="*/ 58 w 897"/>
                <a:gd name="T27" fmla="*/ 1332 h 1332"/>
                <a:gd name="T28" fmla="*/ 39 w 897"/>
                <a:gd name="T29" fmla="*/ 1329 h 1332"/>
                <a:gd name="T30" fmla="*/ 24 w 897"/>
                <a:gd name="T31" fmla="*/ 1320 h 1332"/>
                <a:gd name="T32" fmla="*/ 12 w 897"/>
                <a:gd name="T33" fmla="*/ 1308 h 1332"/>
                <a:gd name="T34" fmla="*/ 3 w 897"/>
                <a:gd name="T35" fmla="*/ 1293 h 1332"/>
                <a:gd name="T36" fmla="*/ 0 w 897"/>
                <a:gd name="T37" fmla="*/ 1274 h 1332"/>
                <a:gd name="T38" fmla="*/ 0 w 897"/>
                <a:gd name="T39" fmla="*/ 58 h 1332"/>
                <a:gd name="T40" fmla="*/ 3 w 897"/>
                <a:gd name="T41" fmla="*/ 40 h 1332"/>
                <a:gd name="T42" fmla="*/ 12 w 897"/>
                <a:gd name="T43" fmla="*/ 23 h 1332"/>
                <a:gd name="T44" fmla="*/ 24 w 897"/>
                <a:gd name="T45" fmla="*/ 12 h 1332"/>
                <a:gd name="T46" fmla="*/ 39 w 897"/>
                <a:gd name="T47" fmla="*/ 3 h 1332"/>
                <a:gd name="T48" fmla="*/ 58 w 897"/>
                <a:gd name="T49" fmla="*/ 0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7" h="1332">
                  <a:moveTo>
                    <a:pt x="58" y="0"/>
                  </a:moveTo>
                  <a:lnTo>
                    <a:pt x="838" y="0"/>
                  </a:lnTo>
                  <a:lnTo>
                    <a:pt x="856" y="3"/>
                  </a:lnTo>
                  <a:lnTo>
                    <a:pt x="873" y="12"/>
                  </a:lnTo>
                  <a:lnTo>
                    <a:pt x="885" y="23"/>
                  </a:lnTo>
                  <a:lnTo>
                    <a:pt x="893" y="40"/>
                  </a:lnTo>
                  <a:lnTo>
                    <a:pt x="897" y="58"/>
                  </a:lnTo>
                  <a:lnTo>
                    <a:pt x="897" y="1274"/>
                  </a:lnTo>
                  <a:lnTo>
                    <a:pt x="893" y="1293"/>
                  </a:lnTo>
                  <a:lnTo>
                    <a:pt x="885" y="1308"/>
                  </a:lnTo>
                  <a:lnTo>
                    <a:pt x="873" y="1320"/>
                  </a:lnTo>
                  <a:lnTo>
                    <a:pt x="856" y="1329"/>
                  </a:lnTo>
                  <a:lnTo>
                    <a:pt x="838" y="1332"/>
                  </a:lnTo>
                  <a:lnTo>
                    <a:pt x="58" y="1332"/>
                  </a:lnTo>
                  <a:lnTo>
                    <a:pt x="39" y="1329"/>
                  </a:lnTo>
                  <a:lnTo>
                    <a:pt x="24" y="1320"/>
                  </a:lnTo>
                  <a:lnTo>
                    <a:pt x="12" y="1308"/>
                  </a:lnTo>
                  <a:lnTo>
                    <a:pt x="3" y="1293"/>
                  </a:lnTo>
                  <a:lnTo>
                    <a:pt x="0" y="1274"/>
                  </a:lnTo>
                  <a:lnTo>
                    <a:pt x="0" y="58"/>
                  </a:lnTo>
                  <a:lnTo>
                    <a:pt x="3" y="40"/>
                  </a:lnTo>
                  <a:lnTo>
                    <a:pt x="12" y="23"/>
                  </a:lnTo>
                  <a:lnTo>
                    <a:pt x="24" y="12"/>
                  </a:lnTo>
                  <a:lnTo>
                    <a:pt x="39"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8" name="Freeform 271"/>
            <p:cNvSpPr>
              <a:spLocks/>
            </p:cNvSpPr>
            <p:nvPr/>
          </p:nvSpPr>
          <p:spPr bwMode="auto">
            <a:xfrm>
              <a:off x="3628" y="1855"/>
              <a:ext cx="150" cy="448"/>
            </a:xfrm>
            <a:custGeom>
              <a:avLst/>
              <a:gdLst>
                <a:gd name="T0" fmla="*/ 513 w 896"/>
                <a:gd name="T1" fmla="*/ 0 h 2690"/>
                <a:gd name="T2" fmla="*/ 655 w 896"/>
                <a:gd name="T3" fmla="*/ 119 h 2690"/>
                <a:gd name="T4" fmla="*/ 685 w 896"/>
                <a:gd name="T5" fmla="*/ 141 h 2690"/>
                <a:gd name="T6" fmla="*/ 718 w 896"/>
                <a:gd name="T7" fmla="*/ 155 h 2690"/>
                <a:gd name="T8" fmla="*/ 753 w 896"/>
                <a:gd name="T9" fmla="*/ 165 h 2690"/>
                <a:gd name="T10" fmla="*/ 790 w 896"/>
                <a:gd name="T11" fmla="*/ 168 h 2690"/>
                <a:gd name="T12" fmla="*/ 823 w 896"/>
                <a:gd name="T13" fmla="*/ 166 h 2690"/>
                <a:gd name="T14" fmla="*/ 855 w 896"/>
                <a:gd name="T15" fmla="*/ 157 h 2690"/>
                <a:gd name="T16" fmla="*/ 886 w 896"/>
                <a:gd name="T17" fmla="*/ 144 h 2690"/>
                <a:gd name="T18" fmla="*/ 891 w 896"/>
                <a:gd name="T19" fmla="*/ 141 h 2690"/>
                <a:gd name="T20" fmla="*/ 896 w 896"/>
                <a:gd name="T21" fmla="*/ 138 h 2690"/>
                <a:gd name="T22" fmla="*/ 896 w 896"/>
                <a:gd name="T23" fmla="*/ 2632 h 2690"/>
                <a:gd name="T24" fmla="*/ 892 w 896"/>
                <a:gd name="T25" fmla="*/ 2651 h 2690"/>
                <a:gd name="T26" fmla="*/ 885 w 896"/>
                <a:gd name="T27" fmla="*/ 2666 h 2690"/>
                <a:gd name="T28" fmla="*/ 872 w 896"/>
                <a:gd name="T29" fmla="*/ 2678 h 2690"/>
                <a:gd name="T30" fmla="*/ 856 w 896"/>
                <a:gd name="T31" fmla="*/ 2687 h 2690"/>
                <a:gd name="T32" fmla="*/ 838 w 896"/>
                <a:gd name="T33" fmla="*/ 2690 h 2690"/>
                <a:gd name="T34" fmla="*/ 57 w 896"/>
                <a:gd name="T35" fmla="*/ 2690 h 2690"/>
                <a:gd name="T36" fmla="*/ 39 w 896"/>
                <a:gd name="T37" fmla="*/ 2687 h 2690"/>
                <a:gd name="T38" fmla="*/ 23 w 896"/>
                <a:gd name="T39" fmla="*/ 2678 h 2690"/>
                <a:gd name="T40" fmla="*/ 11 w 896"/>
                <a:gd name="T41" fmla="*/ 2666 h 2690"/>
                <a:gd name="T42" fmla="*/ 2 w 896"/>
                <a:gd name="T43" fmla="*/ 2651 h 2690"/>
                <a:gd name="T44" fmla="*/ 0 w 896"/>
                <a:gd name="T45" fmla="*/ 2632 h 2690"/>
                <a:gd name="T46" fmla="*/ 0 w 896"/>
                <a:gd name="T47" fmla="*/ 561 h 2690"/>
                <a:gd name="T48" fmla="*/ 513 w 896"/>
                <a:gd name="T49" fmla="*/ 0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6" h="2690">
                  <a:moveTo>
                    <a:pt x="513" y="0"/>
                  </a:moveTo>
                  <a:lnTo>
                    <a:pt x="655" y="119"/>
                  </a:lnTo>
                  <a:lnTo>
                    <a:pt x="685" y="141"/>
                  </a:lnTo>
                  <a:lnTo>
                    <a:pt x="718" y="155"/>
                  </a:lnTo>
                  <a:lnTo>
                    <a:pt x="753" y="165"/>
                  </a:lnTo>
                  <a:lnTo>
                    <a:pt x="790" y="168"/>
                  </a:lnTo>
                  <a:lnTo>
                    <a:pt x="823" y="166"/>
                  </a:lnTo>
                  <a:lnTo>
                    <a:pt x="855" y="157"/>
                  </a:lnTo>
                  <a:lnTo>
                    <a:pt x="886" y="144"/>
                  </a:lnTo>
                  <a:lnTo>
                    <a:pt x="891" y="141"/>
                  </a:lnTo>
                  <a:lnTo>
                    <a:pt x="896" y="138"/>
                  </a:lnTo>
                  <a:lnTo>
                    <a:pt x="896" y="2632"/>
                  </a:lnTo>
                  <a:lnTo>
                    <a:pt x="892" y="2651"/>
                  </a:lnTo>
                  <a:lnTo>
                    <a:pt x="885" y="2666"/>
                  </a:lnTo>
                  <a:lnTo>
                    <a:pt x="872" y="2678"/>
                  </a:lnTo>
                  <a:lnTo>
                    <a:pt x="856" y="2687"/>
                  </a:lnTo>
                  <a:lnTo>
                    <a:pt x="838" y="2690"/>
                  </a:lnTo>
                  <a:lnTo>
                    <a:pt x="57" y="2690"/>
                  </a:lnTo>
                  <a:lnTo>
                    <a:pt x="39" y="2687"/>
                  </a:lnTo>
                  <a:lnTo>
                    <a:pt x="23" y="2678"/>
                  </a:lnTo>
                  <a:lnTo>
                    <a:pt x="11" y="2666"/>
                  </a:lnTo>
                  <a:lnTo>
                    <a:pt x="2" y="2651"/>
                  </a:lnTo>
                  <a:lnTo>
                    <a:pt x="0" y="2632"/>
                  </a:lnTo>
                  <a:lnTo>
                    <a:pt x="0" y="561"/>
                  </a:lnTo>
                  <a:lnTo>
                    <a:pt x="5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9" name="Freeform 272"/>
            <p:cNvSpPr>
              <a:spLocks/>
            </p:cNvSpPr>
            <p:nvPr/>
          </p:nvSpPr>
          <p:spPr bwMode="auto">
            <a:xfrm>
              <a:off x="3125" y="1730"/>
              <a:ext cx="646" cy="361"/>
            </a:xfrm>
            <a:custGeom>
              <a:avLst/>
              <a:gdLst>
                <a:gd name="T0" fmla="*/ 3769 w 3876"/>
                <a:gd name="T1" fmla="*/ 0 h 2166"/>
                <a:gd name="T2" fmla="*/ 3787 w 3876"/>
                <a:gd name="T3" fmla="*/ 2 h 2166"/>
                <a:gd name="T4" fmla="*/ 3801 w 3876"/>
                <a:gd name="T5" fmla="*/ 10 h 2166"/>
                <a:gd name="T6" fmla="*/ 3812 w 3876"/>
                <a:gd name="T7" fmla="*/ 22 h 2166"/>
                <a:gd name="T8" fmla="*/ 3817 w 3876"/>
                <a:gd name="T9" fmla="*/ 39 h 2166"/>
                <a:gd name="T10" fmla="*/ 3876 w 3876"/>
                <a:gd name="T11" fmla="*/ 711 h 2166"/>
                <a:gd name="T12" fmla="*/ 3876 w 3876"/>
                <a:gd name="T13" fmla="*/ 724 h 2166"/>
                <a:gd name="T14" fmla="*/ 3872 w 3876"/>
                <a:gd name="T15" fmla="*/ 736 h 2166"/>
                <a:gd name="T16" fmla="*/ 3864 w 3876"/>
                <a:gd name="T17" fmla="*/ 746 h 2166"/>
                <a:gd name="T18" fmla="*/ 3854 w 3876"/>
                <a:gd name="T19" fmla="*/ 754 h 2166"/>
                <a:gd name="T20" fmla="*/ 3842 w 3876"/>
                <a:gd name="T21" fmla="*/ 758 h 2166"/>
                <a:gd name="T22" fmla="*/ 3829 w 3876"/>
                <a:gd name="T23" fmla="*/ 758 h 2166"/>
                <a:gd name="T24" fmla="*/ 3817 w 3876"/>
                <a:gd name="T25" fmla="*/ 755 h 2166"/>
                <a:gd name="T26" fmla="*/ 3806 w 3876"/>
                <a:gd name="T27" fmla="*/ 749 h 2166"/>
                <a:gd name="T28" fmla="*/ 3528 w 3876"/>
                <a:gd name="T29" fmla="*/ 516 h 2166"/>
                <a:gd name="T30" fmla="*/ 2344 w 3876"/>
                <a:gd name="T31" fmla="*/ 1809 h 2166"/>
                <a:gd name="T32" fmla="*/ 2327 w 3876"/>
                <a:gd name="T33" fmla="*/ 1824 h 2166"/>
                <a:gd name="T34" fmla="*/ 2308 w 3876"/>
                <a:gd name="T35" fmla="*/ 1836 h 2166"/>
                <a:gd name="T36" fmla="*/ 2286 w 3876"/>
                <a:gd name="T37" fmla="*/ 1843 h 2166"/>
                <a:gd name="T38" fmla="*/ 2264 w 3876"/>
                <a:gd name="T39" fmla="*/ 1846 h 2166"/>
                <a:gd name="T40" fmla="*/ 2241 w 3876"/>
                <a:gd name="T41" fmla="*/ 1845 h 2166"/>
                <a:gd name="T42" fmla="*/ 2220 w 3876"/>
                <a:gd name="T43" fmla="*/ 1839 h 2166"/>
                <a:gd name="T44" fmla="*/ 933 w 3876"/>
                <a:gd name="T45" fmla="*/ 1366 h 2166"/>
                <a:gd name="T46" fmla="*/ 198 w 3876"/>
                <a:gd name="T47" fmla="*/ 2130 h 2166"/>
                <a:gd name="T48" fmla="*/ 180 w 3876"/>
                <a:gd name="T49" fmla="*/ 2147 h 2166"/>
                <a:gd name="T50" fmla="*/ 160 w 3876"/>
                <a:gd name="T51" fmla="*/ 2158 h 2166"/>
                <a:gd name="T52" fmla="*/ 137 w 3876"/>
                <a:gd name="T53" fmla="*/ 2164 h 2166"/>
                <a:gd name="T54" fmla="*/ 116 w 3876"/>
                <a:gd name="T55" fmla="*/ 2166 h 2166"/>
                <a:gd name="T56" fmla="*/ 94 w 3876"/>
                <a:gd name="T57" fmla="*/ 2165 h 2166"/>
                <a:gd name="T58" fmla="*/ 73 w 3876"/>
                <a:gd name="T59" fmla="*/ 2158 h 2166"/>
                <a:gd name="T60" fmla="*/ 54 w 3876"/>
                <a:gd name="T61" fmla="*/ 2148 h 2166"/>
                <a:gd name="T62" fmla="*/ 36 w 3876"/>
                <a:gd name="T63" fmla="*/ 2134 h 2166"/>
                <a:gd name="T64" fmla="*/ 18 w 3876"/>
                <a:gd name="T65" fmla="*/ 2114 h 2166"/>
                <a:gd name="T66" fmla="*/ 7 w 3876"/>
                <a:gd name="T67" fmla="*/ 2091 h 2166"/>
                <a:gd name="T68" fmla="*/ 1 w 3876"/>
                <a:gd name="T69" fmla="*/ 2066 h 2166"/>
                <a:gd name="T70" fmla="*/ 0 w 3876"/>
                <a:gd name="T71" fmla="*/ 2041 h 2166"/>
                <a:gd name="T72" fmla="*/ 6 w 3876"/>
                <a:gd name="T73" fmla="*/ 2016 h 2166"/>
                <a:gd name="T74" fmla="*/ 16 w 3876"/>
                <a:gd name="T75" fmla="*/ 1992 h 2166"/>
                <a:gd name="T76" fmla="*/ 32 w 3876"/>
                <a:gd name="T77" fmla="*/ 1972 h 2166"/>
                <a:gd name="T78" fmla="*/ 819 w 3876"/>
                <a:gd name="T79" fmla="*/ 1152 h 2166"/>
                <a:gd name="T80" fmla="*/ 840 w 3876"/>
                <a:gd name="T81" fmla="*/ 1135 h 2166"/>
                <a:gd name="T82" fmla="*/ 864 w 3876"/>
                <a:gd name="T83" fmla="*/ 1123 h 2166"/>
                <a:gd name="T84" fmla="*/ 890 w 3876"/>
                <a:gd name="T85" fmla="*/ 1117 h 2166"/>
                <a:gd name="T86" fmla="*/ 916 w 3876"/>
                <a:gd name="T87" fmla="*/ 1117 h 2166"/>
                <a:gd name="T88" fmla="*/ 942 w 3876"/>
                <a:gd name="T89" fmla="*/ 1123 h 2166"/>
                <a:gd name="T90" fmla="*/ 2227 w 3876"/>
                <a:gd name="T91" fmla="*/ 1596 h 2166"/>
                <a:gd name="T92" fmla="*/ 3352 w 3876"/>
                <a:gd name="T93" fmla="*/ 368 h 2166"/>
                <a:gd name="T94" fmla="*/ 3074 w 3876"/>
                <a:gd name="T95" fmla="*/ 137 h 2166"/>
                <a:gd name="T96" fmla="*/ 3067 w 3876"/>
                <a:gd name="T97" fmla="*/ 128 h 2166"/>
                <a:gd name="T98" fmla="*/ 3061 w 3876"/>
                <a:gd name="T99" fmla="*/ 118 h 2166"/>
                <a:gd name="T100" fmla="*/ 3058 w 3876"/>
                <a:gd name="T101" fmla="*/ 107 h 2166"/>
                <a:gd name="T102" fmla="*/ 3058 w 3876"/>
                <a:gd name="T103" fmla="*/ 99 h 2166"/>
                <a:gd name="T104" fmla="*/ 3061 w 3876"/>
                <a:gd name="T105" fmla="*/ 90 h 2166"/>
                <a:gd name="T106" fmla="*/ 3069 w 3876"/>
                <a:gd name="T107" fmla="*/ 75 h 2166"/>
                <a:gd name="T108" fmla="*/ 3082 w 3876"/>
                <a:gd name="T109" fmla="*/ 65 h 2166"/>
                <a:gd name="T110" fmla="*/ 3098 w 3876"/>
                <a:gd name="T111" fmla="*/ 60 h 2166"/>
                <a:gd name="T112" fmla="*/ 3769 w 3876"/>
                <a:gd name="T113"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6" h="2166">
                  <a:moveTo>
                    <a:pt x="3769" y="0"/>
                  </a:moveTo>
                  <a:lnTo>
                    <a:pt x="3787" y="2"/>
                  </a:lnTo>
                  <a:lnTo>
                    <a:pt x="3801" y="10"/>
                  </a:lnTo>
                  <a:lnTo>
                    <a:pt x="3812" y="22"/>
                  </a:lnTo>
                  <a:lnTo>
                    <a:pt x="3817" y="39"/>
                  </a:lnTo>
                  <a:lnTo>
                    <a:pt x="3876" y="711"/>
                  </a:lnTo>
                  <a:lnTo>
                    <a:pt x="3876" y="724"/>
                  </a:lnTo>
                  <a:lnTo>
                    <a:pt x="3872" y="736"/>
                  </a:lnTo>
                  <a:lnTo>
                    <a:pt x="3864" y="746"/>
                  </a:lnTo>
                  <a:lnTo>
                    <a:pt x="3854" y="754"/>
                  </a:lnTo>
                  <a:lnTo>
                    <a:pt x="3842" y="758"/>
                  </a:lnTo>
                  <a:lnTo>
                    <a:pt x="3829" y="758"/>
                  </a:lnTo>
                  <a:lnTo>
                    <a:pt x="3817" y="755"/>
                  </a:lnTo>
                  <a:lnTo>
                    <a:pt x="3806" y="749"/>
                  </a:lnTo>
                  <a:lnTo>
                    <a:pt x="3528" y="516"/>
                  </a:lnTo>
                  <a:lnTo>
                    <a:pt x="2344" y="1809"/>
                  </a:lnTo>
                  <a:lnTo>
                    <a:pt x="2327" y="1824"/>
                  </a:lnTo>
                  <a:lnTo>
                    <a:pt x="2308" y="1836"/>
                  </a:lnTo>
                  <a:lnTo>
                    <a:pt x="2286" y="1843"/>
                  </a:lnTo>
                  <a:lnTo>
                    <a:pt x="2264" y="1846"/>
                  </a:lnTo>
                  <a:lnTo>
                    <a:pt x="2241" y="1845"/>
                  </a:lnTo>
                  <a:lnTo>
                    <a:pt x="2220" y="1839"/>
                  </a:lnTo>
                  <a:lnTo>
                    <a:pt x="933" y="1366"/>
                  </a:lnTo>
                  <a:lnTo>
                    <a:pt x="198" y="2130"/>
                  </a:lnTo>
                  <a:lnTo>
                    <a:pt x="180" y="2147"/>
                  </a:lnTo>
                  <a:lnTo>
                    <a:pt x="160" y="2158"/>
                  </a:lnTo>
                  <a:lnTo>
                    <a:pt x="137" y="2164"/>
                  </a:lnTo>
                  <a:lnTo>
                    <a:pt x="116" y="2166"/>
                  </a:lnTo>
                  <a:lnTo>
                    <a:pt x="94" y="2165"/>
                  </a:lnTo>
                  <a:lnTo>
                    <a:pt x="73" y="2158"/>
                  </a:lnTo>
                  <a:lnTo>
                    <a:pt x="54" y="2148"/>
                  </a:lnTo>
                  <a:lnTo>
                    <a:pt x="36" y="2134"/>
                  </a:lnTo>
                  <a:lnTo>
                    <a:pt x="18" y="2114"/>
                  </a:lnTo>
                  <a:lnTo>
                    <a:pt x="7" y="2091"/>
                  </a:lnTo>
                  <a:lnTo>
                    <a:pt x="1" y="2066"/>
                  </a:lnTo>
                  <a:lnTo>
                    <a:pt x="0" y="2041"/>
                  </a:lnTo>
                  <a:lnTo>
                    <a:pt x="6" y="2016"/>
                  </a:lnTo>
                  <a:lnTo>
                    <a:pt x="16" y="1992"/>
                  </a:lnTo>
                  <a:lnTo>
                    <a:pt x="32" y="1972"/>
                  </a:lnTo>
                  <a:lnTo>
                    <a:pt x="819" y="1152"/>
                  </a:lnTo>
                  <a:lnTo>
                    <a:pt x="840" y="1135"/>
                  </a:lnTo>
                  <a:lnTo>
                    <a:pt x="864" y="1123"/>
                  </a:lnTo>
                  <a:lnTo>
                    <a:pt x="890" y="1117"/>
                  </a:lnTo>
                  <a:lnTo>
                    <a:pt x="916" y="1117"/>
                  </a:lnTo>
                  <a:lnTo>
                    <a:pt x="942" y="1123"/>
                  </a:lnTo>
                  <a:lnTo>
                    <a:pt x="2227" y="1596"/>
                  </a:lnTo>
                  <a:lnTo>
                    <a:pt x="3352" y="368"/>
                  </a:lnTo>
                  <a:lnTo>
                    <a:pt x="3074" y="137"/>
                  </a:lnTo>
                  <a:lnTo>
                    <a:pt x="3067" y="128"/>
                  </a:lnTo>
                  <a:lnTo>
                    <a:pt x="3061" y="118"/>
                  </a:lnTo>
                  <a:lnTo>
                    <a:pt x="3058" y="107"/>
                  </a:lnTo>
                  <a:lnTo>
                    <a:pt x="3058" y="99"/>
                  </a:lnTo>
                  <a:lnTo>
                    <a:pt x="3061" y="90"/>
                  </a:lnTo>
                  <a:lnTo>
                    <a:pt x="3069" y="75"/>
                  </a:lnTo>
                  <a:lnTo>
                    <a:pt x="3082" y="65"/>
                  </a:lnTo>
                  <a:lnTo>
                    <a:pt x="3098" y="60"/>
                  </a:lnTo>
                  <a:lnTo>
                    <a:pt x="37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90" name="Picture 43" descr="E:\Icons\SERVER\EMF\People (Full Body)\PFB-ONX 41.emf"/>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1865709" y="4991346"/>
            <a:ext cx="337444" cy="410021"/>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p:nvSpPr>
        <p:spPr>
          <a:xfrm>
            <a:off x="353292" y="5989818"/>
            <a:ext cx="11288248" cy="369332"/>
          </a:xfrm>
          <a:prstGeom prst="rect">
            <a:avLst/>
          </a:prstGeom>
        </p:spPr>
        <p:txBody>
          <a:bodyPr wrap="square">
            <a:spAutoFit/>
          </a:bodyPr>
          <a:lstStyle/>
          <a:p>
            <a:pPr marL="0" lvl="1" algn="ctr">
              <a:spcBef>
                <a:spcPts val="1400"/>
              </a:spcBef>
            </a:pPr>
            <a:r>
              <a:rPr lang="en-US" b="1" i="1" dirty="0">
                <a:solidFill>
                  <a:schemeClr val="bg1">
                    <a:lumMod val="50000"/>
                  </a:schemeClr>
                </a:solidFill>
              </a:rPr>
              <a:t>A career level guide describing sample detailed expectations for each job level is embedded within JDXpert</a:t>
            </a:r>
          </a:p>
        </p:txBody>
      </p:sp>
    </p:spTree>
    <p:extLst>
      <p:ext uri="{BB962C8B-B14F-4D97-AF65-F5344CB8AC3E}">
        <p14:creationId xmlns:p14="http://schemas.microsoft.com/office/powerpoint/2010/main" val="408266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129419" y="161764"/>
            <a:ext cx="7120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Helvetica"/>
                <a:ea typeface="+mn-ea"/>
                <a:cs typeface="Helvetica"/>
              </a:rPr>
              <a:t>Agenda</a:t>
            </a:r>
            <a:endParaRPr kumimoji="0" lang="en-US" sz="1200" b="0" i="0" u="none" strike="noStrike" kern="1200" cap="none" spc="0" normalizeH="0" baseline="0" noProof="0" dirty="0">
              <a:ln>
                <a:noFill/>
              </a:ln>
              <a:solidFill>
                <a:prstClr val="white"/>
              </a:solidFill>
              <a:effectLst/>
              <a:uLnTx/>
              <a:uFillTx/>
              <a:latin typeface="Helvetica"/>
              <a:ea typeface="+mn-ea"/>
              <a:cs typeface="Helvetica"/>
            </a:endParaRPr>
          </a:p>
        </p:txBody>
      </p:sp>
      <p:sp>
        <p:nvSpPr>
          <p:cNvPr id="12" name="TextBox 11"/>
          <p:cNvSpPr txBox="1"/>
          <p:nvPr/>
        </p:nvSpPr>
        <p:spPr>
          <a:xfrm>
            <a:off x="7871751" y="54042"/>
            <a:ext cx="117211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Helvetica"/>
                <a:ea typeface="+mn-ea"/>
                <a:cs typeface="Helvetica"/>
              </a:rPr>
              <a:t>Compensation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Helvetica"/>
                <a:ea typeface="+mn-ea"/>
                <a:cs typeface="Helvetica"/>
              </a:rPr>
              <a:t>Philosophy</a:t>
            </a:r>
            <a:endParaRPr kumimoji="0" lang="en-US" sz="1200" b="0" i="0" u="none" strike="noStrike" kern="1200" cap="none" spc="0" normalizeH="0" baseline="0" noProof="0" dirty="0">
              <a:ln>
                <a:noFill/>
              </a:ln>
              <a:solidFill>
                <a:prstClr val="white"/>
              </a:solidFill>
              <a:effectLst/>
              <a:uLnTx/>
              <a:uFillTx/>
              <a:latin typeface="Helvetica"/>
              <a:ea typeface="+mn-ea"/>
              <a:cs typeface="Helvetica"/>
            </a:endParaRPr>
          </a:p>
        </p:txBody>
      </p:sp>
      <p:sp>
        <p:nvSpPr>
          <p:cNvPr id="14" name="TextBox 13"/>
          <p:cNvSpPr txBox="1"/>
          <p:nvPr/>
        </p:nvSpPr>
        <p:spPr>
          <a:xfrm>
            <a:off x="9051736" y="54042"/>
            <a:ext cx="77296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Helvetica"/>
                <a:ea typeface="+mn-ea"/>
                <a:cs typeface="Helvetica"/>
              </a:rPr>
              <a:t>Job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Helvetica"/>
                <a:ea typeface="+mn-ea"/>
                <a:cs typeface="Helvetica"/>
              </a:rPr>
              <a:t>Function</a:t>
            </a:r>
            <a:endParaRPr kumimoji="0" lang="en-US" sz="1200" b="0" i="0" u="none" strike="noStrike" kern="1200" cap="none" spc="0" normalizeH="0" baseline="0" noProof="0" dirty="0">
              <a:ln>
                <a:noFill/>
              </a:ln>
              <a:solidFill>
                <a:prstClr val="white"/>
              </a:solidFill>
              <a:effectLst/>
              <a:uLnTx/>
              <a:uFillTx/>
              <a:latin typeface="Helvetica"/>
              <a:ea typeface="+mn-ea"/>
              <a:cs typeface="Helvetica"/>
            </a:endParaRPr>
          </a:p>
        </p:txBody>
      </p:sp>
      <p:sp>
        <p:nvSpPr>
          <p:cNvPr id="29" name="Rectangle 28"/>
          <p:cNvSpPr/>
          <p:nvPr/>
        </p:nvSpPr>
        <p:spPr>
          <a:xfrm>
            <a:off x="-1" y="1"/>
            <a:ext cx="2743200" cy="228600"/>
          </a:xfrm>
          <a:prstGeom prst="rect">
            <a:avLst/>
          </a:prstGeom>
          <a:solidFill>
            <a:srgbClr val="AB0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Box 39"/>
          <p:cNvSpPr txBox="1"/>
          <p:nvPr/>
        </p:nvSpPr>
        <p:spPr>
          <a:xfrm>
            <a:off x="10170033" y="228601"/>
            <a:ext cx="5501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Helvetica"/>
                <a:ea typeface="+mn-ea"/>
                <a:cs typeface="Helvetica"/>
              </a:rPr>
              <a:t>Head</a:t>
            </a:r>
            <a:endParaRPr kumimoji="0" lang="en-US" sz="1200" b="0" i="0" u="none" strike="noStrike" kern="1200" cap="none" spc="0" normalizeH="0" baseline="0" noProof="0" dirty="0">
              <a:ln>
                <a:noFill/>
              </a:ln>
              <a:solidFill>
                <a:prstClr val="white"/>
              </a:solidFill>
              <a:effectLst/>
              <a:uLnTx/>
              <a:uFillTx/>
              <a:latin typeface="Helvetica"/>
              <a:ea typeface="+mn-ea"/>
              <a:cs typeface="Helvetica"/>
            </a:endParaRPr>
          </a:p>
        </p:txBody>
      </p:sp>
      <p:sp>
        <p:nvSpPr>
          <p:cNvPr id="41" name="TextBox 40"/>
          <p:cNvSpPr txBox="1"/>
          <p:nvPr/>
        </p:nvSpPr>
        <p:spPr>
          <a:xfrm>
            <a:off x="11159639" y="228601"/>
            <a:ext cx="5501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Helvetica"/>
                <a:ea typeface="+mn-ea"/>
                <a:cs typeface="Helvetica"/>
              </a:rPr>
              <a:t>Head</a:t>
            </a:r>
            <a:endParaRPr kumimoji="0" lang="en-US" sz="12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30" name="Picture 29" descr="UCAP GRAPHIC_small.png"/>
          <p:cNvPicPr>
            <a:picLocks noChangeAspect="1"/>
          </p:cNvPicPr>
          <p:nvPr/>
        </p:nvPicPr>
        <p:blipFill>
          <a:blip r:embed="rId3"/>
          <a:stretch>
            <a:fillRect/>
          </a:stretch>
        </p:blipFill>
        <p:spPr>
          <a:xfrm>
            <a:off x="9544582" y="5895191"/>
            <a:ext cx="2305479" cy="751671"/>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29161589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3" name="Straight Arrow Connector 12"/>
          <p:cNvCxnSpPr/>
          <p:nvPr/>
        </p:nvCxnSpPr>
        <p:spPr>
          <a:xfrm flipV="1">
            <a:off x="1904039" y="2197676"/>
            <a:ext cx="1693718" cy="779319"/>
          </a:xfrm>
          <a:prstGeom prst="straightConnector1">
            <a:avLst/>
          </a:prstGeom>
          <a:ln w="76200">
            <a:solidFill>
              <a:srgbClr val="AB052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30269" y="1633645"/>
            <a:ext cx="3377046" cy="646331"/>
          </a:xfrm>
          <a:prstGeom prst="rect">
            <a:avLst/>
          </a:prstGeom>
          <a:noFill/>
        </p:spPr>
        <p:txBody>
          <a:bodyPr wrap="square" rtlCol="0">
            <a:spAutoFit/>
          </a:bodyPr>
          <a:lstStyle/>
          <a:p>
            <a:r>
              <a:rPr lang="en-US" dirty="0" smtClean="0"/>
              <a:t>Working draft of architecture available at </a:t>
            </a:r>
            <a:r>
              <a:rPr lang="en-US" dirty="0" smtClean="0">
                <a:solidFill>
                  <a:srgbClr val="0C054B"/>
                </a:solidFill>
              </a:rPr>
              <a:t>ucap.arizona.edu</a:t>
            </a:r>
            <a:r>
              <a:rPr lang="en-US" dirty="0" smtClean="0"/>
              <a:t> </a:t>
            </a:r>
            <a:endParaRPr lang="en-US" dirty="0"/>
          </a:p>
        </p:txBody>
      </p:sp>
      <p:sp>
        <p:nvSpPr>
          <p:cNvPr id="16" name="Title 1"/>
          <p:cNvSpPr txBox="1">
            <a:spLocks/>
          </p:cNvSpPr>
          <p:nvPr/>
        </p:nvSpPr>
        <p:spPr>
          <a:xfrm>
            <a:off x="615537" y="122433"/>
            <a:ext cx="10367654" cy="7023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smtClean="0">
                <a:solidFill>
                  <a:srgbClr val="0C234B"/>
                </a:solidFill>
                <a:latin typeface="Times"/>
                <a:ea typeface="+mj-ea"/>
                <a:cs typeface="Times"/>
              </a:rPr>
              <a:t>DEVELOPMENT OF ARCHITECTURE</a:t>
            </a:r>
            <a:endParaRPr kumimoji="0" lang="en-US" sz="4000" b="0" i="0" u="none" strike="noStrike" kern="1200" cap="none" spc="0" normalizeH="0" baseline="0" noProof="0" dirty="0">
              <a:ln>
                <a:noFill/>
              </a:ln>
              <a:solidFill>
                <a:srgbClr val="0C234B"/>
              </a:solidFill>
              <a:effectLst/>
              <a:uLnTx/>
              <a:uFillTx/>
              <a:latin typeface="Times"/>
              <a:ea typeface="+mj-ea"/>
              <a:cs typeface="Times"/>
            </a:endParaRPr>
          </a:p>
        </p:txBody>
      </p:sp>
    </p:spTree>
    <p:extLst>
      <p:ext uri="{BB962C8B-B14F-4D97-AF65-F5344CB8AC3E}">
        <p14:creationId xmlns:p14="http://schemas.microsoft.com/office/powerpoint/2010/main" val="37852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3182</TotalTime>
  <Words>2540</Words>
  <Application>Microsoft Office PowerPoint</Application>
  <PresentationFormat>Widescreen</PresentationFormat>
  <Paragraphs>296</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Gill Sans</vt:lpstr>
      <vt:lpstr>Helvetica</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Graphic</dc:title>
  <dc:creator>Gacey, Hannah</dc:creator>
  <cp:lastModifiedBy>Myers, Jan Elizabeth - (janmyers)</cp:lastModifiedBy>
  <cp:revision>222</cp:revision>
  <cp:lastPrinted>2018-06-15T14:33:12Z</cp:lastPrinted>
  <dcterms:created xsi:type="dcterms:W3CDTF">2017-05-19T19:00:08Z</dcterms:created>
  <dcterms:modified xsi:type="dcterms:W3CDTF">2018-06-18T15:33:14Z</dcterms:modified>
</cp:coreProperties>
</file>