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51206400" cy="33278763"/>
  <p:notesSz cx="6858000" cy="9144000"/>
  <p:defaultTextStyle>
    <a:defPPr>
      <a:defRPr lang="en-US"/>
    </a:defPPr>
    <a:lvl1pPr marL="0" algn="l" defTabSz="482766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13833" algn="l" defTabSz="482766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27666" algn="l" defTabSz="482766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41499" algn="l" defTabSz="482766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55332" algn="l" defTabSz="482766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69166" algn="l" defTabSz="482766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82999" algn="l" defTabSz="482766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96832" algn="l" defTabSz="482766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310665" algn="l" defTabSz="482766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2" y="864"/>
      </p:cViewPr>
      <p:guideLst>
        <p:guide orient="horz" pos="10482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76E9E-AA90-4272-BB57-265DDCE7173B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85800"/>
            <a:ext cx="5273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77EB6-916F-472E-8F12-2D9639FB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27666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1pPr>
    <a:lvl2pPr marL="2413833" algn="l" defTabSz="4827666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2pPr>
    <a:lvl3pPr marL="4827666" algn="l" defTabSz="4827666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3pPr>
    <a:lvl4pPr marL="7241499" algn="l" defTabSz="4827666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4pPr>
    <a:lvl5pPr marL="9655332" algn="l" defTabSz="4827666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5pPr>
    <a:lvl6pPr marL="12069166" algn="l" defTabSz="4827666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6pPr>
    <a:lvl7pPr marL="14482999" algn="l" defTabSz="4827666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7pPr>
    <a:lvl8pPr marL="16896832" algn="l" defTabSz="4827666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8pPr>
    <a:lvl9pPr marL="19310665" algn="l" defTabSz="4827666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7EB6-916F-472E-8F12-2D9639FBE9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764409"/>
            <a:ext cx="51206400" cy="1451435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767" tIns="241383" rIns="482767" bIns="24138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51206400" cy="1876440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767" tIns="241383" rIns="482767" bIns="241383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2870462"/>
            <a:ext cx="51206400" cy="110929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767" tIns="241383" rIns="482767" bIns="241383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7765045"/>
            <a:ext cx="51206400" cy="247741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767" tIns="241383" rIns="482767" bIns="241383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3252" y="24517711"/>
            <a:ext cx="31567256" cy="4280523"/>
          </a:xfrm>
        </p:spPr>
        <p:txBody>
          <a:bodyPr>
            <a:normAutofit/>
          </a:bodyPr>
          <a:lstStyle>
            <a:lvl1pPr marL="0" indent="0" algn="l">
              <a:buNone/>
              <a:defRPr sz="11600">
                <a:solidFill>
                  <a:schemeClr val="tx2"/>
                </a:solidFill>
              </a:defRPr>
            </a:lvl1pPr>
            <a:lvl2pPr marL="2413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2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4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5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6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82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96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310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8456" y="15199585"/>
            <a:ext cx="40181966" cy="8701426"/>
          </a:xfrm>
          <a:effectLst/>
        </p:spPr>
        <p:txBody>
          <a:bodyPr>
            <a:noAutofit/>
          </a:bodyPr>
          <a:lstStyle>
            <a:lvl1pPr marL="3379366" indent="-2413833" algn="l">
              <a:defRPr sz="28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0" y="3549730"/>
            <a:ext cx="35844480" cy="168612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1045" y="1827069"/>
            <a:ext cx="11521440" cy="25419283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615036" y="3549733"/>
            <a:ext cx="27044007" cy="237518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400800" y="3549735"/>
            <a:ext cx="35844480" cy="16861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764409"/>
            <a:ext cx="51206400" cy="1451435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767" tIns="241383" rIns="482767" bIns="24138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1206400" cy="1876440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767" tIns="241383" rIns="482767" bIns="24138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870462"/>
            <a:ext cx="51206400" cy="110929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767" tIns="241383" rIns="482767" bIns="24138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7765045"/>
            <a:ext cx="51206400" cy="247741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767" tIns="241383" rIns="482767" bIns="24138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5892" y="10542875"/>
            <a:ext cx="33413330" cy="11759399"/>
          </a:xfrm>
          <a:effectLst/>
        </p:spPr>
        <p:txBody>
          <a:bodyPr anchor="b"/>
          <a:lstStyle>
            <a:lvl1pPr algn="r">
              <a:defRPr sz="243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25653" y="22358161"/>
            <a:ext cx="33434766" cy="4054108"/>
          </a:xfrm>
        </p:spPr>
        <p:txBody>
          <a:bodyPr anchor="t"/>
          <a:lstStyle>
            <a:lvl1pPr marL="0" indent="0" algn="r">
              <a:buNone/>
              <a:defRPr sz="10600">
                <a:solidFill>
                  <a:schemeClr val="tx2"/>
                </a:solidFill>
              </a:defRPr>
            </a:lvl1pPr>
            <a:lvl2pPr marL="2413833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2pPr>
            <a:lvl3pPr marL="4827666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724149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4pPr>
            <a:lvl5pPr marL="965533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5pPr>
            <a:lvl6pPr marL="12069166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6pPr>
            <a:lvl7pPr marL="1448299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7pPr>
            <a:lvl8pPr marL="1689683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8pPr>
            <a:lvl9pPr marL="19310665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400795" y="3549730"/>
            <a:ext cx="18741542" cy="16861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26012851" y="3549735"/>
            <a:ext cx="18741542" cy="16861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0" y="3549735"/>
            <a:ext cx="18741542" cy="310447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2413833" indent="0">
              <a:buNone/>
              <a:defRPr sz="10600" b="1"/>
            </a:lvl2pPr>
            <a:lvl3pPr marL="4827666" indent="0">
              <a:buNone/>
              <a:defRPr sz="9500" b="1"/>
            </a:lvl3pPr>
            <a:lvl4pPr marL="7241499" indent="0">
              <a:buNone/>
              <a:defRPr sz="8400" b="1"/>
            </a:lvl4pPr>
            <a:lvl5pPr marL="9655332" indent="0">
              <a:buNone/>
              <a:defRPr sz="8400" b="1"/>
            </a:lvl5pPr>
            <a:lvl6pPr marL="12069166" indent="0">
              <a:buNone/>
              <a:defRPr sz="8400" b="1"/>
            </a:lvl6pPr>
            <a:lvl7pPr marL="14482999" indent="0">
              <a:buNone/>
              <a:defRPr sz="8400" b="1"/>
            </a:lvl7pPr>
            <a:lvl8pPr marL="16896832" indent="0">
              <a:buNone/>
              <a:defRPr sz="8400" b="1"/>
            </a:lvl8pPr>
            <a:lvl9pPr marL="19310665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6103" y="6795152"/>
            <a:ext cx="18741542" cy="13311505"/>
          </a:xfrm>
        </p:spPr>
        <p:txBody>
          <a:bodyPr>
            <a:normAutofit/>
          </a:bodyPr>
          <a:lstStyle>
            <a:lvl1pPr>
              <a:defRPr sz="9500"/>
            </a:lvl1pPr>
            <a:lvl2pPr>
              <a:defRPr sz="9500"/>
            </a:lvl2pPr>
            <a:lvl3pPr>
              <a:defRPr sz="8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24891" y="3549735"/>
            <a:ext cx="18741542" cy="310447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2413833" indent="0">
              <a:buNone/>
              <a:defRPr sz="10600" b="1"/>
            </a:lvl2pPr>
            <a:lvl3pPr marL="4827666" indent="0">
              <a:buNone/>
              <a:defRPr sz="9500" b="1"/>
            </a:lvl3pPr>
            <a:lvl4pPr marL="7241499" indent="0">
              <a:buNone/>
              <a:defRPr sz="8400" b="1"/>
            </a:lvl4pPr>
            <a:lvl5pPr marL="9655332" indent="0">
              <a:buNone/>
              <a:defRPr sz="8400" b="1"/>
            </a:lvl5pPr>
            <a:lvl6pPr marL="12069166" indent="0">
              <a:buNone/>
              <a:defRPr sz="8400" b="1"/>
            </a:lvl6pPr>
            <a:lvl7pPr marL="14482999" indent="0">
              <a:buNone/>
              <a:defRPr sz="8400" b="1"/>
            </a:lvl7pPr>
            <a:lvl8pPr marL="16896832" indent="0">
              <a:buNone/>
              <a:defRPr sz="8400" b="1"/>
            </a:lvl8pPr>
            <a:lvl9pPr marL="19310665" indent="0">
              <a:buNone/>
              <a:defRPr sz="8400" b="1"/>
            </a:lvl9pPr>
          </a:lstStyle>
          <a:p>
            <a:pPr marL="0" lvl="0" indent="0" algn="ctr" defTabSz="4827666" rtl="0" eaLnBrk="1" latinLnBrk="0" hangingPunct="1">
              <a:spcBef>
                <a:spcPct val="20000"/>
              </a:spcBef>
              <a:spcAft>
                <a:spcPts val="158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0" y="6788868"/>
            <a:ext cx="18741542" cy="13311505"/>
          </a:xfrm>
        </p:spPr>
        <p:txBody>
          <a:bodyPr>
            <a:normAutofit/>
          </a:bodyPr>
          <a:lstStyle>
            <a:lvl1pPr>
              <a:defRPr sz="9500"/>
            </a:lvl1pPr>
            <a:lvl2pPr>
              <a:defRPr sz="9500"/>
            </a:lvl2pPr>
            <a:lvl3pPr>
              <a:defRPr sz="8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8935" y="10723159"/>
            <a:ext cx="20362076" cy="6106896"/>
          </a:xfrm>
          <a:effectLst/>
        </p:spPr>
        <p:txBody>
          <a:bodyPr anchor="b">
            <a:noAutofit/>
          </a:bodyPr>
          <a:lstStyle>
            <a:lvl1pPr marL="1206917" indent="-1206917" algn="l">
              <a:defRPr sz="14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3687" y="3549735"/>
            <a:ext cx="22495676" cy="23751904"/>
          </a:xfrm>
        </p:spPr>
        <p:txBody>
          <a:bodyPr anchor="ctr"/>
          <a:lstStyle>
            <a:lvl1pPr>
              <a:defRPr sz="11600"/>
            </a:lvl1pPr>
            <a:lvl2pPr>
              <a:defRPr sz="10600"/>
            </a:lvl2pPr>
            <a:lvl3pPr>
              <a:defRPr sz="9500"/>
            </a:lvl3pPr>
            <a:lvl4pPr>
              <a:defRPr sz="8400"/>
            </a:lvl4pPr>
            <a:lvl5pPr>
              <a:defRPr sz="7400"/>
            </a:lvl5pPr>
            <a:lvl6pPr>
              <a:defRPr sz="10600"/>
            </a:lvl6pPr>
            <a:lvl7pPr>
              <a:defRPr sz="10600"/>
            </a:lvl7pPr>
            <a:lvl8pPr>
              <a:defRPr sz="10600"/>
            </a:lvl8pPr>
            <a:lvl9pPr>
              <a:defRPr sz="10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4284" y="16973247"/>
            <a:ext cx="18976496" cy="10382110"/>
          </a:xfrm>
        </p:spPr>
        <p:txBody>
          <a:bodyPr/>
          <a:lstStyle>
            <a:lvl1pPr marL="0" indent="0">
              <a:buNone/>
              <a:defRPr sz="7400"/>
            </a:lvl1pPr>
            <a:lvl2pPr marL="2413833" indent="0">
              <a:buNone/>
              <a:defRPr sz="6300"/>
            </a:lvl2pPr>
            <a:lvl3pPr marL="4827666" indent="0">
              <a:buNone/>
              <a:defRPr sz="5300"/>
            </a:lvl3pPr>
            <a:lvl4pPr marL="7241499" indent="0">
              <a:buNone/>
              <a:defRPr sz="4800"/>
            </a:lvl4pPr>
            <a:lvl5pPr marL="9655332" indent="0">
              <a:buNone/>
              <a:defRPr sz="4800"/>
            </a:lvl5pPr>
            <a:lvl6pPr marL="12069166" indent="0">
              <a:buNone/>
              <a:defRPr sz="4800"/>
            </a:lvl6pPr>
            <a:lvl7pPr marL="14482999" indent="0">
              <a:buNone/>
              <a:defRPr sz="4800"/>
            </a:lvl7pPr>
            <a:lvl8pPr marL="16896832" indent="0">
              <a:buNone/>
              <a:defRPr sz="4800"/>
            </a:lvl8pPr>
            <a:lvl9pPr marL="19310665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8764409"/>
            <a:ext cx="51206400" cy="1451435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767" tIns="241383" rIns="482767" bIns="24138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1206400" cy="1876440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767" tIns="241383" rIns="482767" bIns="241383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870462"/>
            <a:ext cx="51206400" cy="110929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767" tIns="241383" rIns="482767" bIns="241383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7765045"/>
            <a:ext cx="51206400" cy="247741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767" tIns="241383" rIns="482767" bIns="241383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60980" y="5546460"/>
            <a:ext cx="23042880" cy="15177824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0600"/>
            </a:lvl1pPr>
            <a:lvl2pPr marL="2413833" indent="0">
              <a:buNone/>
              <a:defRPr sz="14800"/>
            </a:lvl2pPr>
            <a:lvl3pPr marL="4827666" indent="0">
              <a:buNone/>
              <a:defRPr sz="12700"/>
            </a:lvl3pPr>
            <a:lvl4pPr marL="7241499" indent="0">
              <a:buNone/>
              <a:defRPr sz="10600"/>
            </a:lvl4pPr>
            <a:lvl5pPr marL="9655332" indent="0">
              <a:buNone/>
              <a:defRPr sz="10600"/>
            </a:lvl5pPr>
            <a:lvl6pPr marL="12069166" indent="0">
              <a:buNone/>
              <a:defRPr sz="10600"/>
            </a:lvl6pPr>
            <a:lvl7pPr marL="14482999" indent="0">
              <a:buNone/>
              <a:defRPr sz="10600"/>
            </a:lvl7pPr>
            <a:lvl8pPr marL="16896832" indent="0">
              <a:buNone/>
              <a:defRPr sz="10600"/>
            </a:lvl8pPr>
            <a:lvl9pPr marL="19310665" indent="0">
              <a:buNone/>
              <a:defRPr sz="10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6167" y="4903430"/>
            <a:ext cx="20687038" cy="10496155"/>
          </a:xfrm>
        </p:spPr>
        <p:txBody>
          <a:bodyPr anchor="b"/>
          <a:lstStyle>
            <a:lvl1pPr marL="965533" indent="-965533">
              <a:buFont typeface="Georgia" pitchFamily="18" charset="0"/>
              <a:buChar char="*"/>
              <a:defRPr sz="8400"/>
            </a:lvl1pPr>
            <a:lvl2pPr marL="2413833" indent="0">
              <a:buNone/>
              <a:defRPr sz="6300"/>
            </a:lvl2pPr>
            <a:lvl3pPr marL="4827666" indent="0">
              <a:buNone/>
              <a:defRPr sz="5300"/>
            </a:lvl3pPr>
            <a:lvl4pPr marL="7241499" indent="0">
              <a:buNone/>
              <a:defRPr sz="4800"/>
            </a:lvl4pPr>
            <a:lvl5pPr marL="9655332" indent="0">
              <a:buNone/>
              <a:defRPr sz="4800"/>
            </a:lvl5pPr>
            <a:lvl6pPr marL="12069166" indent="0">
              <a:buNone/>
              <a:defRPr sz="4800"/>
            </a:lvl6pPr>
            <a:lvl7pPr marL="14482999" indent="0">
              <a:buNone/>
              <a:defRPr sz="4800"/>
            </a:lvl7pPr>
            <a:lvl8pPr marL="16896832" indent="0">
              <a:buNone/>
              <a:defRPr sz="4800"/>
            </a:lvl8pPr>
            <a:lvl9pPr marL="19310665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701" y="21663810"/>
            <a:ext cx="35747813" cy="5546461"/>
          </a:xfrm>
        </p:spPr>
        <p:txBody>
          <a:bodyPr anchor="b">
            <a:noAutofit/>
          </a:bodyPr>
          <a:lstStyle>
            <a:lvl1pPr algn="l">
              <a:defRPr sz="243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774190"/>
            <a:ext cx="51206400" cy="85045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767" tIns="241383" rIns="482767" bIns="24138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1206400" cy="24774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767" tIns="241383" rIns="482767" bIns="24138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8285870"/>
            <a:ext cx="51206400" cy="110929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767" tIns="241383" rIns="482767" bIns="24138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7765045"/>
            <a:ext cx="51206400" cy="247741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2767" tIns="241383" rIns="482767" bIns="24138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42421" y="21216148"/>
            <a:ext cx="36470062" cy="5546461"/>
          </a:xfrm>
          <a:prstGeom prst="rect">
            <a:avLst/>
          </a:prstGeom>
          <a:effectLst/>
        </p:spPr>
        <p:txBody>
          <a:bodyPr vert="horz" lIns="482767" tIns="241383" rIns="482767" bIns="241383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0" y="3553326"/>
            <a:ext cx="35844480" cy="16861240"/>
          </a:xfrm>
          <a:prstGeom prst="rect">
            <a:avLst/>
          </a:prstGeom>
        </p:spPr>
        <p:txBody>
          <a:bodyPr vert="horz" lIns="482767" tIns="241383" rIns="482767" bIns="2413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64320" y="29950889"/>
            <a:ext cx="14081760" cy="1771786"/>
          </a:xfrm>
          <a:prstGeom prst="rect">
            <a:avLst/>
          </a:prstGeom>
        </p:spPr>
        <p:txBody>
          <a:bodyPr vert="horz" lIns="482767" tIns="241383" rIns="482767" bIns="241383" rtlCol="0" anchor="ctr"/>
          <a:lstStyle>
            <a:lvl1pPr algn="r">
              <a:defRPr sz="5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0317" y="29950889"/>
            <a:ext cx="18775686" cy="1771786"/>
          </a:xfrm>
          <a:prstGeom prst="rect">
            <a:avLst/>
          </a:prstGeom>
        </p:spPr>
        <p:txBody>
          <a:bodyPr vert="horz" lIns="482767" tIns="241383" rIns="482767" bIns="241383" rtlCol="0" anchor="ctr"/>
          <a:lstStyle>
            <a:lvl1pPr algn="l">
              <a:defRPr sz="5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36000" y="29950889"/>
            <a:ext cx="10241280" cy="1771786"/>
          </a:xfrm>
          <a:prstGeom prst="rect">
            <a:avLst/>
          </a:prstGeom>
        </p:spPr>
        <p:txBody>
          <a:bodyPr vert="horz" lIns="482767" tIns="241383" rIns="482767" bIns="241383" rtlCol="0" anchor="ctr"/>
          <a:lstStyle>
            <a:lvl1pPr algn="ctr">
              <a:defRPr sz="6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1689683" indent="-1689683" algn="r" defTabSz="482766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243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06917" indent="-965533" algn="l" defTabSz="4827666" rtl="0" eaLnBrk="1" latinLnBrk="0" hangingPunct="1">
        <a:spcBef>
          <a:spcPct val="20000"/>
        </a:spcBef>
        <a:spcAft>
          <a:spcPts val="158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96600" indent="-965533" algn="l" defTabSz="4827666" rtl="0" eaLnBrk="1" latinLnBrk="0" hangingPunct="1">
        <a:spcBef>
          <a:spcPct val="20000"/>
        </a:spcBef>
        <a:spcAft>
          <a:spcPts val="158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344900" indent="-965533" algn="l" defTabSz="4827666" rtl="0" eaLnBrk="1" latinLnBrk="0" hangingPunct="1">
        <a:spcBef>
          <a:spcPct val="20000"/>
        </a:spcBef>
        <a:spcAft>
          <a:spcPts val="158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9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793199" indent="-965533" algn="l" defTabSz="4827666" rtl="0" eaLnBrk="1" latinLnBrk="0" hangingPunct="1">
        <a:spcBef>
          <a:spcPct val="20000"/>
        </a:spcBef>
        <a:spcAft>
          <a:spcPts val="158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8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338053" indent="-965533" algn="l" defTabSz="4827666" rtl="0" eaLnBrk="1" latinLnBrk="0" hangingPunct="1">
        <a:spcBef>
          <a:spcPct val="20000"/>
        </a:spcBef>
        <a:spcAft>
          <a:spcPts val="158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7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786353" indent="-965533" algn="l" defTabSz="4827666" rtl="0" eaLnBrk="1" latinLnBrk="0" hangingPunct="1">
        <a:spcBef>
          <a:spcPct val="20000"/>
        </a:spcBef>
        <a:spcAft>
          <a:spcPts val="158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7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379482" indent="-965533" algn="l" defTabSz="4827666" rtl="0" eaLnBrk="1" latinLnBrk="0" hangingPunct="1">
        <a:spcBef>
          <a:spcPct val="20000"/>
        </a:spcBef>
        <a:spcAft>
          <a:spcPts val="158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7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069166" indent="-965533" algn="l" defTabSz="4827666" rtl="0" eaLnBrk="1" latinLnBrk="0" hangingPunct="1">
        <a:spcBef>
          <a:spcPct val="20000"/>
        </a:spcBef>
        <a:spcAft>
          <a:spcPts val="158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7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662295" indent="-965533" algn="l" defTabSz="4827666" rtl="0" eaLnBrk="1" latinLnBrk="0" hangingPunct="1">
        <a:spcBef>
          <a:spcPct val="20000"/>
        </a:spcBef>
        <a:spcAft>
          <a:spcPts val="158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7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2766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833" algn="l" defTabSz="482766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27666" algn="l" defTabSz="482766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41499" algn="l" defTabSz="482766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55332" algn="l" defTabSz="482766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166" algn="l" defTabSz="482766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82999" algn="l" defTabSz="482766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896832" algn="l" defTabSz="482766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310665" algn="l" defTabSz="482766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13" Type="http://schemas.openxmlformats.org/officeDocument/2006/relationships/image" Target="../media/image11.jpeg"/><Relationship Id="rId3" Type="http://schemas.openxmlformats.org/officeDocument/2006/relationships/image" Target="../media/image1.tm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0" y="2788801"/>
            <a:ext cx="5029200" cy="153834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299" y="-85069"/>
            <a:ext cx="2850100" cy="285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0147" y="0"/>
            <a:ext cx="41605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Times New Roman" pitchFamily="18" charset="0"/>
                <a:cs typeface="Times New Roman" pitchFamily="18" charset="0"/>
              </a:rPr>
              <a:t>Algae  </a:t>
            </a:r>
            <a:r>
              <a:rPr lang="en-US" sz="11500" b="1" dirty="0">
                <a:latin typeface="Times New Roman" pitchFamily="18" charset="0"/>
                <a:cs typeface="Times New Roman" pitchFamily="18" charset="0"/>
              </a:rPr>
              <a:t>Biomass </a:t>
            </a:r>
            <a:r>
              <a:rPr lang="en-US" sz="11500" b="1" dirty="0" smtClean="0">
                <a:latin typeface="Times New Roman" pitchFamily="18" charset="0"/>
                <a:cs typeface="Times New Roman" pitchFamily="18" charset="0"/>
              </a:rPr>
              <a:t> Production  for  Fish  Feed  and  Fuel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799" y="1887867"/>
            <a:ext cx="406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i="1" dirty="0" smtClean="0"/>
              <a:t>Qi Li</a:t>
            </a:r>
            <a:r>
              <a:rPr lang="en-US" altLang="zh-CN" sz="5400" i="1" baseline="-25000" dirty="0" smtClean="0"/>
              <a:t>1</a:t>
            </a:r>
            <a:r>
              <a:rPr lang="en-US" altLang="zh-CN" sz="5400" i="1" dirty="0" smtClean="0"/>
              <a:t> Dr. Pete Waller</a:t>
            </a:r>
            <a:r>
              <a:rPr lang="en-US" altLang="zh-CN" sz="5400" i="1" baseline="-25000" dirty="0"/>
              <a:t>1  </a:t>
            </a:r>
            <a:r>
              <a:rPr lang="en-US" altLang="zh-CN" sz="5400" i="1" dirty="0"/>
              <a:t>Joni Lee Giovanna </a:t>
            </a:r>
            <a:r>
              <a:rPr lang="en-US" altLang="zh-CN" sz="5400" i="1" dirty="0" smtClean="0"/>
              <a:t>Hesley</a:t>
            </a:r>
            <a:r>
              <a:rPr lang="en-US" altLang="zh-CN" sz="5400" i="1" baseline="-25000" dirty="0" smtClean="0"/>
              <a:t>1</a:t>
            </a:r>
            <a:r>
              <a:rPr lang="en-US" altLang="zh-CN" sz="5400" i="1" dirty="0" smtClean="0"/>
              <a:t> Randy Ryan</a:t>
            </a:r>
            <a:r>
              <a:rPr lang="en-US" altLang="zh-CN" sz="5400" i="1" baseline="-25000" dirty="0" smtClean="0"/>
              <a:t>2</a:t>
            </a:r>
            <a:r>
              <a:rPr lang="en-US" altLang="zh-CN" sz="5400" i="1" dirty="0" smtClean="0"/>
              <a:t> </a:t>
            </a:r>
            <a:r>
              <a:rPr lang="en-US" altLang="zh-CN" sz="5400" i="1" dirty="0"/>
              <a:t>Dr. Kevin </a:t>
            </a:r>
            <a:r>
              <a:rPr lang="en-US" altLang="zh-CN" sz="5400" i="1" dirty="0" smtClean="0"/>
              <a:t>Fitzsimmons</a:t>
            </a:r>
            <a:r>
              <a:rPr lang="en-US" altLang="zh-CN" sz="5400" i="1" baseline="-25000" dirty="0" smtClean="0"/>
              <a:t>2</a:t>
            </a:r>
            <a:r>
              <a:rPr lang="en-US" altLang="zh-CN" sz="5400" i="1" dirty="0" smtClean="0"/>
              <a:t> </a:t>
            </a:r>
            <a:r>
              <a:rPr lang="en-US" altLang="zh-CN" sz="5400" i="1" dirty="0" err="1" smtClean="0"/>
              <a:t>Brunno</a:t>
            </a:r>
            <a:r>
              <a:rPr lang="en-US" altLang="zh-CN" sz="5400" i="1" dirty="0" smtClean="0"/>
              <a:t> Cerozi</a:t>
            </a:r>
            <a:r>
              <a:rPr lang="en-US" altLang="zh-CN" sz="5400" i="1" baseline="-25000" dirty="0" smtClean="0"/>
              <a:t>3</a:t>
            </a:r>
            <a:endParaRPr lang="en-US" altLang="zh-CN" sz="5400" i="1" dirty="0" smtClean="0"/>
          </a:p>
          <a:p>
            <a:pPr algn="ctr"/>
            <a:r>
              <a:rPr lang="en-US" altLang="zh-CN" sz="5400" i="1" dirty="0" smtClean="0"/>
              <a:t>1  </a:t>
            </a:r>
            <a:r>
              <a:rPr lang="en-US" altLang="zh-CN" sz="5400" i="1" dirty="0"/>
              <a:t>Agriculture and </a:t>
            </a:r>
            <a:r>
              <a:rPr lang="en-US" altLang="zh-CN" sz="5400" i="1" dirty="0" err="1"/>
              <a:t>Biosystems</a:t>
            </a:r>
            <a:r>
              <a:rPr lang="en-US" altLang="zh-CN" sz="5400" i="1" dirty="0"/>
              <a:t> </a:t>
            </a:r>
            <a:r>
              <a:rPr lang="en-US" altLang="zh-CN" sz="5400" i="1" dirty="0" smtClean="0"/>
              <a:t>Engineering  </a:t>
            </a:r>
            <a:r>
              <a:rPr lang="en-US" sz="5400" i="1" dirty="0" smtClean="0"/>
              <a:t>2  </a:t>
            </a:r>
            <a:r>
              <a:rPr lang="en-US" sz="5400" i="1" dirty="0"/>
              <a:t>Agriculture and Life </a:t>
            </a:r>
            <a:r>
              <a:rPr lang="en-US" sz="5400" i="1" dirty="0" smtClean="0"/>
              <a:t>Science</a:t>
            </a:r>
            <a:r>
              <a:rPr lang="en-US" sz="5400" i="1" dirty="0"/>
              <a:t> </a:t>
            </a:r>
            <a:r>
              <a:rPr lang="en-US" sz="5400" i="1" dirty="0" smtClean="0"/>
              <a:t>3 </a:t>
            </a:r>
            <a:r>
              <a:rPr lang="en-US" sz="5400" i="1" dirty="0"/>
              <a:t>Environmental </a:t>
            </a:r>
            <a:r>
              <a:rPr lang="en-US" sz="5400" i="1" dirty="0" smtClean="0"/>
              <a:t>Science</a:t>
            </a:r>
            <a:endParaRPr lang="en-US" sz="5400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11281" y="4599781"/>
            <a:ext cx="48564000" cy="0"/>
          </a:xfrm>
          <a:prstGeom prst="line">
            <a:avLst/>
          </a:prstGeom>
          <a:ln w="285750" cap="rnd" cmpd="sng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194" y="5895181"/>
            <a:ext cx="10936705" cy="390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1547" y="4752181"/>
            <a:ext cx="152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7666" y="15420181"/>
            <a:ext cx="1559963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The </a:t>
            </a:r>
            <a:r>
              <a:rPr lang="en-US" altLang="zh-CN" sz="5400" b="1" dirty="0" smtClean="0"/>
              <a:t>G</a:t>
            </a:r>
            <a:r>
              <a:rPr lang="en-US" sz="5400" b="1" dirty="0" smtClean="0"/>
              <a:t>oal of Algae Production</a:t>
            </a:r>
          </a:p>
          <a:p>
            <a:pPr algn="ctr"/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Obtain long term algal cultivation data in outdoor pond </a:t>
            </a:r>
            <a:r>
              <a:rPr lang="en-US" sz="3200" dirty="0" smtClean="0"/>
              <a:t>systems,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Optimize biomass and lipid content for production of biofuel using impaired </a:t>
            </a:r>
            <a:r>
              <a:rPr lang="en-US" sz="3200" dirty="0" smtClean="0"/>
              <a:t>waters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Use algae </a:t>
            </a:r>
            <a:r>
              <a:rPr lang="en-US" altLang="zh-CN" sz="3200" dirty="0" smtClean="0"/>
              <a:t>for </a:t>
            </a:r>
            <a:r>
              <a:rPr lang="en-US" sz="3200" dirty="0" smtClean="0"/>
              <a:t>feed fish.</a:t>
            </a:r>
            <a:endParaRPr lang="en-US" sz="32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085800" y="18620581"/>
            <a:ext cx="13483811" cy="1052736"/>
          </a:xfrm>
          <a:prstGeom prst="rect">
            <a:avLst/>
          </a:prstGeom>
        </p:spPr>
        <p:txBody>
          <a:bodyPr/>
          <a:lstStyle>
            <a:lvl1pPr marL="1689683" indent="-1689683" algn="r" defTabSz="4827666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43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6000" dirty="0" smtClean="0">
                <a:solidFill>
                  <a:schemeClr val="tx1"/>
                </a:solidFill>
                <a:effectLst/>
              </a:rPr>
              <a:t>Why do we grow algae</a:t>
            </a:r>
            <a:r>
              <a:rPr lang="en-US" sz="5400" dirty="0" smtClean="0">
                <a:solidFill>
                  <a:schemeClr val="tx1"/>
                </a:solidFill>
                <a:effectLst/>
              </a:rPr>
              <a:t>?</a:t>
            </a:r>
            <a:endParaRPr lang="en-US" sz="5400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411281" y="19720460"/>
            <a:ext cx="15120528" cy="6540389"/>
          </a:xfrm>
          <a:prstGeom prst="rect">
            <a:avLst/>
          </a:prstGeom>
        </p:spPr>
        <p:txBody>
          <a:bodyPr/>
          <a:lstStyle>
            <a:lvl1pPr marL="1206917" indent="-965533" algn="l" defTabSz="4827666" rtl="0" eaLnBrk="1" latinLnBrk="0" hangingPunct="1">
              <a:spcBef>
                <a:spcPct val="20000"/>
              </a:spcBef>
              <a:spcAft>
                <a:spcPts val="158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96600" indent="-965533" algn="l" defTabSz="4827666" rtl="0" eaLnBrk="1" latinLnBrk="0" hangingPunct="1">
              <a:spcBef>
                <a:spcPct val="20000"/>
              </a:spcBef>
              <a:spcAft>
                <a:spcPts val="158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0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44900" indent="-965533" algn="l" defTabSz="4827666" rtl="0" eaLnBrk="1" latinLnBrk="0" hangingPunct="1">
              <a:spcBef>
                <a:spcPct val="20000"/>
              </a:spcBef>
              <a:spcAft>
                <a:spcPts val="158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9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793199" indent="-965533" algn="l" defTabSz="4827666" rtl="0" eaLnBrk="1" latinLnBrk="0" hangingPunct="1">
              <a:spcBef>
                <a:spcPct val="20000"/>
              </a:spcBef>
              <a:spcAft>
                <a:spcPts val="158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8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338053" indent="-965533" algn="l" defTabSz="4827666" rtl="0" eaLnBrk="1" latinLnBrk="0" hangingPunct="1">
              <a:spcBef>
                <a:spcPct val="20000"/>
              </a:spcBef>
              <a:spcAft>
                <a:spcPts val="158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7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786353" indent="-965533" algn="l" defTabSz="4827666" rtl="0" eaLnBrk="1" latinLnBrk="0" hangingPunct="1">
              <a:spcBef>
                <a:spcPct val="20000"/>
              </a:spcBef>
              <a:spcAft>
                <a:spcPts val="158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7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379482" indent="-965533" algn="l" defTabSz="4827666" rtl="0" eaLnBrk="1" latinLnBrk="0" hangingPunct="1">
              <a:spcBef>
                <a:spcPct val="20000"/>
              </a:spcBef>
              <a:spcAft>
                <a:spcPts val="158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7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069166" indent="-965533" algn="l" defTabSz="4827666" rtl="0" eaLnBrk="1" latinLnBrk="0" hangingPunct="1">
              <a:spcBef>
                <a:spcPct val="20000"/>
              </a:spcBef>
              <a:spcAft>
                <a:spcPts val="158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7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3662295" indent="-965533" algn="l" defTabSz="4827666" rtl="0" eaLnBrk="1" latinLnBrk="0" hangingPunct="1">
              <a:spcBef>
                <a:spcPct val="20000"/>
              </a:spcBef>
              <a:spcAft>
                <a:spcPts val="158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7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</a:rPr>
              <a:t>Algae is a photosynthetic organism.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Grows rapidly (100 X more than plants).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Can produce oil (biodiesel and </a:t>
            </a:r>
            <a:r>
              <a:rPr lang="en-US" sz="3200" dirty="0" err="1" smtClean="0">
                <a:solidFill>
                  <a:schemeClr val="tx1"/>
                </a:solidFill>
              </a:rPr>
              <a:t>biojet</a:t>
            </a:r>
            <a:r>
              <a:rPr lang="en-US" sz="3200" dirty="0" smtClean="0">
                <a:solidFill>
                  <a:schemeClr val="tx1"/>
                </a:solidFill>
              </a:rPr>
              <a:t> fuel).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Replaces fish meal.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Replaces alfalfa for cattle and chicken feed.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Could grow in recycled water or sea water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Can be converted into </a:t>
            </a:r>
            <a:r>
              <a:rPr lang="en-US" sz="3200" dirty="0" err="1" smtClean="0">
                <a:solidFill>
                  <a:schemeClr val="tx1"/>
                </a:solidFill>
              </a:rPr>
              <a:t>bioplastics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Makes proteins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3940" y="26002376"/>
            <a:ext cx="1508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 feed production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1578481" y="4980781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cs typeface="+mj-cs"/>
              </a:rPr>
              <a:t>Feed analyses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Palatino Linotype"/>
              <a:ea typeface="+mj-ea"/>
              <a:cs typeface="+mj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039" y="5961261"/>
            <a:ext cx="7576484" cy="300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1578481" y="9384046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Fish Feed Composition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latino Linotype"/>
              <a:ea typeface="+mj-ea"/>
              <a:cs typeface="+mj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389" y="10454945"/>
            <a:ext cx="5885784" cy="392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21578481" y="14587661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cs typeface="+mj-cs"/>
              </a:rPr>
              <a:t>Pellet Mill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latino Linotype"/>
              <a:ea typeface="+mj-ea"/>
              <a:cs typeface="+mj-cs"/>
            </a:endParaRPr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378" y="15648781"/>
            <a:ext cx="5167805" cy="28942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654430" y="18544381"/>
            <a:ext cx="1207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Product</a:t>
            </a:r>
            <a:endParaRPr lang="en-US" sz="5400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277" y="19534981"/>
            <a:ext cx="3926006" cy="239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937" y="5742781"/>
            <a:ext cx="8099998" cy="445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8411031" y="17325181"/>
            <a:ext cx="8354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plan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35041568" y="18163381"/>
            <a:ext cx="15093854" cy="16999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Run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additional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feeding trials with algae fish feed.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Increase the ratio of algae from 20% to 50%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Run oil extraction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7666" y="9324181"/>
            <a:ext cx="15360080" cy="6403909"/>
          </a:xfrm>
          <a:prstGeom prst="rect">
            <a:avLst/>
          </a:prstGeom>
          <a:noFill/>
        </p:spPr>
        <p:txBody>
          <a:bodyPr wrap="square" lIns="428856" tIns="214428" rIns="428856" bIns="214428" rtlCol="0">
            <a:spAutoFit/>
          </a:bodyPr>
          <a:lstStyle/>
          <a:p>
            <a:pPr algn="ctr"/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en-US" sz="3200" dirty="0" smtClean="0">
                <a:latin typeface="Book Antiqua" panose="02040602050305030304" pitchFamily="18" charset="0"/>
              </a:rPr>
              <a:t>Presently, fish </a:t>
            </a:r>
            <a:r>
              <a:rPr lang="en-US" sz="3200" dirty="0">
                <a:latin typeface="Book Antiqua" panose="02040602050305030304" pitchFamily="18" charset="0"/>
              </a:rPr>
              <a:t>meal and </a:t>
            </a:r>
            <a:r>
              <a:rPr lang="en-US" sz="3200" dirty="0" smtClean="0">
                <a:latin typeface="Book Antiqua" panose="02040602050305030304" pitchFamily="18" charset="0"/>
              </a:rPr>
              <a:t>soymeal are the major sources of proteins in tilapia diets and these  proteins represents the highest cost in the diets. Thus, it is important to find alternative </a:t>
            </a:r>
            <a:r>
              <a:rPr lang="en-US" sz="3200" dirty="0">
                <a:latin typeface="Book Antiqua" panose="02040602050305030304" pitchFamily="18" charset="0"/>
              </a:rPr>
              <a:t>protein sources, such as </a:t>
            </a:r>
            <a:r>
              <a:rPr lang="en-US" sz="3200" dirty="0" smtClean="0">
                <a:latin typeface="Book Antiqua" panose="02040602050305030304" pitchFamily="18" charset="0"/>
              </a:rPr>
              <a:t>algae to have economic </a:t>
            </a:r>
            <a:r>
              <a:rPr lang="en-US" sz="3200" dirty="0">
                <a:latin typeface="Book Antiqua" panose="02040602050305030304" pitchFamily="18" charset="0"/>
              </a:rPr>
              <a:t>success of the aquaculture industry. </a:t>
            </a:r>
            <a:r>
              <a:rPr lang="en-US" sz="3200" dirty="0" smtClean="0">
                <a:latin typeface="Book Antiqua" panose="02040602050305030304" pitchFamily="18" charset="0"/>
              </a:rPr>
              <a:t>Algae are gradually being included into </a:t>
            </a:r>
            <a:r>
              <a:rPr lang="en-US" sz="3200" dirty="0">
                <a:latin typeface="Book Antiqua" panose="02040602050305030304" pitchFamily="18" charset="0"/>
              </a:rPr>
              <a:t>fish diets in particular, to replace plant protein </a:t>
            </a:r>
            <a:r>
              <a:rPr lang="en-US" sz="3200" dirty="0" smtClean="0">
                <a:latin typeface="Book Antiqua" panose="02040602050305030304" pitchFamily="18" charset="0"/>
              </a:rPr>
              <a:t>concentrates. Research </a:t>
            </a:r>
            <a:r>
              <a:rPr lang="en-US" sz="3200" dirty="0">
                <a:latin typeface="Book Antiqua" panose="02040602050305030304" pitchFamily="18" charset="0"/>
              </a:rPr>
              <a:t>has </a:t>
            </a:r>
            <a:r>
              <a:rPr lang="en-US" sz="3200" dirty="0" smtClean="0">
                <a:latin typeface="Book Antiqua" panose="02040602050305030304" pitchFamily="18" charset="0"/>
              </a:rPr>
              <a:t>found algae can be included in tilapia diets without </a:t>
            </a:r>
            <a:r>
              <a:rPr lang="en-US" sz="3200" dirty="0">
                <a:latin typeface="Book Antiqua" panose="02040602050305030304" pitchFamily="18" charset="0"/>
              </a:rPr>
              <a:t>compromising fish </a:t>
            </a:r>
            <a:r>
              <a:rPr lang="en-US" sz="3200" dirty="0" smtClean="0">
                <a:latin typeface="Book Antiqua" panose="02040602050305030304" pitchFamily="18" charset="0"/>
              </a:rPr>
              <a:t>growth (</a:t>
            </a:r>
            <a:r>
              <a:rPr lang="en-US" sz="3200" dirty="0" err="1" smtClean="0">
                <a:latin typeface="Book Antiqua" panose="02040602050305030304" pitchFamily="18" charset="0"/>
              </a:rPr>
              <a:t>Ramotar</a:t>
            </a:r>
            <a:r>
              <a:rPr lang="en-US" sz="3200" dirty="0" smtClean="0">
                <a:latin typeface="Book Antiqua" panose="02040602050305030304" pitchFamily="18" charset="0"/>
              </a:rPr>
              <a:t> and Fitzsimmons, 2012). </a:t>
            </a:r>
            <a:r>
              <a:rPr lang="en-US" sz="3200" dirty="0">
                <a:latin typeface="Book Antiqua" panose="02040602050305030304" pitchFamily="18" charset="0"/>
              </a:rPr>
              <a:t>The benefits of </a:t>
            </a:r>
            <a:r>
              <a:rPr lang="en-US" sz="3200" dirty="0" smtClean="0">
                <a:latin typeface="Book Antiqua" panose="02040602050305030304" pitchFamily="18" charset="0"/>
              </a:rPr>
              <a:t>including </a:t>
            </a:r>
            <a:endParaRPr lang="en-US" sz="3200" dirty="0">
              <a:latin typeface="Book Antiqua" panose="02040602050305030304" pitchFamily="18" charset="0"/>
            </a:endParaRPr>
          </a:p>
          <a:p>
            <a:pPr algn="just"/>
            <a:r>
              <a:rPr lang="en-US" sz="3200" dirty="0">
                <a:latin typeface="Book Antiqua" panose="02040602050305030304" pitchFamily="18" charset="0"/>
              </a:rPr>
              <a:t>algae as </a:t>
            </a:r>
            <a:r>
              <a:rPr lang="en-US" sz="3200" dirty="0" smtClean="0">
                <a:latin typeface="Book Antiqua" panose="02040602050305030304" pitchFamily="18" charset="0"/>
              </a:rPr>
              <a:t>a </a:t>
            </a:r>
            <a:r>
              <a:rPr lang="en-US" sz="3200" dirty="0">
                <a:latin typeface="Book Antiqua" panose="02040602050305030304" pitchFamily="18" charset="0"/>
              </a:rPr>
              <a:t>protein </a:t>
            </a:r>
            <a:r>
              <a:rPr lang="en-US" sz="3200" dirty="0" smtClean="0">
                <a:latin typeface="Book Antiqua" panose="02040602050305030304" pitchFamily="18" charset="0"/>
              </a:rPr>
              <a:t>source or  </a:t>
            </a:r>
            <a:r>
              <a:rPr lang="en-US" sz="3200" dirty="0">
                <a:latin typeface="Book Antiqua" panose="02040602050305030304" pitchFamily="18" charset="0"/>
              </a:rPr>
              <a:t>feed </a:t>
            </a:r>
            <a:r>
              <a:rPr lang="en-US" sz="3200" dirty="0" smtClean="0">
                <a:latin typeface="Book Antiqua" panose="02040602050305030304" pitchFamily="18" charset="0"/>
              </a:rPr>
              <a:t>additive may increase </a:t>
            </a:r>
            <a:r>
              <a:rPr lang="en-US" sz="3200" dirty="0">
                <a:latin typeface="Book Antiqua" panose="02040602050305030304" pitchFamily="18" charset="0"/>
              </a:rPr>
              <a:t>aquaculture’s </a:t>
            </a:r>
            <a:r>
              <a:rPr lang="en-US" sz="3200" dirty="0" smtClean="0">
                <a:latin typeface="Book Antiqua" panose="02040602050305030304" pitchFamily="18" charset="0"/>
              </a:rPr>
              <a:t>usefulness </a:t>
            </a:r>
            <a:r>
              <a:rPr lang="en-US" sz="3200" dirty="0">
                <a:latin typeface="Book Antiqua" panose="02040602050305030304" pitchFamily="18" charset="0"/>
              </a:rPr>
              <a:t>in human food production.</a:t>
            </a:r>
          </a:p>
          <a:p>
            <a:pPr algn="just"/>
            <a:r>
              <a:rPr lang="en-US" sz="3200" dirty="0">
                <a:latin typeface="Book Antiqua" panose="02040602050305030304" pitchFamily="18" charset="0"/>
              </a:rPr>
              <a:t>The high protein content of </a:t>
            </a:r>
            <a:r>
              <a:rPr lang="en-US" sz="3200" dirty="0" smtClean="0">
                <a:latin typeface="Book Antiqua" panose="02040602050305030304" pitchFamily="18" charset="0"/>
              </a:rPr>
              <a:t>algae </a:t>
            </a:r>
            <a:r>
              <a:rPr lang="en-US" sz="3200" dirty="0">
                <a:latin typeface="Book Antiqua" panose="02040602050305030304" pitchFamily="18" charset="0"/>
              </a:rPr>
              <a:t>and </a:t>
            </a:r>
            <a:r>
              <a:rPr lang="en-US" sz="3200" dirty="0" smtClean="0">
                <a:latin typeface="Book Antiqua" panose="02040602050305030304" pitchFamily="18" charset="0"/>
              </a:rPr>
              <a:t>its </a:t>
            </a:r>
            <a:r>
              <a:rPr lang="en-US" sz="3200" dirty="0">
                <a:latin typeface="Book Antiqua" panose="02040602050305030304" pitchFamily="18" charset="0"/>
              </a:rPr>
              <a:t>amino acid profiles are the main reason </a:t>
            </a:r>
            <a:r>
              <a:rPr lang="en-US" sz="3200" dirty="0" smtClean="0">
                <a:latin typeface="Book Antiqua" panose="02040602050305030304" pitchFamily="18" charset="0"/>
              </a:rPr>
              <a:t>why </a:t>
            </a:r>
            <a:r>
              <a:rPr lang="en-US" sz="3200" dirty="0">
                <a:latin typeface="Book Antiqua" panose="02040602050305030304" pitchFamily="18" charset="0"/>
              </a:rPr>
              <a:t>they are considered </a:t>
            </a:r>
            <a:r>
              <a:rPr lang="en-US" sz="3200" dirty="0" smtClean="0">
                <a:latin typeface="Book Antiqua" panose="02040602050305030304" pitchFamily="18" charset="0"/>
              </a:rPr>
              <a:t>a valuable components in tilapia </a:t>
            </a:r>
            <a:r>
              <a:rPr lang="en-US" sz="3200" dirty="0">
                <a:latin typeface="Book Antiqua" panose="02040602050305030304" pitchFamily="18" charset="0"/>
              </a:rPr>
              <a:t>diets.</a:t>
            </a:r>
            <a:endParaRPr lang="en-US" sz="3200" dirty="0" smtClean="0">
              <a:latin typeface="Book Antiqua" panose="0204060205030503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828504" y="22129023"/>
            <a:ext cx="1572955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Materials and methods</a:t>
            </a:r>
          </a:p>
          <a:p>
            <a:pPr algn="just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+mj-lt"/>
              </a:rPr>
              <a:t>A twenty two </a:t>
            </a:r>
            <a:r>
              <a:rPr lang="en-US" sz="3200" dirty="0">
                <a:latin typeface="+mj-lt"/>
              </a:rPr>
              <a:t>day feeding trial with mature tilapia (</a:t>
            </a:r>
            <a:r>
              <a:rPr lang="en-US" sz="3200" i="1" dirty="0" err="1">
                <a:latin typeface="+mj-lt"/>
              </a:rPr>
              <a:t>Oreochromis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niloticus</a:t>
            </a:r>
            <a:r>
              <a:rPr lang="en-US" sz="3200" i="1" dirty="0">
                <a:latin typeface="+mj-lt"/>
              </a:rPr>
              <a:t>) </a:t>
            </a:r>
            <a:r>
              <a:rPr lang="en-US" sz="3200" dirty="0">
                <a:latin typeface="+mj-lt"/>
              </a:rPr>
              <a:t>was conducted in a greenhouse using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six 200 L </a:t>
            </a:r>
            <a:r>
              <a:rPr lang="en-US" sz="3200" dirty="0">
                <a:latin typeface="+mj-lt"/>
              </a:rPr>
              <a:t>fiberglass tanks. Three tanks were fed a control diet (Star Milling Ace Hi Tilapia feed) while three tanks were fed the algae diet which was manufactured using the </a:t>
            </a:r>
            <a:r>
              <a:rPr lang="en-US" sz="3200" dirty="0" smtClean="0">
                <a:latin typeface="+mj-lt"/>
              </a:rPr>
              <a:t>algae (</a:t>
            </a:r>
            <a:r>
              <a:rPr lang="en-US" sz="3200" i="1" dirty="0" err="1" smtClean="0">
                <a:latin typeface="+mj-lt"/>
              </a:rPr>
              <a:t>Scenedesmus</a:t>
            </a:r>
            <a:r>
              <a:rPr lang="en-US" sz="3200" i="1" dirty="0" smtClean="0">
                <a:latin typeface="+mj-lt"/>
              </a:rPr>
              <a:t>) </a:t>
            </a:r>
            <a:r>
              <a:rPr lang="en-US" sz="3200" dirty="0" smtClean="0">
                <a:latin typeface="+mj-lt"/>
              </a:rPr>
              <a:t>harvested </a:t>
            </a:r>
            <a:r>
              <a:rPr lang="en-US" sz="3200" dirty="0">
                <a:latin typeface="+mj-lt"/>
              </a:rPr>
              <a:t>from the ARID Raceway. The fishes were fed at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1.5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% </a:t>
            </a:r>
            <a:r>
              <a:rPr lang="en-US" sz="3200" dirty="0" smtClean="0">
                <a:latin typeface="+mj-lt"/>
              </a:rPr>
              <a:t>of </a:t>
            </a:r>
            <a:r>
              <a:rPr lang="en-US" sz="3200" dirty="0">
                <a:latin typeface="+mj-lt"/>
              </a:rPr>
              <a:t>their body weight and water quality characteristics (dissolved oxygen, temperature, pH, ammonia, and nitrates), were maintained within acceptable ranges for </a:t>
            </a:r>
            <a:r>
              <a:rPr lang="en-US" sz="3200" dirty="0" smtClean="0">
                <a:latin typeface="+mj-lt"/>
              </a:rPr>
              <a:t>tilapia</a:t>
            </a:r>
            <a:r>
              <a:rPr lang="en-US" sz="2800" dirty="0" smtClean="0">
                <a:latin typeface="Book Antiqua" panose="02040602050305030304" pitchFamily="18" charset="0"/>
              </a:rPr>
              <a:t>.</a:t>
            </a:r>
            <a:r>
              <a:rPr lang="en-US" sz="1400" dirty="0" smtClean="0"/>
              <a:t> </a:t>
            </a:r>
            <a:endParaRPr lang="en-US" sz="1400" dirty="0"/>
          </a:p>
          <a:p>
            <a:pPr algn="ctr"/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117395" y="4752181"/>
            <a:ext cx="12542555" cy="1264241"/>
          </a:xfrm>
          <a:prstGeom prst="rect">
            <a:avLst/>
          </a:prstGeom>
          <a:noFill/>
        </p:spPr>
        <p:txBody>
          <a:bodyPr wrap="square" lIns="429048" tIns="214527" rIns="429048" bIns="214527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Results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523897" y="9857581"/>
            <a:ext cx="15729552" cy="4895804"/>
          </a:xfrm>
          <a:prstGeom prst="rect">
            <a:avLst/>
          </a:prstGeom>
          <a:noFill/>
        </p:spPr>
        <p:txBody>
          <a:bodyPr wrap="square" lIns="428856" tIns="214428" rIns="428856" bIns="214428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Discussion</a:t>
            </a:r>
          </a:p>
          <a:p>
            <a:pPr algn="just"/>
            <a:endParaRPr lang="en-US" sz="1200" dirty="0">
              <a:latin typeface="+mj-lt"/>
            </a:endParaRPr>
          </a:p>
          <a:p>
            <a:pPr algn="just"/>
            <a:r>
              <a:rPr lang="en-US" sz="3200" dirty="0" smtClean="0">
                <a:latin typeface="+mj-lt"/>
              </a:rPr>
              <a:t>The preliminary results demonstrated the algae diets performed similar to the control diet. </a:t>
            </a:r>
            <a:r>
              <a:rPr lang="en-US" sz="3200" dirty="0">
                <a:latin typeface="+mj-lt"/>
              </a:rPr>
              <a:t>Algae have attention as a possible alternative protein source for cultured </a:t>
            </a:r>
            <a:r>
              <a:rPr lang="en-US" sz="3200" dirty="0" smtClean="0">
                <a:latin typeface="+mj-lt"/>
              </a:rPr>
              <a:t>fish since they contain a high amount of protein</a:t>
            </a:r>
            <a:r>
              <a:rPr lang="en-US" sz="3200" dirty="0">
                <a:latin typeface="+mj-lt"/>
              </a:rPr>
              <a:t>, vitamins and essential fatty acids contents (El-</a:t>
            </a:r>
            <a:r>
              <a:rPr lang="en-US" sz="3200" dirty="0" err="1">
                <a:latin typeface="+mj-lt"/>
              </a:rPr>
              <a:t>Hindawy</a:t>
            </a:r>
            <a:r>
              <a:rPr lang="en-US" sz="3200" dirty="0">
                <a:latin typeface="+mj-lt"/>
              </a:rPr>
              <a:t> </a:t>
            </a:r>
            <a:r>
              <a:rPr lang="en-US" sz="3200" i="1" dirty="0">
                <a:latin typeface="+mj-lt"/>
              </a:rPr>
              <a:t>et al</a:t>
            </a:r>
            <a:r>
              <a:rPr lang="en-US" sz="3200" dirty="0">
                <a:latin typeface="+mj-lt"/>
              </a:rPr>
              <a:t>. 2006). The use of microalgae as fish feed inputs has been studied with encouraging results. (Broun, 1980), reported positive growth performance in fish feed diets containing algae cells. </a:t>
            </a:r>
            <a:r>
              <a:rPr lang="en-US" sz="3200" dirty="0" smtClean="0">
                <a:latin typeface="+mj-lt"/>
              </a:rPr>
              <a:t>This study supports Broun’s finding.</a:t>
            </a:r>
            <a:endParaRPr lang="en-US" sz="3200" dirty="0">
              <a:latin typeface="+mj-lt"/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34759949" y="14429581"/>
            <a:ext cx="15257447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Conclusion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In conclusion, the present experiment showed that examined algae could be utilized in Nile tilapia (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Oreochromis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niloticus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) diets up to 50% instead of the dietary ingredient without any adverse effects on fish growth performances, feed utilization parameters and body composition.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1" name="Picture 50" descr="images-2.jpe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356"/>
          <a:stretch/>
        </p:blipFill>
        <p:spPr>
          <a:xfrm>
            <a:off x="3540119" y="-107798"/>
            <a:ext cx="3410572" cy="299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images-3.jpe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r="5405" b="12903"/>
          <a:stretch/>
        </p:blipFill>
        <p:spPr>
          <a:xfrm>
            <a:off x="0" y="-85070"/>
            <a:ext cx="3524077" cy="296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2" descr="http://protist.i.hosei.ac.jp/pdb/images/chlorophyta/scenedesmus/Scenedesmus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12" b="29694"/>
          <a:stretch/>
        </p:blipFill>
        <p:spPr bwMode="auto">
          <a:xfrm>
            <a:off x="6950691" y="-130458"/>
            <a:ext cx="2494099" cy="301506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34832138" y="19649687"/>
            <a:ext cx="15493500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References</a:t>
            </a:r>
            <a:endParaRPr lang="en-US" altLang="en-US" sz="3200" dirty="0">
              <a:latin typeface="+mj-lt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+mj-lt"/>
              </a:rPr>
              <a:t>Broun, W. 1980. Note on the survival of algal resting cells during long-term maintenance in darkness and minimum lake bottom temperature. Comparison of Anabaena, (5): 677-680</a:t>
            </a:r>
            <a:r>
              <a:rPr lang="en-US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  <a:p>
            <a:pPr marL="342900" marR="0" lvl="0" indent="-3429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EL-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Hadidiy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, Z. A., M. A.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Abd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Allah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, A.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Dawlat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, A.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Salama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and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Asmaa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A. EL-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Kerdawy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. 1993. Effect of untraditional dietary protein sources on some chemical composition of Nile tilapia fish. Annals Agric. Sci.,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Ain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 Shams Univ. Cairo. Egypt, 38 (1): 51-59.</a:t>
            </a: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+mj-lt"/>
              </a:rPr>
              <a:t>Ramotar</a:t>
            </a:r>
            <a:r>
              <a:rPr lang="en-US" sz="3200" dirty="0">
                <a:latin typeface="+mj-lt"/>
              </a:rPr>
              <a:t>, B. P. And Fitzsimmons, K. 2012.  Tilapia (</a:t>
            </a:r>
            <a:r>
              <a:rPr lang="en-US" sz="3200" i="1" dirty="0" err="1">
                <a:latin typeface="+mj-lt"/>
              </a:rPr>
              <a:t>Oreochromis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+mj-lt"/>
              </a:rPr>
              <a:t>niloticus</a:t>
            </a:r>
            <a:r>
              <a:rPr lang="en-US" sz="3200" dirty="0">
                <a:latin typeface="+mj-lt"/>
              </a:rPr>
              <a:t>) growth using “Standard Commercial” and “Alternative” Ingredients with Different Lipid and Protein Levels. World </a:t>
            </a:r>
            <a:r>
              <a:rPr lang="en-US" sz="3200" dirty="0" err="1">
                <a:latin typeface="+mj-lt"/>
              </a:rPr>
              <a:t>Aquac</a:t>
            </a:r>
            <a:r>
              <a:rPr lang="en-US" sz="3200" dirty="0">
                <a:latin typeface="+mj-lt"/>
              </a:rPr>
              <a:t>. Soc. Conference. Prague, Sept 2</a:t>
            </a:r>
            <a:r>
              <a:rPr lang="en-US" sz="3200" baseline="30000" dirty="0">
                <a:latin typeface="+mj-lt"/>
              </a:rPr>
              <a:t>nd</a:t>
            </a:r>
            <a:r>
              <a:rPr lang="en-US" sz="3200" dirty="0">
                <a:latin typeface="+mj-lt"/>
              </a:rPr>
              <a:t> -5</a:t>
            </a:r>
            <a:r>
              <a:rPr lang="en-US" sz="3200" baseline="30000" dirty="0">
                <a:latin typeface="+mj-lt"/>
              </a:rPr>
              <a:t>th</a:t>
            </a:r>
            <a:r>
              <a:rPr lang="en-US" sz="3200" dirty="0">
                <a:latin typeface="+mj-lt"/>
              </a:rPr>
              <a:t> 2012. </a:t>
            </a: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2009853" y="27118795"/>
            <a:ext cx="12375773" cy="11820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2194560" rtl="0" eaLnBrk="1" latinLnBrk="0" hangingPunct="1">
              <a:spcBef>
                <a:spcPct val="0"/>
              </a:spcBef>
              <a:buNone/>
              <a:defRPr sz="1728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Cultivation and harvest of algae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955830" y="28426942"/>
            <a:ext cx="10483817" cy="3733377"/>
            <a:chOff x="706779" y="24270188"/>
            <a:chExt cx="12664075" cy="5538401"/>
          </a:xfrm>
        </p:grpSpPr>
        <p:pic>
          <p:nvPicPr>
            <p:cNvPr id="57" name="Picture 2" descr="E:\photo\Raceway\IMG_2123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779" y="24555969"/>
              <a:ext cx="6473217" cy="5252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676" y="24270188"/>
              <a:ext cx="6387177" cy="296972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403" y="27820831"/>
              <a:ext cx="6169451" cy="1987758"/>
            </a:xfrm>
            <a:prstGeom prst="rect">
              <a:avLst/>
            </a:prstGeom>
          </p:spPr>
        </p:pic>
      </p:grpSp>
      <p:pic>
        <p:nvPicPr>
          <p:cNvPr id="60" name="Picture 2" descr="C:\Users\qili\Downloads\ERL 2014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57440" y="25521627"/>
            <a:ext cx="4092261" cy="715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ontent Placeholder 2"/>
          <p:cNvSpPr txBox="1">
            <a:spLocks/>
          </p:cNvSpPr>
          <p:nvPr/>
        </p:nvSpPr>
        <p:spPr>
          <a:xfrm>
            <a:off x="35041568" y="25326181"/>
            <a:ext cx="15303118" cy="75522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1645920" indent="-1645920" algn="l" defTabSz="2194560" rtl="0" eaLnBrk="1" latinLnBrk="0" hangingPunct="1">
              <a:spcBef>
                <a:spcPts val="4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864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ts val="4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7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ts val="4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672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ts val="4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57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ts val="4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57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ts val="4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57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ts val="4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57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ts val="4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57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ts val="4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57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Wingdings 3" charset="2"/>
              <a:buNone/>
            </a:pPr>
            <a:r>
              <a:rPr lang="en-US" sz="2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Acknowledgement </a:t>
            </a:r>
            <a:endParaRPr lang="en-US" sz="2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 algn="just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2800" dirty="0" smtClean="0">
                <a:solidFill>
                  <a:schemeClr val="tx1"/>
                </a:solidFill>
                <a:latin typeface="+mj-lt"/>
              </a:rPr>
              <a:t>Seth Steichen: Chemical and Environmental Engineering</a:t>
            </a:r>
          </a:p>
          <a:p>
            <a:pPr marL="457200" indent="-457200" algn="just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2800" dirty="0" smtClean="0">
                <a:solidFill>
                  <a:schemeClr val="tx1"/>
                </a:solidFill>
                <a:latin typeface="+mj-lt"/>
              </a:rPr>
              <a:t>Dr. Kimberly Ogden: Chemical and Environmental Engineering</a:t>
            </a:r>
          </a:p>
          <a:p>
            <a:pPr marL="457200" indent="-457200" algn="just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2800" dirty="0" smtClean="0">
                <a:solidFill>
                  <a:schemeClr val="tx1"/>
                </a:solidFill>
                <a:latin typeface="+mj-lt"/>
              </a:rPr>
              <a:t>Said </a:t>
            </a:r>
            <a:r>
              <a:rPr lang="en-US" sz="12800" dirty="0" err="1" smtClean="0">
                <a:solidFill>
                  <a:schemeClr val="tx1"/>
                </a:solidFill>
                <a:latin typeface="+mj-lt"/>
              </a:rPr>
              <a:t>Attalah</a:t>
            </a:r>
            <a:r>
              <a:rPr lang="en-US" sz="12800" dirty="0" smtClean="0">
                <a:solidFill>
                  <a:schemeClr val="tx1"/>
                </a:solidFill>
                <a:latin typeface="+mj-lt"/>
              </a:rPr>
              <a:t>: Agriculture and </a:t>
            </a:r>
            <a:r>
              <a:rPr lang="en-US" sz="12800" dirty="0" err="1" smtClean="0">
                <a:solidFill>
                  <a:schemeClr val="tx1"/>
                </a:solidFill>
                <a:latin typeface="+mj-lt"/>
              </a:rPr>
              <a:t>Biosystems</a:t>
            </a:r>
            <a:r>
              <a:rPr lang="en-US" sz="12800" dirty="0" smtClean="0">
                <a:solidFill>
                  <a:schemeClr val="tx1"/>
                </a:solidFill>
                <a:latin typeface="+mj-lt"/>
              </a:rPr>
              <a:t> Engineering</a:t>
            </a:r>
          </a:p>
          <a:p>
            <a:pPr marL="457200" indent="-457200" algn="just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2800" dirty="0" smtClean="0">
                <a:solidFill>
                  <a:schemeClr val="tx1"/>
                </a:solidFill>
                <a:latin typeface="+mj-lt"/>
              </a:rPr>
              <a:t>George </a:t>
            </a:r>
            <a:r>
              <a:rPr lang="en-US" sz="12800" dirty="0" err="1" smtClean="0">
                <a:solidFill>
                  <a:schemeClr val="tx1"/>
                </a:solidFill>
                <a:latin typeface="+mj-lt"/>
              </a:rPr>
              <a:t>Khawan</a:t>
            </a:r>
            <a:r>
              <a:rPr lang="en-US" sz="12800" dirty="0" smtClean="0">
                <a:solidFill>
                  <a:schemeClr val="tx1"/>
                </a:solidFill>
                <a:latin typeface="+mj-lt"/>
              </a:rPr>
              <a:t>: Agriculture and </a:t>
            </a:r>
            <a:r>
              <a:rPr lang="en-US" sz="12800" dirty="0" err="1" smtClean="0">
                <a:solidFill>
                  <a:schemeClr val="tx1"/>
                </a:solidFill>
                <a:latin typeface="+mj-lt"/>
              </a:rPr>
              <a:t>Biosystems</a:t>
            </a:r>
            <a:r>
              <a:rPr lang="en-US" sz="12800" dirty="0" smtClean="0">
                <a:solidFill>
                  <a:schemeClr val="tx1"/>
                </a:solidFill>
                <a:latin typeface="+mj-lt"/>
              </a:rPr>
              <a:t> Engineering</a:t>
            </a:r>
          </a:p>
          <a:p>
            <a:pPr marL="457200" indent="-457200" algn="just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2800" dirty="0" err="1" smtClean="0">
                <a:solidFill>
                  <a:schemeClr val="tx1"/>
                </a:solidFill>
                <a:latin typeface="+mj-lt"/>
              </a:rPr>
              <a:t>Kayle</a:t>
            </a:r>
            <a:r>
              <a:rPr lang="en-US" sz="1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800" dirty="0" err="1" smtClean="0">
                <a:solidFill>
                  <a:schemeClr val="tx1"/>
                </a:solidFill>
                <a:latin typeface="+mj-lt"/>
              </a:rPr>
              <a:t>Thunstrom</a:t>
            </a:r>
            <a:r>
              <a:rPr lang="en-US" sz="12800" dirty="0" smtClean="0">
                <a:solidFill>
                  <a:schemeClr val="tx1"/>
                </a:solidFill>
                <a:latin typeface="+mj-lt"/>
              </a:rPr>
              <a:t>: Soil, Water and Environment Science</a:t>
            </a:r>
          </a:p>
          <a:p>
            <a:pPr marL="0" indent="0" algn="just">
              <a:lnSpc>
                <a:spcPct val="170000"/>
              </a:lnSpc>
              <a:spcBef>
                <a:spcPts val="1200"/>
              </a:spcBef>
              <a:buNone/>
            </a:pPr>
            <a:endParaRPr lang="en-US" sz="8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457200" indent="-457200" algn="just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8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457200" indent="-457200" algn="just">
              <a:lnSpc>
                <a:spcPct val="17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8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>
              <a:lnSpc>
                <a:spcPct val="170000"/>
              </a:lnSpc>
              <a:buFont typeface="Wingdings 3" charset="2"/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70000"/>
              </a:lnSpc>
              <a:buFont typeface="Wingdings 3" charset="2"/>
              <a:buNone/>
            </a:pPr>
            <a:endParaRPr lang="en-US" sz="7200" dirty="0" smtClean="0"/>
          </a:p>
        </p:txBody>
      </p:sp>
    </p:spTree>
    <p:extLst>
      <p:ext uri="{BB962C8B-B14F-4D97-AF65-F5344CB8AC3E}">
        <p14:creationId xmlns:p14="http://schemas.microsoft.com/office/powerpoint/2010/main" val="42806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129</TotalTime>
  <Words>733</Words>
  <Application>Microsoft Office PowerPoint</Application>
  <PresentationFormat>Custom</PresentationFormat>
  <Paragraphs>55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Slipstream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qili</dc:creator>
  <cp:lastModifiedBy>Kevin</cp:lastModifiedBy>
  <cp:revision>18</cp:revision>
  <dcterms:created xsi:type="dcterms:W3CDTF">2006-08-16T00:00:00Z</dcterms:created>
  <dcterms:modified xsi:type="dcterms:W3CDTF">2014-11-10T17:35:12Z</dcterms:modified>
</cp:coreProperties>
</file>